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4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BA7D0-E8FF-418C-801A-91D50FA8E2C5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07F6A5C-A92A-4BBA-B2C3-6AEB74644DF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2538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07F6A5C-A92A-4BBA-B2C3-6AEB74644DF2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328887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07F6A5C-A92A-4BBA-B2C3-6AEB74644DF2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08400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95700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511369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41092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640357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432257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175263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89524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6005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16968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26491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074382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D2C508-F334-4E70-82EC-06D6D59E84FE}" type="datetimeFigureOut">
              <a:rPr lang="ru-RU" smtClean="0"/>
              <a:t>29.01.2015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95AFC2-937F-41EA-9C02-16C4FFFA76F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31767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04665"/>
            <a:ext cx="7772400" cy="3195786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Устав </a:t>
            </a:r>
            <a:br>
              <a:rPr lang="ru-RU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r>
              <a:rPr lang="ru-RU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бюджетного муниципального общеобразовательного учреждения средней общеобразовательной школы </a:t>
            </a:r>
            <a:br>
              <a:rPr lang="ru-RU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r>
              <a:rPr lang="ru-RU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№ 80 городского округа Тольятти</a:t>
            </a:r>
            <a:endParaRPr lang="ru-RU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ru-RU" sz="2400" b="1" i="1" dirty="0" smtClean="0"/>
              <a:t>УТВЕРЖДЕН </a:t>
            </a:r>
          </a:p>
          <a:p>
            <a:r>
              <a:rPr lang="ru-RU" sz="2400" b="1" i="1" dirty="0" smtClean="0"/>
              <a:t>распоряжением заместителя мэра</a:t>
            </a:r>
          </a:p>
          <a:p>
            <a:r>
              <a:rPr lang="ru-RU" sz="2400" b="1" i="1" dirty="0" smtClean="0"/>
              <a:t> </a:t>
            </a:r>
            <a:r>
              <a:rPr lang="ru-RU" sz="2400" b="1" i="1" dirty="0" err="1" smtClean="0"/>
              <a:t>г.о</a:t>
            </a:r>
            <a:r>
              <a:rPr lang="ru-RU" sz="2400" b="1" i="1" dirty="0" smtClean="0"/>
              <a:t>. Тольятти 09.12.2014г. № 9680-р/з</a:t>
            </a:r>
            <a:endParaRPr lang="ru-RU" sz="2400" b="1" i="1" dirty="0"/>
          </a:p>
        </p:txBody>
      </p:sp>
    </p:spTree>
    <p:extLst>
      <p:ext uri="{BB962C8B-B14F-4D97-AF65-F5344CB8AC3E}">
        <p14:creationId xmlns:p14="http://schemas.microsoft.com/office/powerpoint/2010/main" val="305602383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СОВЕТ ШКОЛЫ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 smtClean="0"/>
              <a:t>Изменения:</a:t>
            </a:r>
          </a:p>
          <a:p>
            <a:pPr marL="457200" indent="-457200">
              <a:buFont typeface="+mj-lt"/>
              <a:buAutoNum type="arabicPeriod"/>
            </a:pPr>
            <a:r>
              <a:rPr lang="ru-RU" sz="2000" dirty="0" smtClean="0"/>
              <a:t>Срок избрания -2 года .    </a:t>
            </a:r>
            <a:r>
              <a:rPr lang="ru-RU" sz="20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1 год.</a:t>
            </a:r>
          </a:p>
          <a:p>
            <a:pPr marL="457200" indent="-457200">
              <a:buFont typeface="+mj-lt"/>
              <a:buAutoNum type="arabicPeriod"/>
            </a:pPr>
            <a:r>
              <a:rPr lang="ru-RU" sz="2000" dirty="0" smtClean="0"/>
              <a:t>Состав: </a:t>
            </a:r>
            <a:r>
              <a:rPr lang="ru-RU" sz="2000" dirty="0" smtClean="0">
                <a:solidFill>
                  <a:schemeClr val="accent2"/>
                </a:solidFill>
              </a:rPr>
              <a:t>родители -</a:t>
            </a:r>
            <a:r>
              <a:rPr lang="ru-RU" sz="2000" dirty="0" smtClean="0"/>
              <a:t> </a:t>
            </a:r>
            <a:r>
              <a:rPr lang="ru-RU" sz="2000" dirty="0" smtClean="0">
                <a:solidFill>
                  <a:schemeClr val="accent2"/>
                </a:solidFill>
              </a:rPr>
              <a:t>по 1 чел. </a:t>
            </a:r>
            <a:r>
              <a:rPr lang="ru-RU" sz="2000" dirty="0">
                <a:solidFill>
                  <a:schemeClr val="accent2"/>
                </a:solidFill>
              </a:rPr>
              <a:t>о</a:t>
            </a:r>
            <a:r>
              <a:rPr lang="ru-RU" sz="2000" dirty="0" smtClean="0">
                <a:solidFill>
                  <a:schemeClr val="accent2"/>
                </a:solidFill>
              </a:rPr>
              <a:t>т класса</a:t>
            </a:r>
            <a:r>
              <a:rPr lang="ru-RU" sz="2000" dirty="0"/>
              <a:t> </a:t>
            </a:r>
            <a:r>
              <a:rPr lang="ru-RU" sz="2000" dirty="0" smtClean="0"/>
              <a:t>, избираются на классных родительских собраниях, </a:t>
            </a:r>
            <a:r>
              <a:rPr lang="ru-RU" sz="20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5 </a:t>
            </a:r>
            <a:r>
              <a:rPr lang="ru-RU" sz="20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чел. от родительской общественности, </a:t>
            </a:r>
            <a:r>
              <a:rPr lang="ru-RU" sz="20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избираются на Конференции</a:t>
            </a:r>
            <a:r>
              <a:rPr lang="ru-RU" sz="2000" dirty="0" smtClean="0"/>
              <a:t>;</a:t>
            </a:r>
          </a:p>
          <a:p>
            <a:pPr marL="0" indent="0">
              <a:buNone/>
            </a:pPr>
            <a:r>
              <a:rPr lang="ru-RU" sz="2000" dirty="0" smtClean="0">
                <a:solidFill>
                  <a:srgbClr val="C00000"/>
                </a:solidFill>
              </a:rPr>
              <a:t>Работники школы -5 человек, </a:t>
            </a:r>
            <a:r>
              <a:rPr lang="ru-RU" sz="2000" dirty="0" smtClean="0"/>
              <a:t>избираются общим собранием.</a:t>
            </a:r>
          </a:p>
          <a:p>
            <a:pPr marL="0" indent="0">
              <a:buNone/>
            </a:pPr>
            <a:endParaRPr lang="ru-RU" sz="2000" dirty="0">
              <a:solidFill>
                <a:srgbClr val="C00000"/>
              </a:solidFill>
            </a:endParaRPr>
          </a:p>
          <a:p>
            <a:pPr marL="0" indent="0">
              <a:buNone/>
            </a:pPr>
            <a:r>
              <a:rPr lang="ru-RU" sz="2000" dirty="0" smtClean="0">
                <a:solidFill>
                  <a:srgbClr val="C00000"/>
                </a:solidFill>
              </a:rPr>
              <a:t>Учащиеся в состав Совета не входят. </a:t>
            </a:r>
          </a:p>
          <a:p>
            <a:pPr marL="0" indent="0">
              <a:buNone/>
            </a:pPr>
            <a:r>
              <a:rPr lang="ru-RU" sz="2000" dirty="0" smtClean="0">
                <a:solidFill>
                  <a:srgbClr val="C00000"/>
                </a:solidFill>
              </a:rPr>
              <a:t>Функции Совета школы остались прежними. </a:t>
            </a:r>
            <a:endParaRPr lang="ru-RU" sz="20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3978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chemeClr val="accent2"/>
                </a:solidFill>
              </a:rPr>
              <a:t>ЛОКАЛЬНЫЕ  АКТЫ школы</a:t>
            </a:r>
            <a:br>
              <a:rPr lang="ru-RU" b="1" dirty="0" smtClean="0">
                <a:solidFill>
                  <a:schemeClr val="accent2"/>
                </a:solidFill>
              </a:rPr>
            </a:br>
            <a:endParaRPr lang="ru-RU" b="1" dirty="0">
              <a:solidFill>
                <a:schemeClr val="accent2"/>
              </a:solidFill>
            </a:endParaRPr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i="1" dirty="0" smtClean="0">
                <a:solidFill>
                  <a:schemeClr val="accent2"/>
                </a:solidFill>
              </a:rPr>
              <a:t>Могут приниматься в соответствии со своей компетенцией и законодательством:</a:t>
            </a:r>
          </a:p>
          <a:p>
            <a:pPr algn="just">
              <a:buFont typeface="Wingdings" pitchFamily="2" charset="2"/>
              <a:buChar char="Ø"/>
            </a:pPr>
            <a:r>
              <a:rPr lang="ru-RU" dirty="0" smtClean="0"/>
              <a:t>Руководителем школы;</a:t>
            </a:r>
          </a:p>
          <a:p>
            <a:pPr algn="just">
              <a:buFont typeface="Wingdings" pitchFamily="2" charset="2"/>
              <a:buChar char="Ø"/>
            </a:pPr>
            <a:r>
              <a:rPr lang="ru-RU" dirty="0" smtClean="0"/>
              <a:t>Общим собранием работников школы;</a:t>
            </a:r>
          </a:p>
          <a:p>
            <a:pPr algn="just">
              <a:buFont typeface="Wingdings" pitchFamily="2" charset="2"/>
              <a:buChar char="Ø"/>
            </a:pPr>
            <a:r>
              <a:rPr lang="ru-RU" dirty="0" smtClean="0"/>
              <a:t>Педагогическим советом школы;</a:t>
            </a:r>
          </a:p>
          <a:p>
            <a:pPr algn="just">
              <a:buFont typeface="Wingdings" pitchFamily="2" charset="2"/>
              <a:buChar char="Ø"/>
            </a:pPr>
            <a:r>
              <a:rPr lang="ru-RU" dirty="0" smtClean="0"/>
              <a:t>Советом школы.</a:t>
            </a:r>
          </a:p>
          <a:p>
            <a:pPr marL="0" indent="0" algn="just">
              <a:buNone/>
            </a:pPr>
            <a:r>
              <a:rPr lang="ru-RU" sz="2000" dirty="0" smtClean="0">
                <a:solidFill>
                  <a:schemeClr val="accent2"/>
                </a:solidFill>
              </a:rPr>
              <a:t>!  Все локальные акты утверждаются приказом директора после принятия, согласования коллегиальными органами</a:t>
            </a:r>
            <a:endParaRPr lang="ru-RU" sz="2000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98718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29600" cy="1143000"/>
          </a:xfrm>
        </p:spPr>
        <p:txBody>
          <a:bodyPr/>
          <a:lstStyle/>
          <a:p>
            <a:r>
              <a:rPr lang="ru-RU" dirty="0" smtClean="0">
                <a:solidFill>
                  <a:srgbClr val="FF0000"/>
                </a:solidFill>
              </a:rPr>
              <a:t>ЧТО ИЗМЕНИЛОСЬ?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844824"/>
            <a:ext cx="8435280" cy="4281339"/>
          </a:xfrm>
        </p:spPr>
        <p:txBody>
          <a:bodyPr>
            <a:normAutofit/>
          </a:bodyPr>
          <a:lstStyle/>
          <a:p>
            <a:r>
              <a:rPr lang="ru-RU" sz="2800" dirty="0" smtClean="0">
                <a:solidFill>
                  <a:srgbClr val="FF0000"/>
                </a:solidFill>
              </a:rPr>
              <a:t>1. Наименование</a:t>
            </a:r>
            <a:r>
              <a:rPr lang="ru-RU" sz="2800" dirty="0" smtClean="0"/>
              <a:t> «Муниципальное бюджетное</a:t>
            </a:r>
          </a:p>
          <a:p>
            <a:r>
              <a:rPr lang="ru-RU" sz="2800" dirty="0" smtClean="0"/>
              <a:t>Общеобразовательное учреждение средняя общеобразовательная школа № 80 городского округа Тольятти»; сокращенное наименование- МБУ СОШ № 80.</a:t>
            </a:r>
          </a:p>
          <a:p>
            <a:r>
              <a:rPr lang="ru-RU" sz="2800" dirty="0" smtClean="0">
                <a:solidFill>
                  <a:srgbClr val="FF0000"/>
                </a:solidFill>
              </a:rPr>
              <a:t>2. Место осуществления образовательной деятельности</a:t>
            </a:r>
            <a:r>
              <a:rPr lang="ru-RU" sz="2800" dirty="0" smtClean="0"/>
              <a:t> «Мурысева-49; Коммунистическая-2»</a:t>
            </a:r>
          </a:p>
          <a:p>
            <a:pPr algn="just"/>
            <a:r>
              <a:rPr lang="ru-RU" sz="2800" dirty="0" smtClean="0"/>
              <a:t>3.  </a:t>
            </a:r>
            <a:r>
              <a:rPr lang="ru-RU" sz="2800" dirty="0" smtClean="0">
                <a:solidFill>
                  <a:srgbClr val="FF0000"/>
                </a:solidFill>
              </a:rPr>
              <a:t>Коллегиальные органы </a:t>
            </a:r>
            <a:r>
              <a:rPr lang="ru-RU" sz="2800" dirty="0" smtClean="0"/>
              <a:t>управления образовательной организации.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2660058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dirty="0" smtClean="0">
                <a:solidFill>
                  <a:srgbClr val="FF0000"/>
                </a:solidFill>
              </a:rPr>
              <a:t>Коллегиальные органы управления:</a:t>
            </a:r>
            <a:endParaRPr lang="ru-RU" sz="3200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>
            <a:normAutofit/>
          </a:bodyPr>
          <a:lstStyle/>
          <a:p>
            <a:pPr algn="just"/>
            <a:r>
              <a:rPr lang="ru-RU" sz="2400" dirty="0" smtClean="0"/>
              <a:t>ст.26 ФЗ № 273 «Об образовании в Российской Федерации»: </a:t>
            </a:r>
            <a:r>
              <a:rPr lang="ru-RU" sz="2400" i="1" dirty="0" smtClean="0"/>
              <a:t>Коллегиальные органы управления</a:t>
            </a:r>
          </a:p>
          <a:p>
            <a:pPr marL="0" indent="0" algn="ctr">
              <a:buNone/>
            </a:pPr>
            <a:r>
              <a:rPr lang="ru-RU" sz="2400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ОБЯЗАТЕЛЬНО в каждой образовательной организации:</a:t>
            </a:r>
          </a:p>
          <a:p>
            <a:pPr>
              <a:buFont typeface="Wingdings" pitchFamily="2" charset="2"/>
              <a:buChar char="Ø"/>
            </a:pPr>
            <a:r>
              <a:rPr lang="ru-RU" sz="2400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Общее собрание (конференция) работников ОО;</a:t>
            </a:r>
          </a:p>
          <a:p>
            <a:pPr>
              <a:buFont typeface="Wingdings" pitchFamily="2" charset="2"/>
              <a:buChar char="Ø"/>
            </a:pPr>
            <a:r>
              <a:rPr lang="ru-RU" sz="2400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Педагогический совет.</a:t>
            </a:r>
          </a:p>
          <a:p>
            <a:pPr marL="0" indent="0" algn="just">
              <a:buNone/>
            </a:pPr>
            <a:r>
              <a:rPr lang="ru-RU" sz="2000" dirty="0" smtClean="0">
                <a:solidFill>
                  <a:srgbClr val="FF0000"/>
                </a:solidFill>
              </a:rPr>
              <a:t>! </a:t>
            </a:r>
            <a:r>
              <a:rPr lang="ru-RU" sz="2000" dirty="0" smtClean="0"/>
              <a:t>	</a:t>
            </a:r>
            <a:r>
              <a:rPr lang="ru-RU" sz="2000" i="1" dirty="0" smtClean="0"/>
              <a:t>В целях учета мнения учащихся, родителей, педагогов , работников при принятии локальных нормативных актов, затрагивающих их законные интересы и права, по инициативе участников образовательных отношений,  создаются иные органы управления, которые не относятся к коллегиальным органам управления ОО и не включаются в систему управления организацией.</a:t>
            </a:r>
            <a:endParaRPr lang="ru-RU" sz="2000" i="1" dirty="0"/>
          </a:p>
        </p:txBody>
      </p:sp>
    </p:spTree>
    <p:extLst>
      <p:ext uri="{BB962C8B-B14F-4D97-AF65-F5344CB8AC3E}">
        <p14:creationId xmlns:p14="http://schemas.microsoft.com/office/powerpoint/2010/main" val="29839514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76673"/>
            <a:ext cx="7772400" cy="1080119"/>
          </a:xfrm>
        </p:spPr>
        <p:txBody>
          <a:bodyPr/>
          <a:lstStyle/>
          <a:p>
            <a:r>
              <a:rPr lang="ru-RU" dirty="0" smtClean="0"/>
              <a:t>Устав школы: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1772816"/>
            <a:ext cx="7160840" cy="4752528"/>
          </a:xfrm>
        </p:spPr>
        <p:txBody>
          <a:bodyPr>
            <a:normAutofit/>
          </a:bodyPr>
          <a:lstStyle/>
          <a:p>
            <a:r>
              <a:rPr lang="ru-RU" sz="2400" dirty="0" smtClean="0">
                <a:solidFill>
                  <a:srgbClr val="C00000"/>
                </a:solidFill>
              </a:rPr>
              <a:t>Коллегиальные органы управления школой:</a:t>
            </a:r>
            <a:endParaRPr lang="ru-RU" sz="2400" dirty="0">
              <a:solidFill>
                <a:srgbClr val="C00000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547664" y="2420888"/>
            <a:ext cx="1728192" cy="158417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Общее собрание работников МБУ СОШ № 8</a:t>
            </a:r>
            <a:r>
              <a:rPr lang="ru-RU" dirty="0" smtClean="0">
                <a:solidFill>
                  <a:schemeClr val="accent3">
                    <a:lumMod val="60000"/>
                    <a:lumOff val="40000"/>
                  </a:schemeClr>
                </a:solidFill>
              </a:rPr>
              <a:t>0</a:t>
            </a:r>
            <a:endParaRPr lang="ru-RU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3779912" y="2492896"/>
            <a:ext cx="1944216" cy="15121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 smtClean="0"/>
              <a:t>Педагогический совет</a:t>
            </a:r>
            <a:endParaRPr lang="ru-RU" sz="2000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6372200" y="2492896"/>
            <a:ext cx="1656184" cy="15121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 smtClean="0"/>
              <a:t>Совет школы</a:t>
            </a:r>
            <a:endParaRPr lang="ru-RU" sz="2000" dirty="0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4860032" y="2132856"/>
            <a:ext cx="0" cy="3600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Прямая соединительная линия 12"/>
          <p:cNvCxnSpPr/>
          <p:nvPr/>
        </p:nvCxnSpPr>
        <p:spPr>
          <a:xfrm>
            <a:off x="2555776" y="2132856"/>
            <a:ext cx="0" cy="2880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Прямая соединительная линия 14"/>
          <p:cNvCxnSpPr>
            <a:endCxn id="6" idx="0"/>
          </p:cNvCxnSpPr>
          <p:nvPr/>
        </p:nvCxnSpPr>
        <p:spPr>
          <a:xfrm>
            <a:off x="7200292" y="2132856"/>
            <a:ext cx="0" cy="3600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Прямоугольник 15"/>
          <p:cNvSpPr/>
          <p:nvPr/>
        </p:nvSpPr>
        <p:spPr>
          <a:xfrm>
            <a:off x="1547664" y="4221088"/>
            <a:ext cx="1728192" cy="2304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Положение, утв. Приказом № 304 от 19.12.2014г.;</a:t>
            </a:r>
          </a:p>
          <a:p>
            <a:pPr algn="ctr"/>
            <a:r>
              <a:rPr lang="ru-RU" sz="1600" dirty="0" smtClean="0"/>
              <a:t>СОГЛАСОВАНО ПК 15.12.2014г. Протокол № 12</a:t>
            </a:r>
            <a:endParaRPr lang="ru-RU" sz="1600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3851920" y="4221088"/>
            <a:ext cx="1872208" cy="20882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В стадии разработки в соответствии с ФЗ № 273</a:t>
            </a:r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6444208" y="4221088"/>
            <a:ext cx="1584176" cy="20162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В стадии разработки в соответствии с ФЗ № 273</a:t>
            </a:r>
            <a:endParaRPr lang="ru-RU" dirty="0"/>
          </a:p>
        </p:txBody>
      </p:sp>
      <p:cxnSp>
        <p:nvCxnSpPr>
          <p:cNvPr id="21" name="Прямая соединительная линия 20"/>
          <p:cNvCxnSpPr/>
          <p:nvPr/>
        </p:nvCxnSpPr>
        <p:spPr>
          <a:xfrm>
            <a:off x="2555776" y="4005064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единительная линия 22"/>
          <p:cNvCxnSpPr/>
          <p:nvPr/>
        </p:nvCxnSpPr>
        <p:spPr>
          <a:xfrm>
            <a:off x="4932040" y="4005064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Прямая соединительная линия 27"/>
          <p:cNvCxnSpPr>
            <a:stCxn id="6" idx="2"/>
            <a:endCxn id="18" idx="0"/>
          </p:cNvCxnSpPr>
          <p:nvPr/>
        </p:nvCxnSpPr>
        <p:spPr>
          <a:xfrm>
            <a:off x="7200292" y="4005064"/>
            <a:ext cx="36004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900293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Общее собрание работников Школы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47260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400" u="sng" dirty="0" smtClean="0">
                <a:solidFill>
                  <a:srgbClr val="C00000"/>
                </a:solidFill>
              </a:rPr>
              <a:t>Функции собрания</a:t>
            </a:r>
            <a:r>
              <a:rPr lang="ru-RU" sz="2400" dirty="0" smtClean="0"/>
              <a:t>: </a:t>
            </a:r>
          </a:p>
          <a:p>
            <a:pPr marL="0" indent="0" algn="ctr">
              <a:buNone/>
            </a:pPr>
            <a:endParaRPr lang="ru-RU" sz="2400" dirty="0" smtClean="0"/>
          </a:p>
          <a:p>
            <a:pPr marL="0" indent="0">
              <a:buNone/>
            </a:pPr>
            <a:r>
              <a:rPr lang="ru-RU" sz="2000" dirty="0" smtClean="0"/>
              <a:t>1.  </a:t>
            </a:r>
            <a:r>
              <a:rPr lang="ru-RU" sz="2000" dirty="0" smtClean="0">
                <a:solidFill>
                  <a:srgbClr val="C00000"/>
                </a:solidFill>
              </a:rPr>
              <a:t>Избирает</a:t>
            </a:r>
            <a:r>
              <a:rPr lang="ru-RU" sz="2000" dirty="0" smtClean="0"/>
              <a:t> в Совет школы и в Комиссию по урегулированию споров между участниками образовательных отношений своих представителей </a:t>
            </a:r>
            <a:r>
              <a:rPr lang="ru-RU" sz="2000" i="1" dirty="0" smtClean="0"/>
              <a:t>(Положения о Совете школы и о Комиссии);</a:t>
            </a:r>
          </a:p>
          <a:p>
            <a:pPr marL="0" indent="0">
              <a:buNone/>
            </a:pPr>
            <a:r>
              <a:rPr lang="ru-RU" sz="2000" dirty="0" smtClean="0"/>
              <a:t>2. </a:t>
            </a:r>
            <a:r>
              <a:rPr lang="ru-RU" sz="2000" dirty="0" smtClean="0">
                <a:solidFill>
                  <a:srgbClr val="C00000"/>
                </a:solidFill>
              </a:rPr>
              <a:t>Рассматривает</a:t>
            </a:r>
            <a:r>
              <a:rPr lang="ru-RU" sz="2000" dirty="0" smtClean="0"/>
              <a:t> вопросы укрепления м/т базы;</a:t>
            </a:r>
          </a:p>
          <a:p>
            <a:pPr marL="0" indent="0" algn="just">
              <a:buNone/>
            </a:pPr>
            <a:r>
              <a:rPr lang="ru-RU" sz="2000" dirty="0" smtClean="0"/>
              <a:t>3. </a:t>
            </a:r>
            <a:r>
              <a:rPr lang="ru-RU" sz="2000" dirty="0" smtClean="0">
                <a:solidFill>
                  <a:srgbClr val="C00000"/>
                </a:solidFill>
              </a:rPr>
              <a:t>Заслушивает отчеты </a:t>
            </a:r>
            <a:r>
              <a:rPr lang="ru-RU" sz="2000" dirty="0" smtClean="0"/>
              <a:t>Совета школы, директора школы о результатах </a:t>
            </a:r>
            <a:r>
              <a:rPr lang="ru-RU" sz="2000" dirty="0" err="1" smtClean="0"/>
              <a:t>самообследования</a:t>
            </a:r>
            <a:r>
              <a:rPr lang="ru-RU" sz="2000" dirty="0" smtClean="0"/>
              <a:t> и перспективах развития школы;</a:t>
            </a:r>
          </a:p>
          <a:p>
            <a:pPr marL="0" indent="0" algn="just">
              <a:buNone/>
            </a:pPr>
            <a:r>
              <a:rPr lang="ru-RU" sz="2000" dirty="0" smtClean="0"/>
              <a:t>4. </a:t>
            </a:r>
            <a:r>
              <a:rPr lang="ru-RU" sz="2000" dirty="0" smtClean="0">
                <a:solidFill>
                  <a:srgbClr val="C00000"/>
                </a:solidFill>
              </a:rPr>
              <a:t>Принимает</a:t>
            </a:r>
            <a:r>
              <a:rPr lang="ru-RU" sz="2000" dirty="0" smtClean="0"/>
              <a:t> решение о необходимости заключения Коллективного договора, </a:t>
            </a:r>
            <a:r>
              <a:rPr lang="ru-RU" sz="2000" dirty="0" smtClean="0">
                <a:solidFill>
                  <a:srgbClr val="C00000"/>
                </a:solidFill>
              </a:rPr>
              <a:t>утверждает</a:t>
            </a:r>
            <a:r>
              <a:rPr lang="ru-RU" sz="2000" dirty="0" smtClean="0"/>
              <a:t> проект КД;</a:t>
            </a:r>
          </a:p>
          <a:p>
            <a:pPr marL="0" indent="0" algn="just">
              <a:buNone/>
            </a:pPr>
            <a:r>
              <a:rPr lang="ru-RU" sz="2000" dirty="0" smtClean="0"/>
              <a:t>5. </a:t>
            </a:r>
            <a:r>
              <a:rPr lang="ru-RU" sz="2000" dirty="0" smtClean="0">
                <a:solidFill>
                  <a:srgbClr val="C00000"/>
                </a:solidFill>
              </a:rPr>
              <a:t>Представляет</a:t>
            </a:r>
            <a:r>
              <a:rPr lang="ru-RU" sz="2000" dirty="0" smtClean="0"/>
              <a:t> к награждениям и поощрениям </a:t>
            </a:r>
            <a:r>
              <a:rPr lang="ru-RU" sz="2000" i="1" dirty="0" smtClean="0"/>
              <a:t>непедагогических </a:t>
            </a:r>
            <a:r>
              <a:rPr lang="ru-RU" sz="2000" dirty="0" smtClean="0"/>
              <a:t>работников;</a:t>
            </a:r>
          </a:p>
          <a:p>
            <a:pPr marL="0" indent="0" algn="just">
              <a:buNone/>
            </a:pPr>
            <a:r>
              <a:rPr lang="ru-RU" sz="2000" dirty="0" smtClean="0"/>
              <a:t>6. </a:t>
            </a:r>
            <a:r>
              <a:rPr lang="ru-RU" sz="2000" dirty="0" smtClean="0">
                <a:solidFill>
                  <a:srgbClr val="C00000"/>
                </a:solidFill>
              </a:rPr>
              <a:t>Осуществляет</a:t>
            </a:r>
            <a:r>
              <a:rPr lang="ru-RU" sz="2000" dirty="0" smtClean="0"/>
              <a:t> иные </a:t>
            </a:r>
            <a:r>
              <a:rPr lang="ru-RU" sz="2000" dirty="0" smtClean="0">
                <a:solidFill>
                  <a:srgbClr val="C00000"/>
                </a:solidFill>
              </a:rPr>
              <a:t>полномочия</a:t>
            </a:r>
            <a:r>
              <a:rPr lang="ru-RU" sz="2000" dirty="0" smtClean="0"/>
              <a:t> от имени работников школы в соответствии с трудовым законодательством РФ.</a:t>
            </a:r>
          </a:p>
          <a:p>
            <a:pPr marL="0" indent="0" algn="just">
              <a:buNone/>
            </a:pPr>
            <a:endParaRPr lang="ru-RU" sz="2400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556088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>
                <a:solidFill>
                  <a:schemeClr val="accent2"/>
                </a:solidFill>
              </a:rPr>
              <a:t>Организационная форма собрания</a:t>
            </a:r>
            <a:endParaRPr lang="ru-RU" dirty="0">
              <a:solidFill>
                <a:schemeClr val="accent2"/>
              </a:solidFill>
            </a:endParaRPr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ru-RU" sz="2400" dirty="0" smtClean="0"/>
              <a:t>Собирается не реже 1 раза в год;</a:t>
            </a:r>
          </a:p>
          <a:p>
            <a:pPr>
              <a:buFont typeface="Wingdings" pitchFamily="2" charset="2"/>
              <a:buChar char="Ø"/>
            </a:pPr>
            <a:r>
              <a:rPr lang="ru-RU" sz="2400" dirty="0" smtClean="0"/>
              <a:t>Правомочно, если присутствует более половины работников Школы;</a:t>
            </a:r>
          </a:p>
          <a:p>
            <a:pPr>
              <a:buFont typeface="Wingdings" pitchFamily="2" charset="2"/>
              <a:buChar char="Ø"/>
            </a:pPr>
            <a:r>
              <a:rPr lang="ru-RU" sz="2400" dirty="0" smtClean="0"/>
              <a:t>Для ведения собрания избираются председатель и секретарь собрания;</a:t>
            </a:r>
          </a:p>
          <a:p>
            <a:pPr>
              <a:buFont typeface="Wingdings" pitchFamily="2" charset="2"/>
              <a:buChar char="Ø"/>
            </a:pPr>
            <a:r>
              <a:rPr lang="ru-RU" sz="2400" dirty="0" smtClean="0"/>
              <a:t>Решения оформляется протоколом;</a:t>
            </a:r>
          </a:p>
          <a:p>
            <a:pPr>
              <a:buFont typeface="Wingdings" pitchFamily="2" charset="2"/>
              <a:buChar char="Ø"/>
            </a:pPr>
            <a:r>
              <a:rPr lang="ru-RU" sz="2400" dirty="0"/>
              <a:t>Решение собрания принято, если за него проголосовало большинство присутствующих  на собрании;</a:t>
            </a:r>
          </a:p>
          <a:p>
            <a:pPr>
              <a:buFont typeface="Wingdings" pitchFamily="2" charset="2"/>
              <a:buChar char="Ø"/>
            </a:pPr>
            <a:r>
              <a:rPr lang="ru-RU" sz="2400" dirty="0" smtClean="0"/>
              <a:t>Деятельность собрания регламентируется Положением;</a:t>
            </a:r>
          </a:p>
          <a:p>
            <a:pPr>
              <a:buFont typeface="Wingdings" pitchFamily="2" charset="2"/>
              <a:buChar char="Ø"/>
            </a:pPr>
            <a:endParaRPr lang="ru-RU" sz="2000" dirty="0" smtClean="0"/>
          </a:p>
          <a:p>
            <a:pPr>
              <a:buFont typeface="Wingdings" pitchFamily="2" charset="2"/>
              <a:buChar char="Ø"/>
            </a:pPr>
            <a:endParaRPr lang="ru-RU" sz="2000" dirty="0" smtClean="0"/>
          </a:p>
          <a:p>
            <a:pPr marL="0" indent="0">
              <a:buNone/>
            </a:pP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val="32714462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>
                <a:solidFill>
                  <a:schemeClr val="accent2"/>
                </a:solidFill>
              </a:rPr>
              <a:t>Положение  об общем собрании работников МБУ СОШ № 80</a:t>
            </a:r>
            <a:endParaRPr lang="ru-RU" dirty="0">
              <a:solidFill>
                <a:schemeClr val="accent2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sz="2000" dirty="0" smtClean="0"/>
              <a:t>Утверждено приказом от 19.12.2014г. № 304, размещено на сайте школы;</a:t>
            </a:r>
          </a:p>
          <a:p>
            <a:pPr marL="0" indent="0" algn="ctr">
              <a:buNone/>
            </a:pPr>
            <a:r>
              <a:rPr lang="ru-RU" b="1" i="1" dirty="0" smtClean="0">
                <a:solidFill>
                  <a:schemeClr val="accent2"/>
                </a:solidFill>
              </a:rPr>
              <a:t>Задачи общего собрания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ru-RU" sz="2000" i="1" dirty="0" smtClean="0"/>
              <a:t>Организация ОП;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ru-RU" sz="2000" i="1" dirty="0" smtClean="0"/>
              <a:t>Определение перспектив развития;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ru-RU" sz="2000" i="1" dirty="0" smtClean="0"/>
              <a:t>Решение вопросов регламентации локальными актами отдельных аспектов деятельности школы;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ru-RU" sz="2000" i="1" dirty="0" smtClean="0"/>
              <a:t>Разрешение проблемных ситуаций;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ru-RU" sz="2000" i="1" dirty="0" smtClean="0"/>
              <a:t>Внесение предложений, принятие мер по созданию безопасных условий труда (КД), по формированию ФОТ и по распределению стимулирующих выплат, установление социальных гарантий , льгот в пределах своих полномочий, по награждению  и поощрению работников школы.</a:t>
            </a:r>
          </a:p>
          <a:p>
            <a:pPr marL="514350" indent="-514350" algn="just">
              <a:buFont typeface="+mj-lt"/>
              <a:buAutoNum type="arabicPeriod"/>
            </a:pPr>
            <a:endParaRPr lang="ru-RU" sz="2000" i="1" dirty="0" smtClean="0"/>
          </a:p>
          <a:p>
            <a:pPr marL="514350" indent="-514350" algn="just">
              <a:buFont typeface="+mj-lt"/>
              <a:buAutoNum type="arabicPeriod"/>
            </a:pPr>
            <a:endParaRPr lang="ru-RU" sz="2000" i="1" dirty="0"/>
          </a:p>
        </p:txBody>
      </p:sp>
    </p:spTree>
    <p:extLst>
      <p:ext uri="{BB962C8B-B14F-4D97-AF65-F5344CB8AC3E}">
        <p14:creationId xmlns:p14="http://schemas.microsoft.com/office/powerpoint/2010/main" val="348296580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Компетенция общего собрания</a:t>
            </a:r>
            <a:br>
              <a:rPr lang="ru-RU" dirty="0" smtClean="0"/>
            </a:br>
            <a:r>
              <a:rPr lang="ru-RU" sz="1800" b="1" dirty="0" smtClean="0"/>
              <a:t>(в соответствии с Положением)</a:t>
            </a:r>
            <a:endParaRPr lang="ru-RU" sz="1800" b="1" dirty="0"/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>
          <a:xfrm>
            <a:off x="323528" y="1556792"/>
            <a:ext cx="8363272" cy="4569371"/>
          </a:xfrm>
        </p:spPr>
        <p:txBody>
          <a:bodyPr/>
          <a:lstStyle/>
          <a:p>
            <a:pPr marL="914400" lvl="1" indent="-514350" algn="just">
              <a:buFont typeface="+mj-lt"/>
              <a:buAutoNum type="arabicPeriod"/>
            </a:pPr>
            <a:r>
              <a:rPr lang="ru-RU" sz="2000" dirty="0" smtClean="0">
                <a:solidFill>
                  <a:srgbClr val="C00000"/>
                </a:solidFill>
              </a:rPr>
              <a:t>Привлечение</a:t>
            </a:r>
            <a:r>
              <a:rPr lang="ru-RU" sz="2000" dirty="0" smtClean="0"/>
              <a:t> дополнительных ресурсов, установление порядка их использования;</a:t>
            </a:r>
          </a:p>
          <a:p>
            <a:pPr marL="914400" lvl="1" indent="-514350" algn="just">
              <a:buFont typeface="+mj-lt"/>
              <a:buAutoNum type="arabicPeriod"/>
            </a:pPr>
            <a:r>
              <a:rPr lang="ru-RU" sz="2000" dirty="0" smtClean="0">
                <a:solidFill>
                  <a:srgbClr val="C00000"/>
                </a:solidFill>
              </a:rPr>
              <a:t>Предложение</a:t>
            </a:r>
            <a:r>
              <a:rPr lang="ru-RU" sz="2000" dirty="0" smtClean="0"/>
              <a:t> о сотрудничестве и социальном партнерстве;</a:t>
            </a:r>
          </a:p>
          <a:p>
            <a:pPr marL="914400" lvl="1" indent="-514350" algn="just">
              <a:buFont typeface="+mj-lt"/>
              <a:buAutoNum type="arabicPeriod"/>
            </a:pPr>
            <a:r>
              <a:rPr lang="ru-RU" sz="2000" dirty="0" smtClean="0">
                <a:solidFill>
                  <a:srgbClr val="C00000"/>
                </a:solidFill>
              </a:rPr>
              <a:t>Представление</a:t>
            </a:r>
            <a:r>
              <a:rPr lang="ru-RU" sz="2000" dirty="0" smtClean="0"/>
              <a:t> интересов школы в органах власти , других организациях;</a:t>
            </a:r>
          </a:p>
          <a:p>
            <a:pPr marL="914400" lvl="1" indent="-514350" algn="just">
              <a:buFont typeface="+mj-lt"/>
              <a:buAutoNum type="arabicPeriod"/>
            </a:pPr>
            <a:r>
              <a:rPr lang="ru-RU" sz="2000" dirty="0" smtClean="0">
                <a:solidFill>
                  <a:srgbClr val="C00000"/>
                </a:solidFill>
              </a:rPr>
              <a:t>Рассмотрение</a:t>
            </a:r>
            <a:r>
              <a:rPr lang="ru-RU" sz="2000" dirty="0" smtClean="0"/>
              <a:t> документов контрольно-надзорных органов в проверке ОО;</a:t>
            </a:r>
          </a:p>
          <a:p>
            <a:pPr marL="914400" lvl="1" indent="-514350" algn="just">
              <a:buFont typeface="+mj-lt"/>
              <a:buAutoNum type="arabicPeriod"/>
            </a:pPr>
            <a:r>
              <a:rPr lang="ru-RU" sz="2000" dirty="0" smtClean="0">
                <a:solidFill>
                  <a:srgbClr val="C00000"/>
                </a:solidFill>
              </a:rPr>
              <a:t>Заслушивание</a:t>
            </a:r>
            <a:r>
              <a:rPr lang="ru-RU" sz="2000" dirty="0" smtClean="0"/>
              <a:t> Публичного доклада директора школы;</a:t>
            </a:r>
          </a:p>
          <a:p>
            <a:pPr marL="914400" lvl="1" indent="-514350" algn="just">
              <a:buFont typeface="+mj-lt"/>
              <a:buAutoNum type="arabicPeriod"/>
            </a:pPr>
            <a:r>
              <a:rPr lang="ru-RU" sz="2000" dirty="0" smtClean="0">
                <a:solidFill>
                  <a:srgbClr val="C00000"/>
                </a:solidFill>
              </a:rPr>
              <a:t>Принятие</a:t>
            </a:r>
            <a:r>
              <a:rPr lang="ru-RU" sz="2000" dirty="0" smtClean="0"/>
              <a:t> локальных актов согласно Уставу, в </a:t>
            </a:r>
            <a:r>
              <a:rPr lang="ru-RU" sz="2000" dirty="0" err="1" smtClean="0"/>
              <a:t>т.ч</a:t>
            </a:r>
            <a:r>
              <a:rPr lang="ru-RU" sz="2000" dirty="0" smtClean="0"/>
              <a:t>. Правила внутреннего трудового распорядка, Положения о профессиональной этике;</a:t>
            </a:r>
          </a:p>
          <a:p>
            <a:pPr marL="914400" lvl="1" indent="-514350" algn="just">
              <a:buFont typeface="+mj-lt"/>
              <a:buAutoNum type="arabicPeriod"/>
            </a:pPr>
            <a:r>
              <a:rPr lang="ru-RU" sz="2000" dirty="0" smtClean="0">
                <a:solidFill>
                  <a:srgbClr val="C00000"/>
                </a:solidFill>
              </a:rPr>
              <a:t>Разработка</a:t>
            </a:r>
            <a:r>
              <a:rPr lang="ru-RU" sz="2000" dirty="0" smtClean="0"/>
              <a:t>, </a:t>
            </a:r>
            <a:r>
              <a:rPr lang="ru-RU" sz="2000" dirty="0" smtClean="0">
                <a:solidFill>
                  <a:srgbClr val="C00000"/>
                </a:solidFill>
              </a:rPr>
              <a:t>принятие</a:t>
            </a:r>
            <a:r>
              <a:rPr lang="ru-RU" sz="2000" dirty="0" smtClean="0"/>
              <a:t> Коллективного договора.</a:t>
            </a:r>
          </a:p>
          <a:p>
            <a:pPr marL="914400" lvl="1" indent="-514350" algn="just">
              <a:buFont typeface="+mj-lt"/>
              <a:buAutoNum type="arabicPeriod"/>
            </a:pPr>
            <a:endParaRPr lang="ru-RU" sz="2000" dirty="0" smtClean="0"/>
          </a:p>
        </p:txBody>
      </p:sp>
    </p:spTree>
    <p:extLst>
      <p:ext uri="{BB962C8B-B14F-4D97-AF65-F5344CB8AC3E}">
        <p14:creationId xmlns:p14="http://schemas.microsoft.com/office/powerpoint/2010/main" val="41628883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>
                <a:solidFill>
                  <a:srgbClr val="C00000"/>
                </a:solidFill>
              </a:rPr>
              <a:t>Организация деятельности собрания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Font typeface="Wingdings" pitchFamily="2" charset="2"/>
              <a:buChar char="Ø"/>
            </a:pPr>
            <a:r>
              <a:rPr lang="ru-RU" sz="2000" dirty="0" smtClean="0">
                <a:solidFill>
                  <a:srgbClr val="C00000"/>
                </a:solidFill>
              </a:rPr>
              <a:t>Состав-</a:t>
            </a:r>
            <a:r>
              <a:rPr lang="ru-RU" sz="2000" dirty="0" smtClean="0"/>
              <a:t> все работники;</a:t>
            </a:r>
          </a:p>
          <a:p>
            <a:pPr>
              <a:buFont typeface="Wingdings" pitchFamily="2" charset="2"/>
              <a:buChar char="Ø"/>
            </a:pPr>
            <a:r>
              <a:rPr lang="ru-RU" sz="2000" dirty="0" smtClean="0">
                <a:solidFill>
                  <a:srgbClr val="C00000"/>
                </a:solidFill>
              </a:rPr>
              <a:t>Руководство</a:t>
            </a:r>
            <a:r>
              <a:rPr lang="ru-RU" sz="2000" dirty="0" smtClean="0"/>
              <a:t> общим собрание осуществляет Председатель – директор школы;</a:t>
            </a:r>
          </a:p>
          <a:p>
            <a:pPr>
              <a:buFont typeface="Wingdings" pitchFamily="2" charset="2"/>
              <a:buChar char="Ø"/>
            </a:pPr>
            <a:r>
              <a:rPr lang="ru-RU" sz="2000" dirty="0" smtClean="0">
                <a:solidFill>
                  <a:srgbClr val="C00000"/>
                </a:solidFill>
              </a:rPr>
              <a:t>Протоколы</a:t>
            </a:r>
            <a:r>
              <a:rPr lang="ru-RU" sz="2000" dirty="0" smtClean="0"/>
              <a:t> ведет избранный секретарь собрания;</a:t>
            </a:r>
          </a:p>
          <a:p>
            <a:pPr algn="just">
              <a:buFont typeface="Wingdings" pitchFamily="2" charset="2"/>
              <a:buChar char="Ø"/>
            </a:pPr>
            <a:r>
              <a:rPr lang="ru-RU" sz="2000" dirty="0" smtClean="0">
                <a:solidFill>
                  <a:srgbClr val="C00000"/>
                </a:solidFill>
              </a:rPr>
              <a:t>Председатель</a:t>
            </a:r>
            <a:r>
              <a:rPr lang="ru-RU" sz="2000" dirty="0" smtClean="0"/>
              <a:t>: организует деятельность собрания; информирует коллектив о проведении собрания не менее чем за7 дней; организует подготовку собрания не менее чем за 10 дней; определяет повестку собрания; контролирует выполнение решений.</a:t>
            </a:r>
          </a:p>
          <a:p>
            <a:pPr algn="just">
              <a:buFont typeface="Wingdings" pitchFamily="2" charset="2"/>
              <a:buChar char="Ø"/>
            </a:pPr>
            <a:r>
              <a:rPr lang="ru-RU" sz="2000" dirty="0" smtClean="0"/>
              <a:t>Собрание </a:t>
            </a:r>
            <a:r>
              <a:rPr lang="ru-RU" sz="2000" dirty="0" smtClean="0">
                <a:solidFill>
                  <a:srgbClr val="C00000"/>
                </a:solidFill>
              </a:rPr>
              <a:t>правомочно</a:t>
            </a:r>
            <a:r>
              <a:rPr lang="ru-RU" sz="2000" dirty="0" smtClean="0"/>
              <a:t> если присутствуют более 50% членов коллектива;</a:t>
            </a:r>
          </a:p>
          <a:p>
            <a:pPr algn="just">
              <a:buFont typeface="Wingdings" pitchFamily="2" charset="2"/>
              <a:buChar char="Ø"/>
            </a:pPr>
            <a:r>
              <a:rPr lang="ru-RU" sz="2000" dirty="0" smtClean="0">
                <a:solidFill>
                  <a:srgbClr val="C00000"/>
                </a:solidFill>
              </a:rPr>
              <a:t>Решения</a:t>
            </a:r>
            <a:r>
              <a:rPr lang="ru-RU" sz="2000" dirty="0" smtClean="0"/>
              <a:t> собрания принимаются открытым голосованием;</a:t>
            </a:r>
          </a:p>
          <a:p>
            <a:pPr algn="just">
              <a:buFont typeface="Wingdings" pitchFamily="2" charset="2"/>
              <a:buChar char="Ø"/>
            </a:pPr>
            <a:r>
              <a:rPr lang="ru-RU" sz="2000" dirty="0" smtClean="0">
                <a:solidFill>
                  <a:srgbClr val="C00000"/>
                </a:solidFill>
              </a:rPr>
              <a:t>Решения</a:t>
            </a:r>
            <a:r>
              <a:rPr lang="ru-RU" sz="2000" dirty="0" smtClean="0"/>
              <a:t> приняты, если за них проголосовало 50% присутствующих, носят рекомендательный характер, после утверждения директором школы считаются обязательными для исполнения всеми членами коллектива, доводятся не позднее, чем  в течение 3 дне после заседания.</a:t>
            </a: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val="280947398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234</TotalTime>
  <Words>671</Words>
  <Application>Microsoft Office PowerPoint</Application>
  <PresentationFormat>Экран (4:3)</PresentationFormat>
  <Paragraphs>82</Paragraphs>
  <Slides>11</Slides>
  <Notes>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Устав  бюджетного муниципального общеобразовательного учреждения средней общеобразовательной школы  № 80 городского округа Тольятти</vt:lpstr>
      <vt:lpstr>ЧТО ИЗМЕНИЛОСЬ?</vt:lpstr>
      <vt:lpstr>Коллегиальные органы управления:</vt:lpstr>
      <vt:lpstr>Устав школы:</vt:lpstr>
      <vt:lpstr>Общее собрание работников Школы</vt:lpstr>
      <vt:lpstr>Организационная форма собрания</vt:lpstr>
      <vt:lpstr>Положение  об общем собрании работников МБУ СОШ № 80</vt:lpstr>
      <vt:lpstr>Компетенция общего собрания (в соответствии с Положением)</vt:lpstr>
      <vt:lpstr>Организация деятельности собрания</vt:lpstr>
      <vt:lpstr>СОВЕТ ШКОЛЫ</vt:lpstr>
      <vt:lpstr>ЛОКАЛЬНЫЕ  АКТЫ школы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dir</dc:creator>
  <cp:lastModifiedBy>dir</cp:lastModifiedBy>
  <cp:revision>20</cp:revision>
  <dcterms:created xsi:type="dcterms:W3CDTF">2014-12-17T09:33:15Z</dcterms:created>
  <dcterms:modified xsi:type="dcterms:W3CDTF">2015-01-29T06:45:48Z</dcterms:modified>
</cp:coreProperties>
</file>

<file path=docProps/thumbnail.jpeg>
</file>