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4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5BA7D0-E8FF-418C-801A-91D50FA8E2C5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7F6A5C-A92A-4BBA-B2C3-6AEB74644D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2538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7F6A5C-A92A-4BBA-B2C3-6AEB74644DF2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32888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7F6A5C-A92A-4BBA-B2C3-6AEB74644DF2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08400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2C508-F334-4E70-82EC-06D6D59E84FE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5AFC2-937F-41EA-9C02-16C4FFFA76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95700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2C508-F334-4E70-82EC-06D6D59E84FE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5AFC2-937F-41EA-9C02-16C4FFFA76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11369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2C508-F334-4E70-82EC-06D6D59E84FE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5AFC2-937F-41EA-9C02-16C4FFFA76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4109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2C508-F334-4E70-82EC-06D6D59E84FE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5AFC2-937F-41EA-9C02-16C4FFFA76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4035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2C508-F334-4E70-82EC-06D6D59E84FE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5AFC2-937F-41EA-9C02-16C4FFFA76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32257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2C508-F334-4E70-82EC-06D6D59E84FE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5AFC2-937F-41EA-9C02-16C4FFFA76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75263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2C508-F334-4E70-82EC-06D6D59E84FE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5AFC2-937F-41EA-9C02-16C4FFFA76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95245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2C508-F334-4E70-82EC-06D6D59E84FE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5AFC2-937F-41EA-9C02-16C4FFFA76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6005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2C508-F334-4E70-82EC-06D6D59E84FE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5AFC2-937F-41EA-9C02-16C4FFFA76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16968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2C508-F334-4E70-82EC-06D6D59E84FE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5AFC2-937F-41EA-9C02-16C4FFFA76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26491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2C508-F334-4E70-82EC-06D6D59E84FE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5AFC2-937F-41EA-9C02-16C4FFFA76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74382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D2C508-F334-4E70-82EC-06D6D59E84FE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95AFC2-937F-41EA-9C02-16C4FFFA76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3176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319578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Устав </a:t>
            </a:r>
            <a:b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бюджетного муниципального общеобразовательного учреждения средней общеобразовательной школы </a:t>
            </a:r>
            <a:b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№ 80 городского округа Тольятти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400" b="1" i="1" dirty="0" smtClean="0"/>
              <a:t>УТВЕРЖДЕН </a:t>
            </a:r>
          </a:p>
          <a:p>
            <a:r>
              <a:rPr lang="ru-RU" sz="2400" b="1" i="1" dirty="0" smtClean="0"/>
              <a:t>распоряжением заместителя мэра</a:t>
            </a:r>
          </a:p>
          <a:p>
            <a:r>
              <a:rPr lang="ru-RU" sz="2400" b="1" i="1" dirty="0" smtClean="0"/>
              <a:t> </a:t>
            </a:r>
            <a:r>
              <a:rPr lang="ru-RU" sz="2400" b="1" i="1" dirty="0" err="1" smtClean="0"/>
              <a:t>г.о</a:t>
            </a:r>
            <a:r>
              <a:rPr lang="ru-RU" sz="2400" b="1" i="1" dirty="0" smtClean="0"/>
              <a:t>. Тольятти 09.12.2014г. № 9680-р/з</a:t>
            </a:r>
            <a:endParaRPr lang="ru-RU" sz="2400" b="1" i="1" dirty="0"/>
          </a:p>
        </p:txBody>
      </p:sp>
    </p:spTree>
    <p:extLst>
      <p:ext uri="{BB962C8B-B14F-4D97-AF65-F5344CB8AC3E}">
        <p14:creationId xmlns:p14="http://schemas.microsoft.com/office/powerpoint/2010/main" val="30560238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СОВЕТ ШКОЛЫ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Изменения: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/>
              <a:t>Срок избрания -2 года .    </a:t>
            </a:r>
            <a:r>
              <a:rPr lang="ru-RU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 год.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/>
              <a:t>Состав: </a:t>
            </a:r>
            <a:r>
              <a:rPr lang="ru-RU" sz="2000" dirty="0" smtClean="0">
                <a:solidFill>
                  <a:schemeClr val="accent2"/>
                </a:solidFill>
              </a:rPr>
              <a:t>родители -</a:t>
            </a:r>
            <a:r>
              <a:rPr lang="ru-RU" sz="2000" dirty="0" smtClean="0"/>
              <a:t> </a:t>
            </a:r>
            <a:r>
              <a:rPr lang="ru-RU" sz="2000" dirty="0" smtClean="0">
                <a:solidFill>
                  <a:schemeClr val="accent2"/>
                </a:solidFill>
              </a:rPr>
              <a:t>по 1 чел. </a:t>
            </a:r>
            <a:r>
              <a:rPr lang="ru-RU" sz="2000" dirty="0">
                <a:solidFill>
                  <a:schemeClr val="accent2"/>
                </a:solidFill>
              </a:rPr>
              <a:t>о</a:t>
            </a:r>
            <a:r>
              <a:rPr lang="ru-RU" sz="2000" dirty="0" smtClean="0">
                <a:solidFill>
                  <a:schemeClr val="accent2"/>
                </a:solidFill>
              </a:rPr>
              <a:t>т класса</a:t>
            </a:r>
            <a:r>
              <a:rPr lang="ru-RU" sz="2000" dirty="0"/>
              <a:t> </a:t>
            </a:r>
            <a:r>
              <a:rPr lang="ru-RU" sz="2000" dirty="0" smtClean="0"/>
              <a:t>, избираются на классных родительских собраниях, </a:t>
            </a:r>
            <a:r>
              <a:rPr lang="ru-RU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5 </a:t>
            </a:r>
            <a:r>
              <a:rPr lang="ru-RU" sz="2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чел. от родительской общественности, </a:t>
            </a:r>
            <a:r>
              <a:rPr lang="ru-RU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избираются на Конференции</a:t>
            </a:r>
            <a:r>
              <a:rPr lang="ru-RU" sz="2000" dirty="0" smtClean="0"/>
              <a:t>;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rgbClr val="C00000"/>
                </a:solidFill>
              </a:rPr>
              <a:t>Работники школы -5 человек, </a:t>
            </a:r>
            <a:r>
              <a:rPr lang="ru-RU" sz="2000" dirty="0" smtClean="0"/>
              <a:t>избираются общим собранием.</a:t>
            </a:r>
          </a:p>
          <a:p>
            <a:pPr marL="0" indent="0">
              <a:buNone/>
            </a:pPr>
            <a:endParaRPr lang="ru-RU" sz="2000" dirty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ru-RU" sz="2000" dirty="0" smtClean="0">
                <a:solidFill>
                  <a:srgbClr val="C00000"/>
                </a:solidFill>
              </a:rPr>
              <a:t>Учащиеся в состав Совета не входят. 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rgbClr val="C00000"/>
                </a:solidFill>
              </a:rPr>
              <a:t>Функции Совета школы остались прежними. </a:t>
            </a:r>
            <a:endParaRPr lang="ru-RU" sz="2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3978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/>
                </a:solidFill>
              </a:rPr>
              <a:t>ЛОКАЛЬНЫЕ  АКТЫ школы</a:t>
            </a:r>
            <a:br>
              <a:rPr lang="ru-RU" b="1" dirty="0" smtClean="0">
                <a:solidFill>
                  <a:schemeClr val="accent2"/>
                </a:solidFill>
              </a:rPr>
            </a:br>
            <a:endParaRPr lang="ru-RU" b="1" dirty="0">
              <a:solidFill>
                <a:schemeClr val="accent2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i="1" dirty="0" smtClean="0">
                <a:solidFill>
                  <a:schemeClr val="accent2"/>
                </a:solidFill>
              </a:rPr>
              <a:t>Могут приниматься в соответствии со своей компетенцией и законодательством: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 smtClean="0"/>
              <a:t>Руководителем школы;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 smtClean="0"/>
              <a:t>Общим собранием работников школы;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 smtClean="0"/>
              <a:t>Педагогическим советом школы;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 smtClean="0"/>
              <a:t>Советом школы.</a:t>
            </a:r>
          </a:p>
          <a:p>
            <a:pPr marL="0" indent="0" algn="just">
              <a:buNone/>
            </a:pPr>
            <a:r>
              <a:rPr lang="ru-RU" sz="2000" dirty="0" smtClean="0">
                <a:solidFill>
                  <a:schemeClr val="accent2"/>
                </a:solidFill>
              </a:rPr>
              <a:t>!  Все локальные акты утверждаются приказом директора после принятия, согласования коллегиальными органами</a:t>
            </a:r>
            <a:endParaRPr lang="ru-RU" sz="20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98718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ЧТО ИЗМЕНИЛОСЬ?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44824"/>
            <a:ext cx="8435280" cy="4281339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1. Наименование</a:t>
            </a:r>
            <a:r>
              <a:rPr lang="ru-RU" sz="2800" dirty="0" smtClean="0"/>
              <a:t> «Муниципальное бюджетное</a:t>
            </a:r>
          </a:p>
          <a:p>
            <a:r>
              <a:rPr lang="ru-RU" sz="2800" dirty="0" smtClean="0"/>
              <a:t>Общеобразовательное учреждение средняя общеобразовательная школа № 80 городского округа Тольятти»; сокращенное наименование- МБУ СОШ № 80.</a:t>
            </a:r>
          </a:p>
          <a:p>
            <a:r>
              <a:rPr lang="ru-RU" sz="2800" dirty="0" smtClean="0">
                <a:solidFill>
                  <a:srgbClr val="FF0000"/>
                </a:solidFill>
              </a:rPr>
              <a:t>2. Место осуществления образовательной деятельности</a:t>
            </a:r>
            <a:r>
              <a:rPr lang="ru-RU" sz="2800" dirty="0" smtClean="0"/>
              <a:t> «Мурысева-49; Коммунистическая-2»</a:t>
            </a:r>
          </a:p>
          <a:p>
            <a:pPr algn="just"/>
            <a:r>
              <a:rPr lang="ru-RU" sz="2800" dirty="0" smtClean="0"/>
              <a:t>3.  </a:t>
            </a:r>
            <a:r>
              <a:rPr lang="ru-RU" sz="2800" dirty="0" smtClean="0">
                <a:solidFill>
                  <a:srgbClr val="FF0000"/>
                </a:solidFill>
              </a:rPr>
              <a:t>Коллегиальные органы </a:t>
            </a:r>
            <a:r>
              <a:rPr lang="ru-RU" sz="2800" dirty="0" smtClean="0"/>
              <a:t>управления образовательной организации.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2660058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Коллегиальные органы управления: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/>
          <a:p>
            <a:pPr algn="just"/>
            <a:r>
              <a:rPr lang="ru-RU" sz="2400" dirty="0" smtClean="0"/>
              <a:t>ст.26 ФЗ № 273 «Об образовании в Российской Федерации»: </a:t>
            </a:r>
            <a:r>
              <a:rPr lang="ru-RU" sz="2400" i="1" dirty="0" smtClean="0"/>
              <a:t>Коллегиальные органы управления</a:t>
            </a:r>
          </a:p>
          <a:p>
            <a:pPr marL="0" indent="0" algn="ctr">
              <a:buNone/>
            </a:pPr>
            <a:r>
              <a:rPr lang="ru-RU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ОБЯЗАТЕЛЬНО в каждой образовательной организации:</a:t>
            </a:r>
          </a:p>
          <a:p>
            <a:pPr>
              <a:buFont typeface="Wingdings" pitchFamily="2" charset="2"/>
              <a:buChar char="Ø"/>
            </a:pPr>
            <a:r>
              <a:rPr lang="ru-RU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Общее собрание (конференция) работников ОО;</a:t>
            </a:r>
          </a:p>
          <a:p>
            <a:pPr>
              <a:buFont typeface="Wingdings" pitchFamily="2" charset="2"/>
              <a:buChar char="Ø"/>
            </a:pPr>
            <a:r>
              <a:rPr lang="ru-RU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Педагогический совет.</a:t>
            </a:r>
          </a:p>
          <a:p>
            <a:pPr marL="0" indent="0" algn="just">
              <a:buNone/>
            </a:pPr>
            <a:r>
              <a:rPr lang="ru-RU" sz="2000" dirty="0" smtClean="0">
                <a:solidFill>
                  <a:srgbClr val="FF0000"/>
                </a:solidFill>
              </a:rPr>
              <a:t>! </a:t>
            </a:r>
            <a:r>
              <a:rPr lang="ru-RU" sz="2000" dirty="0" smtClean="0"/>
              <a:t>	</a:t>
            </a:r>
            <a:r>
              <a:rPr lang="ru-RU" sz="2000" i="1" dirty="0" smtClean="0"/>
              <a:t>В целях учета мнения учащихся, родителей, педагогов , работников при принятии локальных нормативных актов, затрагивающих их законные интересы и права, по инициативе участников образовательных отношений,  создаются иные органы управления, которые не относятся к коллегиальным органам управления ОО и не включаются в систему управления организацией.</a:t>
            </a:r>
            <a:endParaRPr lang="ru-RU" sz="2000" i="1" dirty="0"/>
          </a:p>
        </p:txBody>
      </p:sp>
    </p:spTree>
    <p:extLst>
      <p:ext uri="{BB962C8B-B14F-4D97-AF65-F5344CB8AC3E}">
        <p14:creationId xmlns:p14="http://schemas.microsoft.com/office/powerpoint/2010/main" val="29839514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080119"/>
          </a:xfrm>
        </p:spPr>
        <p:txBody>
          <a:bodyPr/>
          <a:lstStyle/>
          <a:p>
            <a:r>
              <a:rPr lang="ru-RU" dirty="0" smtClean="0"/>
              <a:t>Устав школы: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772816"/>
            <a:ext cx="7160840" cy="4752528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Коллегиальные органы управления школой: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47664" y="2420888"/>
            <a:ext cx="1728192" cy="15841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Общее собрание работников МБУ СОШ № 8</a:t>
            </a:r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0</a:t>
            </a:r>
            <a:endParaRPr lang="ru-RU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779912" y="2492896"/>
            <a:ext cx="1944216" cy="15121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Педагогический совет</a:t>
            </a:r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372200" y="2492896"/>
            <a:ext cx="1656184" cy="15121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Совет школы</a:t>
            </a:r>
            <a:endParaRPr lang="ru-RU" sz="2000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4860032" y="2132856"/>
            <a:ext cx="0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2555776" y="2132856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>
            <a:endCxn id="6" idx="0"/>
          </p:cNvCxnSpPr>
          <p:nvPr/>
        </p:nvCxnSpPr>
        <p:spPr>
          <a:xfrm>
            <a:off x="7200292" y="2132856"/>
            <a:ext cx="0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1547664" y="4221088"/>
            <a:ext cx="1728192" cy="2304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Положение, утв. Приказом № 304 от 19.12.2014г.;</a:t>
            </a:r>
          </a:p>
          <a:p>
            <a:pPr algn="ctr"/>
            <a:r>
              <a:rPr lang="ru-RU" sz="1600" dirty="0" smtClean="0"/>
              <a:t>СОГЛАСОВАНО ПК 15.12.2014г. Протокол № 12</a:t>
            </a:r>
            <a:endParaRPr lang="ru-RU" sz="16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3851920" y="4221088"/>
            <a:ext cx="1872208" cy="20882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 стадии разработки в соответствии с ФЗ № 273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6444208" y="4221088"/>
            <a:ext cx="1584176" cy="20162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 стадии разработки в соответствии с ФЗ № 273</a:t>
            </a:r>
            <a:endParaRPr lang="ru-RU" dirty="0"/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2555776" y="4005064"/>
            <a:ext cx="0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4932040" y="4005064"/>
            <a:ext cx="0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>
            <a:stCxn id="6" idx="2"/>
            <a:endCxn id="18" idx="0"/>
          </p:cNvCxnSpPr>
          <p:nvPr/>
        </p:nvCxnSpPr>
        <p:spPr>
          <a:xfrm>
            <a:off x="7200292" y="4005064"/>
            <a:ext cx="36004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00293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Общее собрание работников Школы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47260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u="sng" dirty="0" smtClean="0">
                <a:solidFill>
                  <a:srgbClr val="C00000"/>
                </a:solidFill>
              </a:rPr>
              <a:t>Функции собрания</a:t>
            </a:r>
            <a:r>
              <a:rPr lang="ru-RU" sz="2400" dirty="0" smtClean="0"/>
              <a:t>: </a:t>
            </a:r>
          </a:p>
          <a:p>
            <a:pPr marL="0" indent="0" algn="ctr">
              <a:buNone/>
            </a:pPr>
            <a:endParaRPr lang="ru-RU" sz="2400" dirty="0" smtClean="0"/>
          </a:p>
          <a:p>
            <a:pPr marL="0" indent="0">
              <a:buNone/>
            </a:pPr>
            <a:r>
              <a:rPr lang="ru-RU" sz="2000" dirty="0" smtClean="0"/>
              <a:t>1.  </a:t>
            </a:r>
            <a:r>
              <a:rPr lang="ru-RU" sz="2000" dirty="0" smtClean="0">
                <a:solidFill>
                  <a:srgbClr val="C00000"/>
                </a:solidFill>
              </a:rPr>
              <a:t>Избирает</a:t>
            </a:r>
            <a:r>
              <a:rPr lang="ru-RU" sz="2000" dirty="0" smtClean="0"/>
              <a:t> в Совет школы и в Комиссию по урегулированию споров между участниками образовательных отношений своих представителей </a:t>
            </a:r>
            <a:r>
              <a:rPr lang="ru-RU" sz="2000" i="1" dirty="0" smtClean="0"/>
              <a:t>(Положения о Совете школы и о Комиссии);</a:t>
            </a:r>
          </a:p>
          <a:p>
            <a:pPr marL="0" indent="0">
              <a:buNone/>
            </a:pPr>
            <a:r>
              <a:rPr lang="ru-RU" sz="2000" dirty="0" smtClean="0"/>
              <a:t>2. </a:t>
            </a:r>
            <a:r>
              <a:rPr lang="ru-RU" sz="2000" dirty="0" smtClean="0">
                <a:solidFill>
                  <a:srgbClr val="C00000"/>
                </a:solidFill>
              </a:rPr>
              <a:t>Рассматривает</a:t>
            </a:r>
            <a:r>
              <a:rPr lang="ru-RU" sz="2000" dirty="0" smtClean="0"/>
              <a:t> вопросы укрепления м/т базы;</a:t>
            </a:r>
          </a:p>
          <a:p>
            <a:pPr marL="0" indent="0" algn="just">
              <a:buNone/>
            </a:pPr>
            <a:r>
              <a:rPr lang="ru-RU" sz="2000" dirty="0" smtClean="0"/>
              <a:t>3. </a:t>
            </a:r>
            <a:r>
              <a:rPr lang="ru-RU" sz="2000" dirty="0" smtClean="0">
                <a:solidFill>
                  <a:srgbClr val="C00000"/>
                </a:solidFill>
              </a:rPr>
              <a:t>Заслушивает отчеты </a:t>
            </a:r>
            <a:r>
              <a:rPr lang="ru-RU" sz="2000" dirty="0" smtClean="0"/>
              <a:t>Совета школы, директора школы о результатах </a:t>
            </a:r>
            <a:r>
              <a:rPr lang="ru-RU" sz="2000" dirty="0" err="1" smtClean="0"/>
              <a:t>самообследования</a:t>
            </a:r>
            <a:r>
              <a:rPr lang="ru-RU" sz="2000" dirty="0" smtClean="0"/>
              <a:t> и перспективах развития школы;</a:t>
            </a:r>
          </a:p>
          <a:p>
            <a:pPr marL="0" indent="0" algn="just">
              <a:buNone/>
            </a:pPr>
            <a:r>
              <a:rPr lang="ru-RU" sz="2000" dirty="0" smtClean="0"/>
              <a:t>4. </a:t>
            </a:r>
            <a:r>
              <a:rPr lang="ru-RU" sz="2000" dirty="0" smtClean="0">
                <a:solidFill>
                  <a:srgbClr val="C00000"/>
                </a:solidFill>
              </a:rPr>
              <a:t>Принимает</a:t>
            </a:r>
            <a:r>
              <a:rPr lang="ru-RU" sz="2000" dirty="0" smtClean="0"/>
              <a:t> решение о необходимости заключения Коллективного договора, </a:t>
            </a:r>
            <a:r>
              <a:rPr lang="ru-RU" sz="2000" dirty="0" smtClean="0">
                <a:solidFill>
                  <a:srgbClr val="C00000"/>
                </a:solidFill>
              </a:rPr>
              <a:t>утверждает</a:t>
            </a:r>
            <a:r>
              <a:rPr lang="ru-RU" sz="2000" dirty="0" smtClean="0"/>
              <a:t> проект КД;</a:t>
            </a:r>
          </a:p>
          <a:p>
            <a:pPr marL="0" indent="0" algn="just">
              <a:buNone/>
            </a:pPr>
            <a:r>
              <a:rPr lang="ru-RU" sz="2000" dirty="0" smtClean="0"/>
              <a:t>5. </a:t>
            </a:r>
            <a:r>
              <a:rPr lang="ru-RU" sz="2000" dirty="0" smtClean="0">
                <a:solidFill>
                  <a:srgbClr val="C00000"/>
                </a:solidFill>
              </a:rPr>
              <a:t>Представляет</a:t>
            </a:r>
            <a:r>
              <a:rPr lang="ru-RU" sz="2000" dirty="0" smtClean="0"/>
              <a:t> к награждениям и поощрениям </a:t>
            </a:r>
            <a:r>
              <a:rPr lang="ru-RU" sz="2000" i="1" dirty="0" smtClean="0"/>
              <a:t>непедагогических </a:t>
            </a:r>
            <a:r>
              <a:rPr lang="ru-RU" sz="2000" dirty="0" smtClean="0"/>
              <a:t>работников;</a:t>
            </a:r>
          </a:p>
          <a:p>
            <a:pPr marL="0" indent="0" algn="just">
              <a:buNone/>
            </a:pPr>
            <a:r>
              <a:rPr lang="ru-RU" sz="2000" dirty="0" smtClean="0"/>
              <a:t>6. </a:t>
            </a:r>
            <a:r>
              <a:rPr lang="ru-RU" sz="2000" dirty="0" smtClean="0">
                <a:solidFill>
                  <a:srgbClr val="C00000"/>
                </a:solidFill>
              </a:rPr>
              <a:t>Осуществляет</a:t>
            </a:r>
            <a:r>
              <a:rPr lang="ru-RU" sz="2000" dirty="0" smtClean="0"/>
              <a:t> иные </a:t>
            </a:r>
            <a:r>
              <a:rPr lang="ru-RU" sz="2000" dirty="0" smtClean="0">
                <a:solidFill>
                  <a:srgbClr val="C00000"/>
                </a:solidFill>
              </a:rPr>
              <a:t>полномочия</a:t>
            </a:r>
            <a:r>
              <a:rPr lang="ru-RU" sz="2000" dirty="0" smtClean="0"/>
              <a:t> от имени работников школы в соответствии с трудовым законодательством РФ.</a:t>
            </a:r>
          </a:p>
          <a:p>
            <a:pPr marL="0" indent="0" algn="just">
              <a:buNone/>
            </a:pPr>
            <a:endParaRPr lang="ru-RU" sz="2400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556088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/>
                </a:solidFill>
              </a:rPr>
              <a:t>Организационная форма собрания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dirty="0" smtClean="0"/>
              <a:t>Собирается не реже 1 раза в год;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Правомочно, если присутствует более половины работников Школы;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Для ведения собрания избираются председатель и секретарь собрания;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Решения оформляется протоколом;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/>
              <a:t>Решение собрания принято, если за него проголосовало большинство присутствующих  на собрании;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Деятельность собрания регламентируется Положением;</a:t>
            </a:r>
          </a:p>
          <a:p>
            <a:pPr>
              <a:buFont typeface="Wingdings" pitchFamily="2" charset="2"/>
              <a:buChar char="Ø"/>
            </a:pPr>
            <a:endParaRPr lang="ru-RU" sz="2000" dirty="0" smtClean="0"/>
          </a:p>
          <a:p>
            <a:pPr>
              <a:buFont typeface="Wingdings" pitchFamily="2" charset="2"/>
              <a:buChar char="Ø"/>
            </a:pPr>
            <a:endParaRPr lang="ru-RU" sz="2000" dirty="0" smtClean="0"/>
          </a:p>
          <a:p>
            <a:pPr marL="0" indent="0">
              <a:buNone/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2714462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/>
                </a:solidFill>
              </a:rPr>
              <a:t>Положение  об общем собрании работников МБУ СОШ № 80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000" dirty="0" smtClean="0"/>
              <a:t>Утверждено приказом от 19.12.2014г. № 304, размещено на сайте школы;</a:t>
            </a:r>
          </a:p>
          <a:p>
            <a:pPr marL="0" indent="0" algn="ctr">
              <a:buNone/>
            </a:pPr>
            <a:r>
              <a:rPr lang="ru-RU" b="1" i="1" dirty="0" smtClean="0">
                <a:solidFill>
                  <a:schemeClr val="accent2"/>
                </a:solidFill>
              </a:rPr>
              <a:t>Задачи общего собрания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sz="2000" i="1" dirty="0" smtClean="0"/>
              <a:t>Организация ОП;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sz="2000" i="1" dirty="0" smtClean="0"/>
              <a:t>Определение перспектив развития;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sz="2000" i="1" dirty="0" smtClean="0"/>
              <a:t>Решение вопросов регламентации локальными актами отдельных аспектов деятельности школы;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sz="2000" i="1" dirty="0" smtClean="0"/>
              <a:t>Разрешение проблемных ситуаций;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sz="2000" i="1" dirty="0" smtClean="0"/>
              <a:t>Внесение предложений, принятие мер по созданию безопасных условий труда (КД), по формированию ФОТ и по распределению стимулирующих выплат, установление социальных гарантий , льгот в пределах своих полномочий, по награждению  и поощрению работников школы.</a:t>
            </a:r>
          </a:p>
          <a:p>
            <a:pPr marL="514350" indent="-514350" algn="just">
              <a:buFont typeface="+mj-lt"/>
              <a:buAutoNum type="arabicPeriod"/>
            </a:pPr>
            <a:endParaRPr lang="ru-RU" sz="2000" i="1" dirty="0" smtClean="0"/>
          </a:p>
          <a:p>
            <a:pPr marL="514350" indent="-514350" algn="just">
              <a:buFont typeface="+mj-lt"/>
              <a:buAutoNum type="arabicPeriod"/>
            </a:pPr>
            <a:endParaRPr lang="ru-RU" sz="2000" i="1" dirty="0"/>
          </a:p>
        </p:txBody>
      </p:sp>
    </p:spTree>
    <p:extLst>
      <p:ext uri="{BB962C8B-B14F-4D97-AF65-F5344CB8AC3E}">
        <p14:creationId xmlns:p14="http://schemas.microsoft.com/office/powerpoint/2010/main" val="34829658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Компетенция общего собрания</a:t>
            </a:r>
            <a:br>
              <a:rPr lang="ru-RU" dirty="0" smtClean="0"/>
            </a:br>
            <a:r>
              <a:rPr lang="ru-RU" sz="1800" b="1" dirty="0" smtClean="0"/>
              <a:t>(в соответствии с Положением)</a:t>
            </a:r>
            <a:endParaRPr lang="ru-RU" sz="1800" b="1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23528" y="1556792"/>
            <a:ext cx="8363272" cy="4569371"/>
          </a:xfrm>
        </p:spPr>
        <p:txBody>
          <a:bodyPr/>
          <a:lstStyle/>
          <a:p>
            <a:pPr marL="914400" lvl="1" indent="-514350" algn="just">
              <a:buFont typeface="+mj-lt"/>
              <a:buAutoNum type="arabicPeriod"/>
            </a:pPr>
            <a:r>
              <a:rPr lang="ru-RU" sz="2000" dirty="0" smtClean="0">
                <a:solidFill>
                  <a:srgbClr val="C00000"/>
                </a:solidFill>
              </a:rPr>
              <a:t>Привлечение</a:t>
            </a:r>
            <a:r>
              <a:rPr lang="ru-RU" sz="2000" dirty="0" smtClean="0"/>
              <a:t> дополнительных ресурсов, установление порядка их использования;</a:t>
            </a:r>
          </a:p>
          <a:p>
            <a:pPr marL="914400" lvl="1" indent="-514350" algn="just">
              <a:buFont typeface="+mj-lt"/>
              <a:buAutoNum type="arabicPeriod"/>
            </a:pPr>
            <a:r>
              <a:rPr lang="ru-RU" sz="2000" dirty="0" smtClean="0">
                <a:solidFill>
                  <a:srgbClr val="C00000"/>
                </a:solidFill>
              </a:rPr>
              <a:t>Предложение</a:t>
            </a:r>
            <a:r>
              <a:rPr lang="ru-RU" sz="2000" dirty="0" smtClean="0"/>
              <a:t> о сотрудничестве и социальном партнерстве;</a:t>
            </a:r>
          </a:p>
          <a:p>
            <a:pPr marL="914400" lvl="1" indent="-514350" algn="just">
              <a:buFont typeface="+mj-lt"/>
              <a:buAutoNum type="arabicPeriod"/>
            </a:pPr>
            <a:r>
              <a:rPr lang="ru-RU" sz="2000" dirty="0" smtClean="0">
                <a:solidFill>
                  <a:srgbClr val="C00000"/>
                </a:solidFill>
              </a:rPr>
              <a:t>Представление</a:t>
            </a:r>
            <a:r>
              <a:rPr lang="ru-RU" sz="2000" dirty="0" smtClean="0"/>
              <a:t> интересов школы в органах власти , других организациях;</a:t>
            </a:r>
          </a:p>
          <a:p>
            <a:pPr marL="914400" lvl="1" indent="-514350" algn="just">
              <a:buFont typeface="+mj-lt"/>
              <a:buAutoNum type="arabicPeriod"/>
            </a:pPr>
            <a:r>
              <a:rPr lang="ru-RU" sz="2000" dirty="0" smtClean="0">
                <a:solidFill>
                  <a:srgbClr val="C00000"/>
                </a:solidFill>
              </a:rPr>
              <a:t>Рассмотрение</a:t>
            </a:r>
            <a:r>
              <a:rPr lang="ru-RU" sz="2000" dirty="0" smtClean="0"/>
              <a:t> документов контрольно-надзорных органов в проверке ОО;</a:t>
            </a:r>
          </a:p>
          <a:p>
            <a:pPr marL="914400" lvl="1" indent="-514350" algn="just">
              <a:buFont typeface="+mj-lt"/>
              <a:buAutoNum type="arabicPeriod"/>
            </a:pPr>
            <a:r>
              <a:rPr lang="ru-RU" sz="2000" dirty="0" smtClean="0">
                <a:solidFill>
                  <a:srgbClr val="C00000"/>
                </a:solidFill>
              </a:rPr>
              <a:t>Заслушивание</a:t>
            </a:r>
            <a:r>
              <a:rPr lang="ru-RU" sz="2000" dirty="0" smtClean="0"/>
              <a:t> Публичного доклада директора школы;</a:t>
            </a:r>
          </a:p>
          <a:p>
            <a:pPr marL="914400" lvl="1" indent="-514350" algn="just">
              <a:buFont typeface="+mj-lt"/>
              <a:buAutoNum type="arabicPeriod"/>
            </a:pPr>
            <a:r>
              <a:rPr lang="ru-RU" sz="2000" dirty="0" smtClean="0">
                <a:solidFill>
                  <a:srgbClr val="C00000"/>
                </a:solidFill>
              </a:rPr>
              <a:t>Принятие</a:t>
            </a:r>
            <a:r>
              <a:rPr lang="ru-RU" sz="2000" dirty="0" smtClean="0"/>
              <a:t> локальных актов согласно Уставу, в </a:t>
            </a:r>
            <a:r>
              <a:rPr lang="ru-RU" sz="2000" dirty="0" err="1" smtClean="0"/>
              <a:t>т.ч</a:t>
            </a:r>
            <a:r>
              <a:rPr lang="ru-RU" sz="2000" dirty="0" smtClean="0"/>
              <a:t>. Правила внутреннего трудового распорядка, Положения о профессиональной этике;</a:t>
            </a:r>
          </a:p>
          <a:p>
            <a:pPr marL="914400" lvl="1" indent="-514350" algn="just">
              <a:buFont typeface="+mj-lt"/>
              <a:buAutoNum type="arabicPeriod"/>
            </a:pPr>
            <a:r>
              <a:rPr lang="ru-RU" sz="2000" dirty="0" smtClean="0">
                <a:solidFill>
                  <a:srgbClr val="C00000"/>
                </a:solidFill>
              </a:rPr>
              <a:t>Разработка</a:t>
            </a:r>
            <a:r>
              <a:rPr lang="ru-RU" sz="2000" dirty="0" smtClean="0"/>
              <a:t>, </a:t>
            </a:r>
            <a:r>
              <a:rPr lang="ru-RU" sz="2000" dirty="0" smtClean="0">
                <a:solidFill>
                  <a:srgbClr val="C00000"/>
                </a:solidFill>
              </a:rPr>
              <a:t>принятие</a:t>
            </a:r>
            <a:r>
              <a:rPr lang="ru-RU" sz="2000" dirty="0" smtClean="0"/>
              <a:t> Коллективного договора.</a:t>
            </a:r>
          </a:p>
          <a:p>
            <a:pPr marL="914400" lvl="1" indent="-514350" algn="just">
              <a:buFont typeface="+mj-lt"/>
              <a:buAutoNum type="arabicPeriod"/>
            </a:pPr>
            <a:endParaRPr lang="ru-RU" sz="2000" dirty="0" smtClean="0"/>
          </a:p>
        </p:txBody>
      </p:sp>
    </p:spTree>
    <p:extLst>
      <p:ext uri="{BB962C8B-B14F-4D97-AF65-F5344CB8AC3E}">
        <p14:creationId xmlns:p14="http://schemas.microsoft.com/office/powerpoint/2010/main" val="41628883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Организация деятельности собрания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C00000"/>
                </a:solidFill>
              </a:rPr>
              <a:t>Состав-</a:t>
            </a:r>
            <a:r>
              <a:rPr lang="ru-RU" sz="2000" dirty="0" smtClean="0"/>
              <a:t> все работники;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C00000"/>
                </a:solidFill>
              </a:rPr>
              <a:t>Руководство</a:t>
            </a:r>
            <a:r>
              <a:rPr lang="ru-RU" sz="2000" dirty="0" smtClean="0"/>
              <a:t> общим собрание осуществляет Председатель – директор школы;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C00000"/>
                </a:solidFill>
              </a:rPr>
              <a:t>Протоколы</a:t>
            </a:r>
            <a:r>
              <a:rPr lang="ru-RU" sz="2000" dirty="0" smtClean="0"/>
              <a:t> ведет избранный секретарь собрания;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C00000"/>
                </a:solidFill>
              </a:rPr>
              <a:t>Председатель</a:t>
            </a:r>
            <a:r>
              <a:rPr lang="ru-RU" sz="2000" dirty="0" smtClean="0"/>
              <a:t>: организует деятельность собрания; информирует коллектив о проведении собрания не менее чем за7 дней; организует подготовку собрания не менее чем за 10 дней; определяет повестку собрания; контролирует выполнение решений.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000" dirty="0" smtClean="0"/>
              <a:t>Собрание </a:t>
            </a:r>
            <a:r>
              <a:rPr lang="ru-RU" sz="2000" dirty="0" smtClean="0">
                <a:solidFill>
                  <a:srgbClr val="C00000"/>
                </a:solidFill>
              </a:rPr>
              <a:t>правомочно</a:t>
            </a:r>
            <a:r>
              <a:rPr lang="ru-RU" sz="2000" dirty="0" smtClean="0"/>
              <a:t> если присутствуют более 50% членов коллектива;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C00000"/>
                </a:solidFill>
              </a:rPr>
              <a:t>Решения</a:t>
            </a:r>
            <a:r>
              <a:rPr lang="ru-RU" sz="2000" dirty="0" smtClean="0"/>
              <a:t> собрания принимаются открытым голосованием;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C00000"/>
                </a:solidFill>
              </a:rPr>
              <a:t>Решения</a:t>
            </a:r>
            <a:r>
              <a:rPr lang="ru-RU" sz="2000" dirty="0" smtClean="0"/>
              <a:t> приняты, если за них проголосовало 50% присутствующих, носят рекомендательный характер, после утверждения директором школы считаются обязательными для исполнения всеми членами коллектива, доводятся не позднее, чем  в течение 3 дне после заседания.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80947398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234</TotalTime>
  <Words>671</Words>
  <Application>Microsoft Office PowerPoint</Application>
  <PresentationFormat>Экран (4:3)</PresentationFormat>
  <Paragraphs>82</Paragraphs>
  <Slides>11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Устав  бюджетного муниципального общеобразовательного учреждения средней общеобразовательной школы  № 80 городского округа Тольятти</vt:lpstr>
      <vt:lpstr>ЧТО ИЗМЕНИЛОСЬ?</vt:lpstr>
      <vt:lpstr>Коллегиальные органы управления:</vt:lpstr>
      <vt:lpstr>Устав школы:</vt:lpstr>
      <vt:lpstr>Общее собрание работников Школы</vt:lpstr>
      <vt:lpstr>Организационная форма собрания</vt:lpstr>
      <vt:lpstr>Положение  об общем собрании работников МБУ СОШ № 80</vt:lpstr>
      <vt:lpstr>Компетенция общего собрания (в соответствии с Положением)</vt:lpstr>
      <vt:lpstr>Организация деятельности собрания</vt:lpstr>
      <vt:lpstr>СОВЕТ ШКОЛЫ</vt:lpstr>
      <vt:lpstr>ЛОКАЛЬНЫЕ  АКТЫ школы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dir</dc:creator>
  <cp:lastModifiedBy>dir</cp:lastModifiedBy>
  <cp:revision>20</cp:revision>
  <dcterms:created xsi:type="dcterms:W3CDTF">2014-12-17T09:33:15Z</dcterms:created>
  <dcterms:modified xsi:type="dcterms:W3CDTF">2015-01-29T06:45:48Z</dcterms:modified>
</cp:coreProperties>
</file>