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Коммуникативные универсальные учебные 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опыта работы учителя начальных классов Нестеровой Марины Николаевны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709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ртём\Desktop\GEDC21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48464" cy="617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15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r>
              <a:rPr lang="ru-RU" b="1" i="1" dirty="0"/>
              <a:t> Коммуникативные действия обеспечивают: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6314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социальную компетентность и учет позиции других людей, партнеров по общению или деятельности;</a:t>
            </a:r>
          </a:p>
          <a:p>
            <a:pPr lvl="0"/>
            <a:r>
              <a:rPr lang="ru-RU" dirty="0"/>
              <a:t>умение слушать и вступать в диалог;</a:t>
            </a:r>
          </a:p>
          <a:p>
            <a:pPr lvl="0"/>
            <a:r>
              <a:rPr lang="ru-RU" dirty="0"/>
              <a:t> участвовать в коллективном обсуждении проблем;</a:t>
            </a:r>
          </a:p>
          <a:p>
            <a:pPr lvl="0"/>
            <a:r>
              <a:rPr lang="ru-RU" dirty="0"/>
              <a:t>интегрироваться в группу сверстников и строить продуктивное взаимодействие и сотрудничество со сверстниками и взрослыми.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26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К коммуникативным действиям относятся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планирование учебного сотрудничества с учителем и сверстниками — определение цели, функций участников, способов взаимодействия;</a:t>
            </a:r>
          </a:p>
          <a:p>
            <a:pPr lvl="0"/>
            <a:r>
              <a:rPr lang="ru-RU" dirty="0"/>
              <a:t>постановка вопросов — инициативное сотрудничество в поиске и сборе информации;</a:t>
            </a:r>
          </a:p>
          <a:p>
            <a:pPr lvl="0"/>
            <a:r>
              <a:rPr lang="ru-RU" dirty="0"/>
              <a:t>разрешение конфликтов – выявление, идентификация проблемы, поиск и оценка альтернативных способов разрешения конфликта, принятие решения и его реализация;</a:t>
            </a:r>
          </a:p>
          <a:p>
            <a:pPr lvl="0"/>
            <a:r>
              <a:rPr lang="ru-RU" dirty="0"/>
              <a:t> управление поведением партнера — контроль, коррекция, оценка его действий;</a:t>
            </a:r>
          </a:p>
          <a:p>
            <a:pPr lvl="0"/>
            <a:r>
              <a:rPr lang="ru-RU" dirty="0"/>
              <a:t>умение с достаточной полнотой и точностью выражать свои мысли в соответствии с задачами и условиями коммуникации;</a:t>
            </a:r>
          </a:p>
          <a:p>
            <a:pPr lvl="0"/>
            <a:r>
              <a:rPr lang="ru-RU" dirty="0"/>
              <a:t>владение монологической и диалогической формами речи в соответствии с грамматическими и синтаксическими нормами родного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22324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dirty="0"/>
              <a:t>Рекомендации по развитию коммуникативных универсальных учебных действий: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 Научите ребенка высказывать свои мысли. Во время его ответа на вопрос задавайте ему наводящие вопросы.</a:t>
            </a:r>
          </a:p>
          <a:p>
            <a:r>
              <a:rPr lang="ru-RU" dirty="0"/>
              <a:t>2. Не бойтесь «не стандартных уроков», попробуйте различные виды игр, дискуссий и групповой работы для освоения материала.</a:t>
            </a:r>
          </a:p>
          <a:p>
            <a:r>
              <a:rPr lang="ru-RU" dirty="0"/>
              <a:t>3. Составьте для учеников алгоритм пересказа текста, материала.</a:t>
            </a:r>
          </a:p>
          <a:p>
            <a:r>
              <a:rPr lang="ru-RU" dirty="0"/>
              <a:t>4. Организовывая групповую работу, напомните ребятам о правилах ведения дискуссий беседы.</a:t>
            </a:r>
          </a:p>
          <a:p>
            <a:r>
              <a:rPr lang="ru-RU" dirty="0"/>
              <a:t>5. Приучите ребенка самого задавать уточняющие вопросы по материалу, переспрашивать, уточнять.</a:t>
            </a:r>
          </a:p>
          <a:p>
            <a:r>
              <a:rPr lang="ru-RU" dirty="0"/>
              <a:t>6. Изучайте и учитывайте жизненный опыт учеников, их интересы, особенности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48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/>
              <a:t>Коммуникативные универсальные учебные </a:t>
            </a:r>
            <a:r>
              <a:rPr lang="ru-RU" dirty="0" smtClean="0"/>
              <a:t>действия: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отражают </a:t>
            </a:r>
            <a:r>
              <a:rPr lang="ru-RU" dirty="0"/>
              <a:t>умения работать с текстом</a:t>
            </a:r>
            <a:r>
              <a:rPr lang="ru-RU"/>
              <a:t>: </a:t>
            </a:r>
            <a:r>
              <a:rPr lang="ru-RU" smtClean="0"/>
              <a:t>воспринимать текст, </a:t>
            </a:r>
            <a:r>
              <a:rPr lang="ru-RU" dirty="0"/>
              <a:t>сравнивать разные виды текста, анализировать и исправлять деформированный текст, делить его на смысловые части, составлять план текста, пересказывать по </a:t>
            </a:r>
            <a:r>
              <a:rPr lang="ru-RU" dirty="0" smtClean="0"/>
              <a:t>плану;</a:t>
            </a:r>
            <a:endParaRPr lang="ru-RU" dirty="0"/>
          </a:p>
          <a:p>
            <a:r>
              <a:rPr lang="ru-RU" dirty="0" smtClean="0"/>
              <a:t>отражают </a:t>
            </a:r>
            <a:r>
              <a:rPr lang="ru-RU" dirty="0"/>
              <a:t>умения участвовать в учебном диалоге и </a:t>
            </a:r>
            <a:r>
              <a:rPr lang="ru-RU" dirty="0" smtClean="0"/>
              <a:t>оформлять </a:t>
            </a:r>
            <a:r>
              <a:rPr lang="ru-RU" dirty="0"/>
              <a:t>диалогическое высказывание, различать особенности диалогической и монологической речи, описывать объект, характеризовать качества, </a:t>
            </a:r>
            <a:r>
              <a:rPr lang="ru-RU" dirty="0" smtClean="0"/>
              <a:t>делить объекты </a:t>
            </a:r>
            <a:r>
              <a:rPr lang="ru-RU" dirty="0"/>
              <a:t>на группы.</a:t>
            </a:r>
          </a:p>
        </p:txBody>
      </p:sp>
    </p:spTree>
    <p:extLst>
      <p:ext uri="{BB962C8B-B14F-4D97-AF65-F5344CB8AC3E}">
        <p14:creationId xmlns:p14="http://schemas.microsoft.com/office/powerpoint/2010/main" val="289898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/>
              <a:t>Главными показателями развития коммуникативного компонента УУД в начальной школе можно считать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умение договариваться, находить общее решение практической задачи даже в неоднозначных и спорных обстоятельствах;</a:t>
            </a:r>
          </a:p>
          <a:p>
            <a:r>
              <a:rPr lang="ru-RU" dirty="0" smtClean="0"/>
              <a:t> </a:t>
            </a:r>
            <a:r>
              <a:rPr lang="ru-RU" dirty="0"/>
              <a:t>умение не просто высказывать, но и аргументировать свое предложение,</a:t>
            </a:r>
          </a:p>
          <a:p>
            <a:r>
              <a:rPr lang="ru-RU" dirty="0" smtClean="0"/>
              <a:t>умение </a:t>
            </a:r>
            <a:r>
              <a:rPr lang="ru-RU" dirty="0"/>
              <a:t>и убеждать, и уступать;</a:t>
            </a:r>
          </a:p>
          <a:p>
            <a:r>
              <a:rPr lang="ru-RU" dirty="0" smtClean="0"/>
              <a:t> </a:t>
            </a:r>
            <a:r>
              <a:rPr lang="ru-RU" dirty="0"/>
              <a:t>способность сохранять доброжелательное отношение друг к другу в ситуации спора и противоречия интересов,</a:t>
            </a:r>
          </a:p>
          <a:p>
            <a:r>
              <a:rPr lang="ru-RU" dirty="0" smtClean="0"/>
              <a:t> </a:t>
            </a:r>
            <a:r>
              <a:rPr lang="ru-RU" dirty="0"/>
              <a:t>умение с помощью вопросов выяснять недостающую информацию;</a:t>
            </a:r>
          </a:p>
          <a:p>
            <a:r>
              <a:rPr lang="ru-RU" dirty="0" smtClean="0"/>
              <a:t>способность </a:t>
            </a:r>
            <a:r>
              <a:rPr lang="ru-RU" dirty="0"/>
              <a:t>брать на себя инициативу в организации совместного действия,</a:t>
            </a:r>
          </a:p>
          <a:p>
            <a:r>
              <a:rPr lang="ru-RU" dirty="0" smtClean="0"/>
              <a:t> </a:t>
            </a:r>
            <a:r>
              <a:rPr lang="ru-RU" dirty="0"/>
              <a:t>осуществлять взаимный контроль и взаимную помощь по ходу выполнения задания.</a:t>
            </a:r>
          </a:p>
          <a:p>
            <a:r>
              <a:rPr lang="ru-RU" dirty="0" smtClean="0"/>
              <a:t> </a:t>
            </a:r>
            <a:r>
              <a:rPr lang="ru-RU" dirty="0"/>
              <a:t>владение монологической и диалогической формами речи в соответствии с грамматическими и синтаксическими нормами родного языка.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39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Формирование коммуникативных универсальных учебных действий </a:t>
            </a:r>
            <a:r>
              <a:rPr lang="ru-RU" dirty="0" smtClean="0"/>
              <a:t> педагог обеспечивает </a:t>
            </a:r>
            <a:r>
              <a:rPr lang="ru-RU" dirty="0"/>
              <a:t>через обучение правильному и умелому пользованию речью в различных жизненных ситуациях, передаче другим своих мыслей и чувств, через организацию диалога с автором в процессе чтения текста и учебного диалога на этапе его обсуждения.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1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46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414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Коммуникативные универсальные учебные действия </vt:lpstr>
      <vt:lpstr>Презентация PowerPoint</vt:lpstr>
      <vt:lpstr> Коммуникативные действия обеспечивают: </vt:lpstr>
      <vt:lpstr>К коммуникативным действиям относятся</vt:lpstr>
      <vt:lpstr>Рекомендации по развитию коммуникативных универсальных учебных действий: </vt:lpstr>
      <vt:lpstr>Коммуникативные универсальные учебные действия: </vt:lpstr>
      <vt:lpstr>Главными показателями развития коммуникативного компонента УУД в начальной школе можно считать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Коммуникативные универсальные учебные действия </dc:title>
  <dc:creator>Артём</dc:creator>
  <cp:lastModifiedBy>teach</cp:lastModifiedBy>
  <cp:revision>13</cp:revision>
  <dcterms:created xsi:type="dcterms:W3CDTF">2014-03-27T15:04:03Z</dcterms:created>
  <dcterms:modified xsi:type="dcterms:W3CDTF">2014-03-31T04:23:10Z</dcterms:modified>
</cp:coreProperties>
</file>