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9"/>
  </p:notesMasterIdLst>
  <p:sldIdLst>
    <p:sldId id="256" r:id="rId2"/>
    <p:sldId id="257" r:id="rId3"/>
    <p:sldId id="259" r:id="rId4"/>
    <p:sldId id="260" r:id="rId5"/>
    <p:sldId id="261" r:id="rId6"/>
    <p:sldId id="270" r:id="rId7"/>
    <p:sldId id="262" r:id="rId8"/>
    <p:sldId id="271" r:id="rId9"/>
    <p:sldId id="265" r:id="rId10"/>
    <p:sldId id="267" r:id="rId11"/>
    <p:sldId id="268" r:id="rId12"/>
    <p:sldId id="269" r:id="rId13"/>
    <p:sldId id="266" r:id="rId14"/>
    <p:sldId id="274" r:id="rId15"/>
    <p:sldId id="273" r:id="rId16"/>
    <p:sldId id="264" r:id="rId17"/>
    <p:sldId id="26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4" autoAdjust="0"/>
    <p:restoredTop sz="94660"/>
  </p:normalViewPr>
  <p:slideViewPr>
    <p:cSldViewPr>
      <p:cViewPr varScale="1">
        <p:scale>
          <a:sx n="73" d="100"/>
          <a:sy n="73" d="100"/>
        </p:scale>
        <p:origin x="-4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11A926-EA9F-484F-B19F-445BEF500D5D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49B2B5-DF98-4E75-8D36-4B8D618E71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D622432-A733-40D8-8010-A7F1BA8B82D4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248B83A-4F33-440C-8241-809BD9F7AA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622432-A733-40D8-8010-A7F1BA8B82D4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48B83A-4F33-440C-8241-809BD9F7AA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622432-A733-40D8-8010-A7F1BA8B82D4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48B83A-4F33-440C-8241-809BD9F7AA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622432-A733-40D8-8010-A7F1BA8B82D4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48B83A-4F33-440C-8241-809BD9F7AA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622432-A733-40D8-8010-A7F1BA8B82D4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48B83A-4F33-440C-8241-809BD9F7AA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622432-A733-40D8-8010-A7F1BA8B82D4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48B83A-4F33-440C-8241-809BD9F7AA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622432-A733-40D8-8010-A7F1BA8B82D4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48B83A-4F33-440C-8241-809BD9F7AA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622432-A733-40D8-8010-A7F1BA8B82D4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48B83A-4F33-440C-8241-809BD9F7AA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622432-A733-40D8-8010-A7F1BA8B82D4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48B83A-4F33-440C-8241-809BD9F7AA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D622432-A733-40D8-8010-A7F1BA8B82D4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48B83A-4F33-440C-8241-809BD9F7AA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D622432-A733-40D8-8010-A7F1BA8B82D4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248B83A-4F33-440C-8241-809BD9F7AA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D622432-A733-40D8-8010-A7F1BA8B82D4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248B83A-4F33-440C-8241-809BD9F7AA9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ransition>
    <p:wipe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image" Target="../media/image5.gif"/><Relationship Id="rId7" Type="http://schemas.openxmlformats.org/officeDocument/2006/relationships/image" Target="../media/image9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gif"/><Relationship Id="rId5" Type="http://schemas.openxmlformats.org/officeDocument/2006/relationships/image" Target="../media/image7.gif"/><Relationship Id="rId10" Type="http://schemas.openxmlformats.org/officeDocument/2006/relationships/image" Target="../media/image12.gif"/><Relationship Id="rId4" Type="http://schemas.openxmlformats.org/officeDocument/2006/relationships/image" Target="../media/image6.gif"/><Relationship Id="rId9" Type="http://schemas.openxmlformats.org/officeDocument/2006/relationships/image" Target="../media/image11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7" Type="http://schemas.openxmlformats.org/officeDocument/2006/relationships/image" Target="../media/image18.jpe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928670"/>
            <a:ext cx="7772400" cy="1829761"/>
          </a:xfrm>
        </p:spPr>
        <p:txBody>
          <a:bodyPr/>
          <a:lstStyle/>
          <a:p>
            <a:pPr algn="ctr"/>
            <a:r>
              <a:rPr lang="ru-RU" dirty="0" smtClean="0"/>
              <a:t>Степени сравнения прилагательных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42" y="428604"/>
            <a:ext cx="5846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Выберите прилагательные в </a:t>
            </a:r>
            <a:r>
              <a:rPr lang="ru-RU" b="1" i="1" dirty="0" smtClean="0"/>
              <a:t>позитивной</a:t>
            </a:r>
            <a:r>
              <a:rPr lang="ru-RU" dirty="0" smtClean="0"/>
              <a:t> степени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43438" y="1071546"/>
            <a:ext cx="164307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hard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500826" y="1071546"/>
            <a:ext cx="164307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wetter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714612" y="2143116"/>
            <a:ext cx="164307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hotter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1571612"/>
            <a:ext cx="164307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beautiful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714612" y="1571612"/>
            <a:ext cx="164307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narrowest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643438" y="2143116"/>
            <a:ext cx="164307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less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500826" y="1571612"/>
            <a:ext cx="164307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polite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714612" y="1071546"/>
            <a:ext cx="164307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worse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857224" y="1071546"/>
            <a:ext cx="164307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largest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643438" y="1571612"/>
            <a:ext cx="164307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interesting</a:t>
            </a:r>
            <a:endParaRPr lang="ru-RU" dirty="0"/>
          </a:p>
        </p:txBody>
      </p:sp>
      <p:sp>
        <p:nvSpPr>
          <p:cNvPr id="13" name="Стрелка вправо 12">
            <a:hlinkClick r:id="" action="ppaction://hlinkshowjump?jump=nextslide"/>
          </p:cNvPr>
          <p:cNvSpPr/>
          <p:nvPr/>
        </p:nvSpPr>
        <p:spPr>
          <a:xfrm>
            <a:off x="7215206" y="6286520"/>
            <a:ext cx="1500198" cy="285752"/>
          </a:xfrm>
          <a:prstGeom prst="rightArrow">
            <a:avLst/>
          </a:prstGeom>
          <a:solidFill>
            <a:schemeClr val="bg1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>
            <a:hlinkClick r:id="rId2" action="ppaction://hlinksldjump"/>
          </p:cNvPr>
          <p:cNvSpPr/>
          <p:nvPr/>
        </p:nvSpPr>
        <p:spPr>
          <a:xfrm>
            <a:off x="428596" y="6143644"/>
            <a:ext cx="1857388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ПРАВИЛА</a:t>
            </a:r>
            <a:endParaRPr lang="ru-RU" sz="20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A1E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A1E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A1E"/>
                                      </p:to>
                                    </p:animClr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A1E"/>
                                      </p:to>
                                    </p:animClr>
                                    <p:set>
                                      <p:cBhvr>
                                        <p:cTn id="7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право 1">
            <a:hlinkClick r:id="" action="ppaction://hlinkshowjump?jump=nextslide"/>
          </p:cNvPr>
          <p:cNvSpPr/>
          <p:nvPr/>
        </p:nvSpPr>
        <p:spPr>
          <a:xfrm>
            <a:off x="7215206" y="6286520"/>
            <a:ext cx="1500198" cy="285752"/>
          </a:xfrm>
          <a:prstGeom prst="rightArrow">
            <a:avLst/>
          </a:prstGeom>
          <a:solidFill>
            <a:schemeClr val="bg1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643042" y="428604"/>
            <a:ext cx="6224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Выберите прилагательные в </a:t>
            </a:r>
            <a:r>
              <a:rPr lang="ru-RU" b="1" i="1" dirty="0" smtClean="0"/>
              <a:t>сравнительной</a:t>
            </a:r>
            <a:r>
              <a:rPr lang="ru-RU" dirty="0" smtClean="0"/>
              <a:t> степени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500826" y="1071546"/>
            <a:ext cx="164307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farther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714876" y="1071546"/>
            <a:ext cx="164307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good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857488" y="2000240"/>
            <a:ext cx="164307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least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071538" y="1571612"/>
            <a:ext cx="164307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high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57488" y="1071546"/>
            <a:ext cx="164307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cheap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4714876" y="1571612"/>
            <a:ext cx="164307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greener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2857488" y="1571612"/>
            <a:ext cx="164307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worse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4714876" y="2000240"/>
            <a:ext cx="164307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more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6500826" y="1571612"/>
            <a:ext cx="164307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taller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1071538" y="1071546"/>
            <a:ext cx="164307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harder</a:t>
            </a:r>
            <a:endParaRPr lang="ru-RU" dirty="0"/>
          </a:p>
        </p:txBody>
      </p:sp>
      <p:sp>
        <p:nvSpPr>
          <p:cNvPr id="15" name="Скругленный прямоугольник 14">
            <a:hlinkClick r:id="rId2" action="ppaction://hlinksldjump"/>
          </p:cNvPr>
          <p:cNvSpPr/>
          <p:nvPr/>
        </p:nvSpPr>
        <p:spPr>
          <a:xfrm>
            <a:off x="428596" y="6143644"/>
            <a:ext cx="1857388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ПРАВИЛА</a:t>
            </a:r>
            <a:endParaRPr lang="ru-RU" sz="20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A1E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A1E"/>
                                      </p:to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A1E"/>
                                      </p:to>
                                    </p:animClr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A1E"/>
                                      </p:to>
                                    </p:animClr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A1E"/>
                                      </p:to>
                                    </p:animClr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A1E"/>
                                      </p:to>
                                    </p:animClr>
                                    <p:set>
                                      <p:cBhvr>
                                        <p:cTn id="7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42" y="428604"/>
            <a:ext cx="6168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Выберите прилагательные в </a:t>
            </a:r>
            <a:r>
              <a:rPr lang="ru-RU" b="1" i="1" dirty="0" smtClean="0"/>
              <a:t>превосходной</a:t>
            </a:r>
            <a:r>
              <a:rPr lang="ru-RU" dirty="0" smtClean="0"/>
              <a:t> степени</a:t>
            </a:r>
            <a:endParaRPr lang="ru-RU" dirty="0"/>
          </a:p>
        </p:txBody>
      </p:sp>
      <p:sp>
        <p:nvSpPr>
          <p:cNvPr id="3" name="Стрелка вправо 2">
            <a:hlinkClick r:id="" action="ppaction://hlinkshowjump?jump=nextslide"/>
          </p:cNvPr>
          <p:cNvSpPr/>
          <p:nvPr/>
        </p:nvSpPr>
        <p:spPr>
          <a:xfrm>
            <a:off x="7215206" y="6286520"/>
            <a:ext cx="1500198" cy="285752"/>
          </a:xfrm>
          <a:prstGeom prst="rightArrow">
            <a:avLst/>
          </a:prstGeom>
          <a:solidFill>
            <a:schemeClr val="bg1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1071546"/>
            <a:ext cx="164307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strougest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43438" y="1071546"/>
            <a:ext cx="2133616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Most important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857488" y="2000240"/>
            <a:ext cx="164307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shortest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643702" y="1500174"/>
            <a:ext cx="164307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youngest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929454" y="1071546"/>
            <a:ext cx="164307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most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857488" y="1071546"/>
            <a:ext cx="164307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careful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786314" y="1500174"/>
            <a:ext cx="164307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little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928926" y="1500174"/>
            <a:ext cx="164307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difficult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142976" y="1500174"/>
            <a:ext cx="164307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smaller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714876" y="2000240"/>
            <a:ext cx="164307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easy</a:t>
            </a:r>
            <a:endParaRPr lang="ru-RU" dirty="0"/>
          </a:p>
        </p:txBody>
      </p:sp>
      <p:sp>
        <p:nvSpPr>
          <p:cNvPr id="15" name="Скругленный прямоугольник 14">
            <a:hlinkClick r:id="rId2" action="ppaction://hlinksldjump"/>
          </p:cNvPr>
          <p:cNvSpPr/>
          <p:nvPr/>
        </p:nvSpPr>
        <p:spPr>
          <a:xfrm>
            <a:off x="428596" y="6143644"/>
            <a:ext cx="1857388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ПРАВИЛА</a:t>
            </a:r>
            <a:endParaRPr lang="ru-RU" sz="20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A1E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A1E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A1E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A1E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A1E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>
            <a:hlinkClick r:id="rId2" action="ppaction://hlinksldjump"/>
          </p:cNvPr>
          <p:cNvSpPr/>
          <p:nvPr/>
        </p:nvSpPr>
        <p:spPr>
          <a:xfrm>
            <a:off x="7000892" y="6215082"/>
            <a:ext cx="1857388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ПРАВИЛА</a:t>
            </a:r>
            <a:endParaRPr lang="ru-RU" sz="20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2910" y="785794"/>
            <a:ext cx="7500990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Найдите ошибку в предложении</a:t>
            </a:r>
            <a:endParaRPr lang="ru-RU" sz="4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Овал 3">
            <a:hlinkClick r:id="" action="ppaction://hlinkshowjump?jump=nextslide"/>
          </p:cNvPr>
          <p:cNvSpPr/>
          <p:nvPr/>
        </p:nvSpPr>
        <p:spPr>
          <a:xfrm>
            <a:off x="2857488" y="3143248"/>
            <a:ext cx="3214710" cy="15716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Начать</a:t>
            </a:r>
            <a:endParaRPr lang="ru-RU" sz="4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3108" y="1785926"/>
            <a:ext cx="404278" cy="2585323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1.</a:t>
            </a:r>
          </a:p>
          <a:p>
            <a:endParaRPr lang="ru-RU" dirty="0" smtClean="0"/>
          </a:p>
          <a:p>
            <a:r>
              <a:rPr lang="ru-RU" dirty="0" smtClean="0"/>
              <a:t>2.</a:t>
            </a:r>
          </a:p>
          <a:p>
            <a:endParaRPr lang="ru-RU" dirty="0" smtClean="0"/>
          </a:p>
          <a:p>
            <a:r>
              <a:rPr lang="ru-RU" dirty="0" smtClean="0"/>
              <a:t>3.</a:t>
            </a:r>
          </a:p>
          <a:p>
            <a:endParaRPr lang="ru-RU" dirty="0" smtClean="0"/>
          </a:p>
          <a:p>
            <a:r>
              <a:rPr lang="ru-RU" dirty="0" smtClean="0"/>
              <a:t>4.</a:t>
            </a:r>
          </a:p>
          <a:p>
            <a:endParaRPr lang="ru-RU" dirty="0" smtClean="0"/>
          </a:p>
          <a:p>
            <a:r>
              <a:rPr lang="ru-RU" dirty="0" smtClean="0"/>
              <a:t>5.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714612" y="1785926"/>
            <a:ext cx="25039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I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857488" y="1785926"/>
            <a:ext cx="52770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am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357554" y="1785926"/>
            <a:ext cx="117371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cleverest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429124" y="1785926"/>
            <a:ext cx="68480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than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052438" y="1785926"/>
            <a:ext cx="51969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my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500694" y="1785926"/>
            <a:ext cx="109196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brother.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714612" y="2357430"/>
            <a:ext cx="95571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Please,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571868" y="2357430"/>
            <a:ext cx="45878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be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929058" y="2357430"/>
            <a:ext cx="105028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/>
              <a:t>guieter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500298" y="2857496"/>
            <a:ext cx="65755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This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106814" y="2857496"/>
            <a:ext cx="110799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exercise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143372" y="2857496"/>
            <a:ext cx="36901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is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4455632" y="2857496"/>
            <a:ext cx="133081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more easy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5673147" y="2857496"/>
            <a:ext cx="684803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than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6286512" y="2857496"/>
            <a:ext cx="62869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that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6832882" y="2857496"/>
            <a:ext cx="67037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one.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2643174" y="3416858"/>
            <a:ext cx="61266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You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3143240" y="3416858"/>
            <a:ext cx="74571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must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3857620" y="3416858"/>
            <a:ext cx="45878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be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4214810" y="3416858"/>
            <a:ext cx="196560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more </a:t>
            </a:r>
            <a:r>
              <a:rPr lang="en-US" dirty="0" err="1" smtClean="0"/>
              <a:t>carefuller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2643174" y="3988362"/>
            <a:ext cx="48282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He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3071802" y="3988362"/>
            <a:ext cx="66075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gets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3714744" y="3988362"/>
            <a:ext cx="111280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stupider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4786314" y="3988362"/>
            <a:ext cx="77617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every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5490893" y="3988362"/>
            <a:ext cx="652743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day.</a:t>
            </a:r>
            <a:endParaRPr lang="ru-RU" dirty="0"/>
          </a:p>
        </p:txBody>
      </p:sp>
      <p:sp>
        <p:nvSpPr>
          <p:cNvPr id="29" name="Стрелка вправо 28">
            <a:hlinkClick r:id="" action="ppaction://hlinkshowjump?jump=nextslide"/>
          </p:cNvPr>
          <p:cNvSpPr/>
          <p:nvPr/>
        </p:nvSpPr>
        <p:spPr>
          <a:xfrm>
            <a:off x="7215206" y="6286520"/>
            <a:ext cx="1500198" cy="285752"/>
          </a:xfrm>
          <a:prstGeom prst="rightArrow">
            <a:avLst/>
          </a:prstGeom>
          <a:solidFill>
            <a:schemeClr val="bg1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кругленный прямоугольник 29">
            <a:hlinkClick r:id="rId2" action="ppaction://hlinksldjump"/>
          </p:cNvPr>
          <p:cNvSpPr/>
          <p:nvPr/>
        </p:nvSpPr>
        <p:spPr>
          <a:xfrm>
            <a:off x="428596" y="6143644"/>
            <a:ext cx="1857388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ПРАВИЛА</a:t>
            </a:r>
            <a:endParaRPr lang="ru-RU" sz="20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357554" y="1559470"/>
            <a:ext cx="1064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cleverer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000496" y="2143116"/>
            <a:ext cx="82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chemeClr val="bg1"/>
                </a:solidFill>
              </a:rPr>
              <a:t>guiet</a:t>
            </a:r>
            <a:r>
              <a:rPr lang="en-US" b="1" dirty="0" smtClean="0">
                <a:solidFill>
                  <a:schemeClr val="bg1"/>
                </a:solidFill>
              </a:rPr>
              <a:t>.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643438" y="2643182"/>
            <a:ext cx="848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easier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357686" y="3202544"/>
            <a:ext cx="1675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more careful.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500430" y="3714752"/>
            <a:ext cx="1542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more stupid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A2A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A2A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A2A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A2A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A2A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A2A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A2A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A2A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A2A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A2A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A2A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A2A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A2A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A2A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A2A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A2A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A2A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A2A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A2A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A2A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212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0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A2A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212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4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5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A2A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212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A2A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212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9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A2A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212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3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A2A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9" grpId="0" animBg="1"/>
      <p:bldP spid="20" grpId="0" animBg="1"/>
      <p:bldP spid="21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1" grpId="0"/>
      <p:bldP spid="32" grpId="0"/>
      <p:bldP spid="33" grpId="0"/>
      <p:bldP spid="34" grpId="0"/>
      <p:bldP spid="3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786190"/>
            <a:ext cx="9144000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85927"/>
            <a:ext cx="9144000" cy="2214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28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трелка влево 8">
            <a:hlinkClick r:id="" action="ppaction://hlinkshowjump?jump=lastslideviewed"/>
          </p:cNvPr>
          <p:cNvSpPr/>
          <p:nvPr/>
        </p:nvSpPr>
        <p:spPr>
          <a:xfrm>
            <a:off x="71406" y="6286520"/>
            <a:ext cx="785786" cy="357190"/>
          </a:xfrm>
          <a:prstGeom prst="leftArrow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hlinkClick r:id="" action="ppaction://hlinkshowjump?jump=lastslideviewed"/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3794" name="Picture 2" descr="Нет! Я против">
            <a:hlinkClick r:id="" action="ppaction://hlinkshowjump?jump=lastslideviewed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2643182"/>
            <a:ext cx="3367103" cy="250446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928926" y="857232"/>
            <a:ext cx="33473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Неверно!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hlinkClick r:id="" action="ppaction://hlinkshowjump?jump=lastslideviewed"/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746" name="Picture 2" descr="Здорово! Смайлик доволен">
            <a:hlinkClick r:id="" action="ppaction://hlinkshowjump?jump=lastslideviewed"/>
          </p:cNvPr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1714488"/>
            <a:ext cx="2853214" cy="278608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357422" y="1357298"/>
            <a:ext cx="45352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Правильно!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одержимое 6"/>
          <p:cNvSpPr>
            <a:spLocks noGrp="1"/>
          </p:cNvSpPr>
          <p:nvPr>
            <p:ph sz="quarter" idx="2"/>
          </p:nvPr>
        </p:nvSpPr>
        <p:spPr>
          <a:xfrm>
            <a:off x="5500694" y="857232"/>
            <a:ext cx="857256" cy="64294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600" b="1" dirty="0" err="1" smtClean="0">
                <a:solidFill>
                  <a:srgbClr val="FF0000"/>
                </a:solidFill>
              </a:rPr>
              <a:t>er</a:t>
            </a:r>
            <a:endParaRPr lang="ru-RU" sz="2600" b="1" dirty="0">
              <a:solidFill>
                <a:srgbClr val="FF0000"/>
              </a:solidFill>
            </a:endParaRPr>
          </a:p>
        </p:txBody>
      </p:sp>
      <p:sp>
        <p:nvSpPr>
          <p:cNvPr id="8" name="Текст 5"/>
          <p:cNvSpPr txBox="1">
            <a:spLocks/>
          </p:cNvSpPr>
          <p:nvPr/>
        </p:nvSpPr>
        <p:spPr>
          <a:xfrm>
            <a:off x="4286248" y="214290"/>
            <a:ext cx="1000132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Small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Текст 5"/>
          <p:cNvSpPr txBox="1">
            <a:spLocks/>
          </p:cNvSpPr>
          <p:nvPr/>
        </p:nvSpPr>
        <p:spPr>
          <a:xfrm>
            <a:off x="3714744" y="785794"/>
            <a:ext cx="2357454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b="1" dirty="0" smtClean="0">
                <a:solidFill>
                  <a:srgbClr val="FF0000"/>
                </a:solidFill>
              </a:rPr>
              <a:t>The             </a:t>
            </a:r>
            <a:r>
              <a:rPr lang="en-US" sz="2400" b="1" dirty="0" err="1" smtClean="0">
                <a:solidFill>
                  <a:srgbClr val="FF0000"/>
                </a:solidFill>
              </a:rPr>
              <a:t>est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286380" y="285728"/>
            <a:ext cx="1071570" cy="63976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Small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>
          <a:xfrm>
            <a:off x="3428992" y="285728"/>
            <a:ext cx="1071570" cy="63976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Small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8992" y="285728"/>
            <a:ext cx="2928958" cy="1143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dirty="0" smtClean="0"/>
              <a:t>SMALL</a:t>
            </a:r>
            <a:endParaRPr lang="ru-RU" dirty="0"/>
          </a:p>
        </p:txBody>
      </p:sp>
      <p:pic>
        <p:nvPicPr>
          <p:cNvPr id="2050" name="Picture 2" descr="Слоник, слоник, слон, детские, для детей, звер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43182"/>
            <a:ext cx="3714776" cy="2786082"/>
          </a:xfrm>
          <a:prstGeom prst="rect">
            <a:avLst/>
          </a:prstGeom>
          <a:noFill/>
        </p:spPr>
      </p:pic>
      <p:pic>
        <p:nvPicPr>
          <p:cNvPr id="2052" name="Picture 4" descr="Слоник, слоник, слон, детские, для детей, звер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4143380"/>
            <a:ext cx="2786082" cy="2089562"/>
          </a:xfrm>
          <a:prstGeom prst="rect">
            <a:avLst/>
          </a:prstGeom>
          <a:noFill/>
        </p:spPr>
      </p:pic>
      <p:pic>
        <p:nvPicPr>
          <p:cNvPr id="2054" name="Picture 6" descr="Слоник, слоник, слон, детские, для детей, звер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5000636"/>
            <a:ext cx="1785950" cy="1339463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649 0.03078 L -0.45243 0.2512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3" y="11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98 0.05461 L -0.00764 0.4849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" y="21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764 0.03078 L 0.41979 0.5765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" y="27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087 0.02383 L 0.31146 0.4856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" y="231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2.43406E-6 L -0.06042 0.41301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" y="2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8" grpId="0"/>
      <p:bldP spid="10" grpId="0"/>
      <p:bldP spid="4" grpId="0" build="p"/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00430" y="142852"/>
            <a:ext cx="2357454" cy="1143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dirty="0" smtClean="0"/>
              <a:t>TALL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14282" y="5857892"/>
            <a:ext cx="1400156" cy="385421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US" dirty="0" smtClean="0"/>
              <a:t>Tall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429388" y="5758223"/>
            <a:ext cx="2427305" cy="528297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The</a:t>
            </a:r>
            <a:r>
              <a:rPr lang="en-US" dirty="0" smtClean="0"/>
              <a:t> Tall</a:t>
            </a:r>
            <a:r>
              <a:rPr lang="en-US" b="1" dirty="0" smtClean="0">
                <a:solidFill>
                  <a:srgbClr val="FF0000"/>
                </a:solidFill>
              </a:rPr>
              <a:t>est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" name="Содержимое 4"/>
          <p:cNvSpPr txBox="1">
            <a:spLocks/>
          </p:cNvSpPr>
          <p:nvPr/>
        </p:nvSpPr>
        <p:spPr>
          <a:xfrm>
            <a:off x="2714612" y="5786454"/>
            <a:ext cx="2000264" cy="385421"/>
          </a:xfrm>
          <a:prstGeom prst="rect">
            <a:avLst/>
          </a:prstGeom>
          <a:ln>
            <a:noFill/>
            <a:prstDash val="sysDash"/>
            <a:miter lim="800000"/>
          </a:ln>
        </p:spPr>
        <p:txBody>
          <a:bodyPr vert="horz">
            <a:normAutofit fontScale="92500" lnSpcReduction="20000"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lang="en-US" sz="2400" dirty="0"/>
              <a:t>T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all</a:t>
            </a: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er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6386" name="Picture 2" descr="Векторный доми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" y="3857628"/>
            <a:ext cx="2286015" cy="1794233"/>
          </a:xfrm>
          <a:prstGeom prst="rect">
            <a:avLst/>
          </a:prstGeom>
          <a:noFill/>
        </p:spPr>
      </p:pic>
      <p:pic>
        <p:nvPicPr>
          <p:cNvPr id="10" name="Picture 2" descr="Векторный доми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1769" y="2613318"/>
            <a:ext cx="3860825" cy="3030260"/>
          </a:xfrm>
          <a:prstGeom prst="rect">
            <a:avLst/>
          </a:prstGeom>
          <a:noFill/>
        </p:spPr>
      </p:pic>
      <p:pic>
        <p:nvPicPr>
          <p:cNvPr id="11" name="Picture 2" descr="Векторный доми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3286124"/>
            <a:ext cx="2990872" cy="2347457"/>
          </a:xfrm>
          <a:prstGeom prst="rect">
            <a:avLst/>
          </a:prstGeom>
          <a:noFill/>
        </p:spPr>
      </p:pic>
      <p:sp>
        <p:nvSpPr>
          <p:cNvPr id="12" name="Стрелка вправо 11"/>
          <p:cNvSpPr/>
          <p:nvPr/>
        </p:nvSpPr>
        <p:spPr>
          <a:xfrm>
            <a:off x="2214546" y="4786322"/>
            <a:ext cx="285752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5214942" y="4714884"/>
            <a:ext cx="285752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3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3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7" grpId="0"/>
      <p:bldP spid="12" grpId="2" animBg="1"/>
      <p:bldP spid="14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 descr="http://liubavyshka.ru/_ph/81/2/46409355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71414"/>
            <a:ext cx="1086571" cy="928694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000100" y="1142984"/>
            <a:ext cx="7369117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dirty="0" smtClean="0"/>
              <a:t>Sad                             </a:t>
            </a:r>
            <a:r>
              <a:rPr lang="en-US" sz="2300" dirty="0" err="1" smtClean="0"/>
              <a:t>Sad</a:t>
            </a:r>
            <a:r>
              <a:rPr lang="en-US" sz="2300" dirty="0" smtClean="0"/>
              <a:t>                         </a:t>
            </a:r>
            <a:r>
              <a:rPr lang="en-US" sz="2300" dirty="0" smtClean="0">
                <a:solidFill>
                  <a:srgbClr val="FF0000"/>
                </a:solidFill>
              </a:rPr>
              <a:t> </a:t>
            </a:r>
            <a:r>
              <a:rPr lang="en-US" sz="2300" dirty="0" err="1"/>
              <a:t>S</a:t>
            </a:r>
            <a:r>
              <a:rPr lang="en-US" sz="2300" dirty="0" err="1" smtClean="0"/>
              <a:t>ad</a:t>
            </a:r>
            <a:endParaRPr lang="ru-RU" sz="2300" dirty="0">
              <a:solidFill>
                <a:srgbClr val="FF0000"/>
              </a:solidFill>
            </a:endParaRPr>
          </a:p>
        </p:txBody>
      </p:sp>
      <p:pic>
        <p:nvPicPr>
          <p:cNvPr id="29702" name="Picture 6" descr="Плакать хочется грустн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-71462"/>
            <a:ext cx="1071569" cy="1071570"/>
          </a:xfrm>
          <a:prstGeom prst="rect">
            <a:avLst/>
          </a:prstGeom>
          <a:noFill/>
        </p:spPr>
      </p:pic>
      <p:pic>
        <p:nvPicPr>
          <p:cNvPr id="29704" name="Picture 8" descr="Сейчас заплачу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62" y="142852"/>
            <a:ext cx="928694" cy="928695"/>
          </a:xfrm>
          <a:prstGeom prst="rect">
            <a:avLst/>
          </a:prstGeom>
          <a:noFill/>
        </p:spPr>
      </p:pic>
      <p:sp>
        <p:nvSpPr>
          <p:cNvPr id="13" name="Содержимое 6"/>
          <p:cNvSpPr txBox="1">
            <a:spLocks/>
          </p:cNvSpPr>
          <p:nvPr/>
        </p:nvSpPr>
        <p:spPr>
          <a:xfrm>
            <a:off x="4572000" y="1142984"/>
            <a:ext cx="857256" cy="64294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n-US" sz="23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der</a:t>
            </a:r>
            <a:endParaRPr kumimoji="0" lang="ru-RU" sz="23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Текст 5"/>
          <p:cNvSpPr txBox="1">
            <a:spLocks/>
          </p:cNvSpPr>
          <p:nvPr/>
        </p:nvSpPr>
        <p:spPr>
          <a:xfrm>
            <a:off x="6215074" y="928670"/>
            <a:ext cx="2357454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100" b="1" dirty="0" smtClean="0">
                <a:solidFill>
                  <a:srgbClr val="FF0000"/>
                </a:solidFill>
              </a:rPr>
              <a:t>The          </a:t>
            </a:r>
            <a:r>
              <a:rPr lang="en-US" sz="2100" b="1" dirty="0" err="1" smtClean="0">
                <a:solidFill>
                  <a:srgbClr val="FF0000"/>
                </a:solidFill>
              </a:rPr>
              <a:t>dest</a:t>
            </a:r>
            <a:endParaRPr kumimoji="0" lang="ru-RU" sz="21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5786" y="3071810"/>
            <a:ext cx="7572428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Happy                                    </a:t>
            </a:r>
            <a:r>
              <a:rPr lang="en-US" dirty="0" err="1" smtClean="0"/>
              <a:t>Happy</a:t>
            </a:r>
            <a:r>
              <a:rPr lang="en-US" dirty="0" smtClean="0"/>
              <a:t>                                   </a:t>
            </a:r>
            <a:r>
              <a:rPr lang="en-US" sz="1900" dirty="0" err="1"/>
              <a:t>H</a:t>
            </a:r>
            <a:r>
              <a:rPr lang="en-US" sz="1900" dirty="0" err="1" smtClean="0"/>
              <a:t>appy</a:t>
            </a:r>
            <a:endParaRPr lang="ru-RU" sz="1900" dirty="0"/>
          </a:p>
        </p:txBody>
      </p:sp>
      <p:sp>
        <p:nvSpPr>
          <p:cNvPr id="16" name="Содержимое 6"/>
          <p:cNvSpPr txBox="1">
            <a:spLocks/>
          </p:cNvSpPr>
          <p:nvPr/>
        </p:nvSpPr>
        <p:spPr>
          <a:xfrm>
            <a:off x="4786314" y="3072874"/>
            <a:ext cx="500066" cy="4990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00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>
            <a:norm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en-US" sz="2000" b="1" u="none" strike="noStrike" kern="1200" cap="none" spc="0" normalizeH="0" baseline="0" noProof="0" dirty="0" smtClean="0">
                <a:solidFill>
                  <a:srgbClr val="FF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2000" b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uLnTx/>
                <a:uFillTx/>
                <a:latin typeface="+mn-lt"/>
                <a:ea typeface="+mn-ea"/>
                <a:cs typeface="+mn-cs"/>
              </a:rPr>
              <a:t>er</a:t>
            </a:r>
            <a:endParaRPr kumimoji="0" lang="ru-RU" sz="2000" b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Текст 5"/>
          <p:cNvSpPr txBox="1">
            <a:spLocks/>
          </p:cNvSpPr>
          <p:nvPr/>
        </p:nvSpPr>
        <p:spPr>
          <a:xfrm>
            <a:off x="6858016" y="3071810"/>
            <a:ext cx="714380" cy="35719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00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b="1" dirty="0" smtClean="0">
                <a:solidFill>
                  <a:srgbClr val="FF0000"/>
                </a:solidFill>
              </a:rPr>
              <a:t>The</a:t>
            </a:r>
            <a:endParaRPr kumimoji="0" lang="ru-RU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Содержимое 6"/>
          <p:cNvSpPr txBox="1">
            <a:spLocks/>
          </p:cNvSpPr>
          <p:nvPr/>
        </p:nvSpPr>
        <p:spPr>
          <a:xfrm>
            <a:off x="8072462" y="3071810"/>
            <a:ext cx="928694" cy="357190"/>
          </a:xfrm>
          <a:prstGeom prst="rect">
            <a:avLst/>
          </a:prstGeom>
          <a:solidFill>
            <a:schemeClr val="bg1"/>
          </a:solidFill>
        </p:spPr>
        <p:txBody>
          <a:bodyPr lIns="0">
            <a:noAutofit/>
          </a:bodyPr>
          <a:lstStyle/>
          <a:p>
            <a:pPr marR="0" lvl="0" indent="-256032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lang="en-US" sz="1900" b="1" dirty="0">
                <a:solidFill>
                  <a:srgbClr val="FF0000"/>
                </a:solidFill>
              </a:rPr>
              <a:t>i</a:t>
            </a:r>
            <a:r>
              <a:rPr kumimoji="0" lang="en-US" sz="19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est</a:t>
            </a:r>
            <a:r>
              <a:rPr kumimoji="0" lang="en-US" sz="19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19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9706" name="Picture 10" descr="Смайлик прыгает от счастья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4810" y="2143116"/>
            <a:ext cx="952500" cy="857251"/>
          </a:xfrm>
          <a:prstGeom prst="rect">
            <a:avLst/>
          </a:prstGeom>
          <a:noFill/>
        </p:spPr>
      </p:pic>
      <p:pic>
        <p:nvPicPr>
          <p:cNvPr id="29708" name="Picture 12" descr="Зророво это!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910" y="1857364"/>
            <a:ext cx="1143008" cy="1143010"/>
          </a:xfrm>
          <a:prstGeom prst="rect">
            <a:avLst/>
          </a:prstGeom>
          <a:noFill/>
        </p:spPr>
      </p:pic>
      <p:pic>
        <p:nvPicPr>
          <p:cNvPr id="29710" name="Picture 14" descr="Звездный восторг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29454" y="1900235"/>
            <a:ext cx="1704975" cy="1171575"/>
          </a:xfrm>
          <a:prstGeom prst="rect">
            <a:avLst/>
          </a:prstGeom>
          <a:noFill/>
        </p:spPr>
      </p:pic>
      <p:pic>
        <p:nvPicPr>
          <p:cNvPr id="29712" name="Picture 16" descr="Смайлик с букетом цветов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85786" y="4143380"/>
            <a:ext cx="1357322" cy="1078586"/>
          </a:xfrm>
          <a:prstGeom prst="rect">
            <a:avLst/>
          </a:prstGeom>
          <a:noFill/>
        </p:spPr>
      </p:pic>
      <p:pic>
        <p:nvPicPr>
          <p:cNvPr id="29714" name="Picture 18" descr="Букеты для Вас!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929058" y="4286256"/>
            <a:ext cx="1322786" cy="785815"/>
          </a:xfrm>
          <a:prstGeom prst="rect">
            <a:avLst/>
          </a:prstGeom>
          <a:noFill/>
        </p:spPr>
      </p:pic>
      <p:pic>
        <p:nvPicPr>
          <p:cNvPr id="29716" name="Picture 20" descr="Смайлик повар облизывается при виде торта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929454" y="4000504"/>
            <a:ext cx="1419225" cy="1104901"/>
          </a:xfrm>
          <a:prstGeom prst="rect">
            <a:avLst/>
          </a:prstGeom>
          <a:noFill/>
        </p:spPr>
      </p:pic>
      <p:sp>
        <p:nvSpPr>
          <p:cNvPr id="26" name="TextBox 25"/>
          <p:cNvSpPr txBox="1"/>
          <p:nvPr/>
        </p:nvSpPr>
        <p:spPr>
          <a:xfrm>
            <a:off x="642910" y="5572140"/>
            <a:ext cx="8638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Unusual                                            </a:t>
            </a:r>
            <a:r>
              <a:rPr lang="en-US" dirty="0" err="1" smtClean="0"/>
              <a:t>Unusual</a:t>
            </a:r>
            <a:r>
              <a:rPr lang="en-US" dirty="0" smtClean="0"/>
              <a:t>                                </a:t>
            </a:r>
            <a:r>
              <a:rPr lang="en-US" dirty="0" err="1" smtClean="0"/>
              <a:t>Unusual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3984693" y="5572140"/>
            <a:ext cx="4230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More                               The most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9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9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9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6" grpId="0" animBg="1"/>
      <p:bldP spid="17" grpId="0" animBg="1"/>
      <p:bldP spid="18" grpId="0" animBg="1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Серый тигр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571480"/>
            <a:ext cx="676275" cy="742951"/>
          </a:xfrm>
          <a:prstGeom prst="rect">
            <a:avLst/>
          </a:prstGeom>
          <a:noFill/>
        </p:spPr>
      </p:pic>
      <p:pic>
        <p:nvPicPr>
          <p:cNvPr id="30724" name="Picture 4" descr="Серый кот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2396" y="428604"/>
            <a:ext cx="647700" cy="952500"/>
          </a:xfrm>
          <a:prstGeom prst="rect">
            <a:avLst/>
          </a:prstGeom>
          <a:noFill/>
        </p:spPr>
      </p:pic>
      <p:pic>
        <p:nvPicPr>
          <p:cNvPr id="30726" name="Picture 6" descr="Серый кот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3372" y="428604"/>
            <a:ext cx="952500" cy="952500"/>
          </a:xfrm>
          <a:prstGeom prst="rect">
            <a:avLst/>
          </a:prstGeom>
          <a:noFill/>
        </p:spPr>
      </p:pic>
      <p:pic>
        <p:nvPicPr>
          <p:cNvPr id="30728" name="Picture 8" descr="Клипарт Старый телефон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43306" y="3214686"/>
            <a:ext cx="1928826" cy="1446620"/>
          </a:xfrm>
          <a:prstGeom prst="rect">
            <a:avLst/>
          </a:prstGeom>
          <a:noFill/>
        </p:spPr>
      </p:pic>
      <p:pic>
        <p:nvPicPr>
          <p:cNvPr id="30730" name="Picture 10" descr="http://fotodes.ru/upload/img134208755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9388" y="3071810"/>
            <a:ext cx="2286016" cy="1714512"/>
          </a:xfrm>
          <a:prstGeom prst="rect">
            <a:avLst/>
          </a:prstGeom>
          <a:noFill/>
        </p:spPr>
      </p:pic>
      <p:pic>
        <p:nvPicPr>
          <p:cNvPr id="30732" name="Picture 12" descr="http://annbenjamin.files.wordpress.com/2012/01/my-first-cell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5786" y="3214686"/>
            <a:ext cx="1000132" cy="1333509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714348" y="1643050"/>
            <a:ext cx="8001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Grey                   </a:t>
            </a:r>
            <a:r>
              <a:rPr lang="en-US" dirty="0" smtClean="0">
                <a:solidFill>
                  <a:schemeClr val="bg1"/>
                </a:solidFill>
              </a:rPr>
              <a:t>▶▶</a:t>
            </a:r>
            <a:r>
              <a:rPr lang="en-US" dirty="0" smtClean="0"/>
              <a:t>                    Grey</a:t>
            </a:r>
            <a:r>
              <a:rPr lang="en-US" dirty="0" smtClean="0">
                <a:solidFill>
                  <a:schemeClr val="bg1"/>
                </a:solidFill>
              </a:rPr>
              <a:t>er          ▶▶▶</a:t>
            </a:r>
            <a:r>
              <a:rPr lang="en-US" dirty="0" smtClean="0"/>
              <a:t>         </a:t>
            </a:r>
            <a:r>
              <a:rPr lang="en-US" dirty="0" smtClean="0">
                <a:solidFill>
                  <a:schemeClr val="bg1"/>
                </a:solidFill>
              </a:rPr>
              <a:t>The</a:t>
            </a:r>
            <a:r>
              <a:rPr lang="en-US" dirty="0" smtClean="0"/>
              <a:t> Grey</a:t>
            </a:r>
            <a:r>
              <a:rPr lang="en-US" dirty="0" smtClean="0">
                <a:solidFill>
                  <a:schemeClr val="bg1"/>
                </a:solidFill>
              </a:rPr>
              <a:t>est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28662" y="5143512"/>
            <a:ext cx="7572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Old                  </a:t>
            </a:r>
            <a:r>
              <a:rPr lang="en-US" dirty="0" smtClean="0">
                <a:solidFill>
                  <a:schemeClr val="bg1"/>
                </a:solidFill>
              </a:rPr>
              <a:t>▶▶</a:t>
            </a:r>
            <a:r>
              <a:rPr lang="en-US" dirty="0" smtClean="0"/>
              <a:t>                Old</a:t>
            </a:r>
            <a:r>
              <a:rPr lang="en-US" dirty="0" smtClean="0">
                <a:solidFill>
                  <a:schemeClr val="bg1"/>
                </a:solidFill>
              </a:rPr>
              <a:t>er </a:t>
            </a:r>
            <a:r>
              <a:rPr lang="en-US" dirty="0" smtClean="0"/>
              <a:t>           </a:t>
            </a:r>
            <a:r>
              <a:rPr lang="en-US" dirty="0" smtClean="0">
                <a:solidFill>
                  <a:schemeClr val="bg1"/>
                </a:solidFill>
              </a:rPr>
              <a:t> ▶▶▶           The</a:t>
            </a:r>
            <a:r>
              <a:rPr lang="en-US" dirty="0" smtClean="0"/>
              <a:t> Old</a:t>
            </a:r>
            <a:r>
              <a:rPr lang="en-US" dirty="0" smtClean="0">
                <a:solidFill>
                  <a:schemeClr val="bg1"/>
                </a:solidFill>
              </a:rPr>
              <a:t>est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100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100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100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2" dur="100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100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100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928670"/>
            <a:ext cx="810510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Выберите правильный </a:t>
            </a:r>
          </a:p>
          <a:p>
            <a:pPr algn="ctr"/>
            <a:r>
              <a:rPr lang="ru-RU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вариант</a:t>
            </a:r>
            <a:endParaRPr lang="ru-RU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Овал 2">
            <a:hlinkClick r:id="" action="ppaction://hlinkshowjump?jump=nextslide"/>
          </p:cNvPr>
          <p:cNvSpPr/>
          <p:nvPr/>
        </p:nvSpPr>
        <p:spPr>
          <a:xfrm>
            <a:off x="3071802" y="3357562"/>
            <a:ext cx="3214710" cy="15716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Начать</a:t>
            </a:r>
            <a:endParaRPr lang="ru-RU" sz="4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428604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SAD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42910" y="928670"/>
            <a:ext cx="116089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Sader</a:t>
            </a:r>
            <a:r>
              <a:rPr lang="en-US" dirty="0" smtClean="0"/>
              <a:t>   -</a:t>
            </a:r>
          </a:p>
          <a:p>
            <a:r>
              <a:rPr lang="en-US" dirty="0" smtClean="0"/>
              <a:t>Sadder -</a:t>
            </a:r>
          </a:p>
          <a:p>
            <a:r>
              <a:rPr lang="en-US" dirty="0" smtClean="0"/>
              <a:t>Sadder -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85918" y="928670"/>
            <a:ext cx="15440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Sadest</a:t>
            </a:r>
            <a:endParaRPr lang="en-US" dirty="0" smtClean="0"/>
          </a:p>
          <a:p>
            <a:r>
              <a:rPr lang="en-US" dirty="0" smtClean="0"/>
              <a:t>The saddest</a:t>
            </a:r>
          </a:p>
          <a:p>
            <a:r>
              <a:rPr lang="en-US" dirty="0" smtClean="0"/>
              <a:t>Saddest</a:t>
            </a:r>
            <a:endParaRPr lang="ru-RU" dirty="0"/>
          </a:p>
        </p:txBody>
      </p:sp>
      <p:sp>
        <p:nvSpPr>
          <p:cNvPr id="6" name="Овал 5">
            <a:hlinkClick r:id="rId2" action="ppaction://hlinksldjump"/>
          </p:cNvPr>
          <p:cNvSpPr/>
          <p:nvPr/>
        </p:nvSpPr>
        <p:spPr>
          <a:xfrm>
            <a:off x="3428992" y="1000108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>
            <a:hlinkClick r:id="rId3" action="ppaction://hlinksldjump"/>
          </p:cNvPr>
          <p:cNvSpPr/>
          <p:nvPr/>
        </p:nvSpPr>
        <p:spPr>
          <a:xfrm>
            <a:off x="3428992" y="1285860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>
            <a:hlinkClick r:id="rId2" action="ppaction://hlinksldjump"/>
          </p:cNvPr>
          <p:cNvSpPr/>
          <p:nvPr/>
        </p:nvSpPr>
        <p:spPr>
          <a:xfrm>
            <a:off x="3428992" y="1571612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714876" y="357166"/>
            <a:ext cx="914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HAPPY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643438" y="934034"/>
            <a:ext cx="27799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Happyer</a:t>
            </a:r>
            <a:r>
              <a:rPr lang="en-US" dirty="0" smtClean="0"/>
              <a:t> – </a:t>
            </a:r>
            <a:r>
              <a:rPr lang="en-US" dirty="0" err="1" smtClean="0"/>
              <a:t>Happyest</a:t>
            </a:r>
            <a:endParaRPr lang="en-US" dirty="0" smtClean="0"/>
          </a:p>
          <a:p>
            <a:r>
              <a:rPr lang="en-US" dirty="0" smtClean="0"/>
              <a:t>Happier – Happiest</a:t>
            </a:r>
          </a:p>
          <a:p>
            <a:r>
              <a:rPr lang="en-US" dirty="0" smtClean="0"/>
              <a:t>Happier – The happiest</a:t>
            </a:r>
            <a:endParaRPr lang="ru-RU" dirty="0"/>
          </a:p>
        </p:txBody>
      </p:sp>
      <p:sp>
        <p:nvSpPr>
          <p:cNvPr id="11" name="Овал 10">
            <a:hlinkClick r:id="rId2" action="ppaction://hlinksldjump"/>
          </p:cNvPr>
          <p:cNvSpPr/>
          <p:nvPr/>
        </p:nvSpPr>
        <p:spPr>
          <a:xfrm>
            <a:off x="7500958" y="1000108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>
            <a:hlinkClick r:id="rId3" action="ppaction://hlinksldjump"/>
          </p:cNvPr>
          <p:cNvSpPr/>
          <p:nvPr/>
        </p:nvSpPr>
        <p:spPr>
          <a:xfrm>
            <a:off x="7500958" y="1571612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>
            <a:hlinkClick r:id="rId2" action="ppaction://hlinksldjump"/>
          </p:cNvPr>
          <p:cNvSpPr/>
          <p:nvPr/>
        </p:nvSpPr>
        <p:spPr>
          <a:xfrm>
            <a:off x="7500958" y="1285860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71472" y="2285992"/>
            <a:ext cx="766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GREY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571472" y="2786058"/>
            <a:ext cx="24897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Greyer – The greyest</a:t>
            </a:r>
          </a:p>
          <a:p>
            <a:r>
              <a:rPr lang="en-US" dirty="0" err="1" smtClean="0"/>
              <a:t>Greier</a:t>
            </a:r>
            <a:r>
              <a:rPr lang="en-US" dirty="0" smtClean="0"/>
              <a:t> – The </a:t>
            </a:r>
            <a:r>
              <a:rPr lang="en-US" dirty="0" err="1" smtClean="0"/>
              <a:t>greiest</a:t>
            </a:r>
            <a:endParaRPr lang="en-US" dirty="0" smtClean="0"/>
          </a:p>
          <a:p>
            <a:r>
              <a:rPr lang="en-US" dirty="0" smtClean="0"/>
              <a:t>Greyer - Greyest</a:t>
            </a:r>
            <a:endParaRPr lang="ru-RU" dirty="0"/>
          </a:p>
        </p:txBody>
      </p:sp>
      <p:sp>
        <p:nvSpPr>
          <p:cNvPr id="16" name="Овал 15">
            <a:hlinkClick r:id="rId2" action="ppaction://hlinksldjump"/>
          </p:cNvPr>
          <p:cNvSpPr/>
          <p:nvPr/>
        </p:nvSpPr>
        <p:spPr>
          <a:xfrm>
            <a:off x="3214678" y="3143248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>
            <a:hlinkClick r:id="rId3" action="ppaction://hlinksldjump"/>
          </p:cNvPr>
          <p:cNvSpPr/>
          <p:nvPr/>
        </p:nvSpPr>
        <p:spPr>
          <a:xfrm>
            <a:off x="3214678" y="2857496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>
            <a:hlinkClick r:id="rId2" action="ppaction://hlinksldjump"/>
          </p:cNvPr>
          <p:cNvSpPr/>
          <p:nvPr/>
        </p:nvSpPr>
        <p:spPr>
          <a:xfrm>
            <a:off x="3214678" y="3429000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4643438" y="2285992"/>
            <a:ext cx="1316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UNUSUAL 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4572000" y="2786058"/>
            <a:ext cx="39741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Unusualer</a:t>
            </a:r>
            <a:r>
              <a:rPr lang="en-US" dirty="0" smtClean="0"/>
              <a:t> – The </a:t>
            </a:r>
            <a:r>
              <a:rPr lang="en-US" dirty="0" err="1" smtClean="0"/>
              <a:t>unusualest</a:t>
            </a:r>
            <a:endParaRPr lang="en-US" dirty="0" smtClean="0"/>
          </a:p>
          <a:p>
            <a:r>
              <a:rPr lang="en-US" dirty="0" err="1" smtClean="0"/>
              <a:t>Unusualler</a:t>
            </a:r>
            <a:r>
              <a:rPr lang="en-US" dirty="0" smtClean="0"/>
              <a:t> – </a:t>
            </a:r>
            <a:r>
              <a:rPr lang="en-US" dirty="0" err="1" smtClean="0"/>
              <a:t>Unusuallest</a:t>
            </a:r>
            <a:endParaRPr lang="en-US" dirty="0" smtClean="0"/>
          </a:p>
          <a:p>
            <a:r>
              <a:rPr lang="en-US" dirty="0" smtClean="0"/>
              <a:t>More unusual – The most unusual</a:t>
            </a:r>
            <a:endParaRPr lang="ru-RU" dirty="0"/>
          </a:p>
        </p:txBody>
      </p:sp>
      <p:sp>
        <p:nvSpPr>
          <p:cNvPr id="21" name="Овал 20">
            <a:hlinkClick r:id="rId2" action="ppaction://hlinksldjump"/>
          </p:cNvPr>
          <p:cNvSpPr/>
          <p:nvPr/>
        </p:nvSpPr>
        <p:spPr>
          <a:xfrm>
            <a:off x="8501090" y="2857496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>
            <a:hlinkClick r:id="rId3" action="ppaction://hlinksldjump"/>
          </p:cNvPr>
          <p:cNvSpPr/>
          <p:nvPr/>
        </p:nvSpPr>
        <p:spPr>
          <a:xfrm>
            <a:off x="8501090" y="3429000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>
            <a:hlinkClick r:id="rId2" action="ppaction://hlinksldjump"/>
          </p:cNvPr>
          <p:cNvSpPr/>
          <p:nvPr/>
        </p:nvSpPr>
        <p:spPr>
          <a:xfrm>
            <a:off x="8501090" y="3143248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071934" y="4071942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OLD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2643174" y="4572008"/>
            <a:ext cx="34708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Older – The oldest</a:t>
            </a:r>
          </a:p>
          <a:p>
            <a:r>
              <a:rPr lang="en-US" dirty="0" err="1" smtClean="0"/>
              <a:t>Oldder</a:t>
            </a:r>
            <a:r>
              <a:rPr lang="en-US" dirty="0" smtClean="0"/>
              <a:t> – The </a:t>
            </a:r>
            <a:r>
              <a:rPr lang="en-US" dirty="0" err="1" smtClean="0"/>
              <a:t>olddest</a:t>
            </a:r>
            <a:endParaRPr lang="en-US" dirty="0" smtClean="0"/>
          </a:p>
          <a:p>
            <a:r>
              <a:rPr lang="en-US" dirty="0" smtClean="0"/>
              <a:t>More older – The most oldest</a:t>
            </a:r>
            <a:endParaRPr lang="ru-RU" dirty="0"/>
          </a:p>
        </p:txBody>
      </p:sp>
      <p:sp>
        <p:nvSpPr>
          <p:cNvPr id="26" name="Овал 25">
            <a:hlinkClick r:id="rId2" action="ppaction://hlinksldjump"/>
          </p:cNvPr>
          <p:cNvSpPr/>
          <p:nvPr/>
        </p:nvSpPr>
        <p:spPr>
          <a:xfrm>
            <a:off x="6072198" y="4929198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>
            <a:hlinkClick r:id="rId3" action="ppaction://hlinksldjump"/>
          </p:cNvPr>
          <p:cNvSpPr/>
          <p:nvPr/>
        </p:nvSpPr>
        <p:spPr>
          <a:xfrm>
            <a:off x="6072198" y="4643446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>
            <a:hlinkClick r:id="rId2" action="ppaction://hlinksldjump"/>
          </p:cNvPr>
          <p:cNvSpPr/>
          <p:nvPr/>
        </p:nvSpPr>
        <p:spPr>
          <a:xfrm>
            <a:off x="6072198" y="5214950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право 28">
            <a:hlinkClick r:id="" action="ppaction://hlinkshowjump?jump=nextslide"/>
          </p:cNvPr>
          <p:cNvSpPr/>
          <p:nvPr/>
        </p:nvSpPr>
        <p:spPr>
          <a:xfrm>
            <a:off x="7215206" y="6286520"/>
            <a:ext cx="1500198" cy="285752"/>
          </a:xfrm>
          <a:prstGeom prst="rightArrow">
            <a:avLst/>
          </a:prstGeom>
          <a:solidFill>
            <a:schemeClr val="bg1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кругленный прямоугольник 29">
            <a:hlinkClick r:id="rId4" action="ppaction://hlinksldjump"/>
          </p:cNvPr>
          <p:cNvSpPr/>
          <p:nvPr/>
        </p:nvSpPr>
        <p:spPr>
          <a:xfrm>
            <a:off x="285720" y="6143644"/>
            <a:ext cx="1857388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ОБУЧЕНИЕ</a:t>
            </a:r>
            <a:endParaRPr lang="ru-RU" sz="2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 advClick="0">
    <p:fade thruBlk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2121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A2A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2121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A2A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A2A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A2A"/>
                                      </p:to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A2A"/>
                                      </p:to>
                                    </p:animClr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2121"/>
                                      </p:to>
                                    </p:animClr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2121"/>
                                      </p:to>
                                    </p:animClr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2121"/>
                                      </p:to>
                                    </p:animClr>
                                    <p:set>
                                      <p:cBhvr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7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2121"/>
                                      </p:to>
                                    </p:animClr>
                                    <p:set>
                                      <p:cBhvr>
                                        <p:cTn id="7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8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2121"/>
                                      </p:to>
                                    </p:animClr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2121"/>
                                      </p:to>
                                    </p:animClr>
                                    <p:set>
                                      <p:cBhvr>
                                        <p:cTn id="9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2121"/>
                                      </p:to>
                                    </p:animClr>
                                    <p:set>
                                      <p:cBhvr>
                                        <p:cTn id="9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0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2121"/>
                                      </p:to>
                                    </p:animClr>
                                    <p:set>
                                      <p:cBhvr>
                                        <p:cTn id="10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714356"/>
            <a:ext cx="7053533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Поставьте слова </a:t>
            </a:r>
          </a:p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из скобок </a:t>
            </a:r>
          </a:p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 нужной форме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Овал 2">
            <a:hlinkClick r:id="" action="ppaction://hlinkshowjump?jump=nextslide"/>
          </p:cNvPr>
          <p:cNvSpPr/>
          <p:nvPr/>
        </p:nvSpPr>
        <p:spPr>
          <a:xfrm>
            <a:off x="3071802" y="4071942"/>
            <a:ext cx="3214710" cy="15716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Начать</a:t>
            </a:r>
            <a:endParaRPr lang="ru-RU" sz="4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7072330" y="6215082"/>
            <a:ext cx="1857388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ПРАВИЛА</a:t>
            </a:r>
            <a:endParaRPr lang="ru-RU" sz="20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5720" y="285728"/>
            <a:ext cx="5598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 Mount Everest is (high) mountain in the world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785794"/>
            <a:ext cx="164307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high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500562" y="785794"/>
            <a:ext cx="164307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higher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71736" y="785794"/>
            <a:ext cx="164307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</a:t>
            </a:r>
            <a:r>
              <a:rPr lang="en-US" dirty="0" smtClean="0"/>
              <a:t>he highest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85720" y="1357298"/>
            <a:ext cx="44598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 Mrs. Brown is (tall) than </a:t>
            </a:r>
            <a:r>
              <a:rPr lang="en-US" dirty="0" err="1" smtClean="0"/>
              <a:t>Mrs</a:t>
            </a:r>
            <a:r>
              <a:rPr lang="en-US" dirty="0" smtClean="0"/>
              <a:t> Taylor.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71472" y="1928802"/>
            <a:ext cx="164307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taller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429124" y="1928802"/>
            <a:ext cx="164307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</a:t>
            </a:r>
            <a:r>
              <a:rPr lang="en-US" dirty="0" smtClean="0"/>
              <a:t>he tallest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500298" y="1928802"/>
            <a:ext cx="164307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tall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285720" y="2500306"/>
            <a:ext cx="4802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3. I find French (interesting) than history.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4429124" y="3071810"/>
            <a:ext cx="2214578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</a:t>
            </a:r>
            <a:r>
              <a:rPr lang="en-US" dirty="0" smtClean="0"/>
              <a:t>ore interesting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571472" y="3071810"/>
            <a:ext cx="164307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interestinger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2500298" y="3071810"/>
            <a:ext cx="164307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interesting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285720" y="3714752"/>
            <a:ext cx="44133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4. Good health is (good) than money.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571472" y="4274114"/>
            <a:ext cx="164307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better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4429124" y="4274114"/>
            <a:ext cx="164307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 err="1" smtClean="0"/>
              <a:t>goodest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2500298" y="4274114"/>
            <a:ext cx="164307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gooder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321909" y="4774180"/>
            <a:ext cx="4107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5. Karen is (pretty) girl in the class.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4357686" y="5286388"/>
            <a:ext cx="164307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the prettiest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500034" y="5286388"/>
            <a:ext cx="164307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prettiest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2428860" y="5286388"/>
            <a:ext cx="164307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more pretty</a:t>
            </a:r>
            <a:endParaRPr lang="ru-RU" dirty="0"/>
          </a:p>
        </p:txBody>
      </p:sp>
      <p:sp>
        <p:nvSpPr>
          <p:cNvPr id="30" name="Стрелка вправо 29">
            <a:hlinkClick r:id="" action="ppaction://hlinkshowjump?jump=nextslide"/>
          </p:cNvPr>
          <p:cNvSpPr/>
          <p:nvPr/>
        </p:nvSpPr>
        <p:spPr>
          <a:xfrm>
            <a:off x="7215206" y="6286520"/>
            <a:ext cx="1500198" cy="285752"/>
          </a:xfrm>
          <a:prstGeom prst="rightArrow">
            <a:avLst/>
          </a:prstGeom>
          <a:solidFill>
            <a:schemeClr val="bg1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кругленный прямоугольник 30">
            <a:hlinkClick r:id="rId2" action="ppaction://hlinksldjump"/>
          </p:cNvPr>
          <p:cNvSpPr/>
          <p:nvPr/>
        </p:nvSpPr>
        <p:spPr>
          <a:xfrm>
            <a:off x="428596" y="6143644"/>
            <a:ext cx="1857388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ПРАВИЛА</a:t>
            </a:r>
            <a:endParaRPr lang="ru-RU" sz="20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A1E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A1E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A1E"/>
                                      </p:to>
                                    </p:animClr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A1E"/>
                                      </p:to>
                                    </p:animClr>
                                    <p:set>
                                      <p:cBhvr>
                                        <p:cTn id="7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7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8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A1E"/>
                                      </p:to>
                                    </p:animClr>
                                    <p:set>
                                      <p:cBhvr>
                                        <p:cTn id="9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0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598</TotalTime>
  <Words>315</Words>
  <Application>Microsoft Office PowerPoint</Application>
  <PresentationFormat>Экран (4:3)</PresentationFormat>
  <Paragraphs>156</Paragraphs>
  <Slides>17</Slides>
  <Notes>0</Notes>
  <HiddenSlides>3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Открытая</vt:lpstr>
      <vt:lpstr>Степени сравнения прилагательных</vt:lpstr>
      <vt:lpstr>SMALL</vt:lpstr>
      <vt:lpstr>TALL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CtrlSoft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User</cp:lastModifiedBy>
  <cp:revision>73</cp:revision>
  <dcterms:created xsi:type="dcterms:W3CDTF">2013-09-18T07:29:09Z</dcterms:created>
  <dcterms:modified xsi:type="dcterms:W3CDTF">2013-11-07T17:45:27Z</dcterms:modified>
</cp:coreProperties>
</file>