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16" r:id="rId3"/>
  </p:sldMasterIdLst>
  <p:notesMasterIdLst>
    <p:notesMasterId r:id="rId14"/>
  </p:notesMasterIdLst>
  <p:sldIdLst>
    <p:sldId id="256" r:id="rId4"/>
    <p:sldId id="260" r:id="rId5"/>
    <p:sldId id="259" r:id="rId6"/>
    <p:sldId id="263" r:id="rId7"/>
    <p:sldId id="257" r:id="rId8"/>
    <p:sldId id="262" r:id="rId9"/>
    <p:sldId id="265" r:id="rId10"/>
    <p:sldId id="261" r:id="rId11"/>
    <p:sldId id="264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52" autoAdjust="0"/>
  </p:normalViewPr>
  <p:slideViewPr>
    <p:cSldViewPr>
      <p:cViewPr varScale="1">
        <p:scale>
          <a:sx n="63" d="100"/>
          <a:sy n="63" d="100"/>
        </p:scale>
        <p:origin x="-15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43FE5-7E62-41AB-AF00-923119170BED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35563-3B17-45F3-8985-575DF0355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123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Цели деятельности учителя: учить находить слова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труднопроверяемыми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гласными, пользоваться этимологическим словарём, употреблять слова с изучаемыми орфограммами в предложениях и тексте; совершенствовать умение проводить письменный пересказ текста - повествования.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Планируемые результаты: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личностные: осознают нравственное содержание поступков окружающих людей, проявляют внимательное отношение к использованию слова в художественной речи;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метапредметные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регулятивные -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научатся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сотрудничестве с учителем ставить конкретную учебную задачу; 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получат возможность научиться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оценивать выполнение задания по следующим параметрам: выполнено с ошибками или без ошибок, в чём проявилась сложность выполнения; познавательные -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научатся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пользоваться этимологическим словарём;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получат возможность научиться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прогнозировать содержание текста по ориентировочным основам (заголовку, пунктам плана); коммуникативные -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научатся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слышать, точно реагировать на реплики; предметные: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научатся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находить слова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труднопроверяемыми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гласными, определять (уточнять) правописание слова по орфографическому словарю учебника.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35563-3B17-45F3-8985-575DF035523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274638"/>
            <a:ext cx="18272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47800" y="274638"/>
            <a:ext cx="53340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B32C0-525E-4868-96F6-8CF2642898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1114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CDDE4-605E-4289-B24F-A5F19E4C4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3532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90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1330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432DF-17F2-47D3-8067-1BD2B0962D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6044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D8D03-6F9F-4894-94DC-A17A2988DD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838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83AAC-AFDD-4D09-91A3-10C4D428A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6774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CDB5B-9A7A-4DEF-B812-65F6DD3A69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2020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44AF1-3C56-40F4-9612-E25CF70F9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903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8602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66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4.png"/><Relationship Id="rId7" Type="http://schemas.openxmlformats.org/officeDocument/2006/relationships/hyperlink" Target="http://smiles.33b.ru/smile.97872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8.gif"/><Relationship Id="rId4" Type="http://schemas.openxmlformats.org/officeDocument/2006/relationships/image" Target="../media/image11.png"/><Relationship Id="rId9" Type="http://schemas.openxmlformats.org/officeDocument/2006/relationships/hyperlink" Target="http://smiles.33b.ru/smile.97872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8.gif"/><Relationship Id="rId4" Type="http://schemas.openxmlformats.org/officeDocument/2006/relationships/hyperlink" Target="http://smiles.33b.ru/smile.97872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smiles.33b.ru/smile.110256.html" TargetMode="External"/><Relationship Id="rId3" Type="http://schemas.openxmlformats.org/officeDocument/2006/relationships/hyperlink" Target="http://smiles.33b.ru/smile.81026.html" TargetMode="External"/><Relationship Id="rId7" Type="http://schemas.openxmlformats.org/officeDocument/2006/relationships/image" Target="../media/image8.gif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27.xml"/><Relationship Id="rId1" Type="http://schemas.openxmlformats.org/officeDocument/2006/relationships/audio" Target="../media/audio1.wav"/><Relationship Id="rId6" Type="http://schemas.openxmlformats.org/officeDocument/2006/relationships/hyperlink" Target="http://smiles.33b.ru/smile.97872.html" TargetMode="External"/><Relationship Id="rId11" Type="http://schemas.openxmlformats.org/officeDocument/2006/relationships/image" Target="../media/image24.gif"/><Relationship Id="rId5" Type="http://schemas.openxmlformats.org/officeDocument/2006/relationships/image" Target="../media/image22.png"/><Relationship Id="rId10" Type="http://schemas.openxmlformats.org/officeDocument/2006/relationships/hyperlink" Target="http://smiles.33b.ru/smile.80704.html" TargetMode="External"/><Relationship Id="rId4" Type="http://schemas.openxmlformats.org/officeDocument/2006/relationships/image" Target="../media/image21.gif"/><Relationship Id="rId9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llforchildren.ru/pictures/showimg/kids/kids185jpg.htm" TargetMode="External"/><Relationship Id="rId2" Type="http://schemas.openxmlformats.org/officeDocument/2006/relationships/hyperlink" Target="http://allforchildren.ru/pictures/showimg/school1/school0119jpg.htm" TargetMode="External"/><Relationship Id="rId1" Type="http://schemas.openxmlformats.org/officeDocument/2006/relationships/slideLayout" Target="../slideLayouts/slideLayout27.xml"/><Relationship Id="rId5" Type="http://schemas.openxmlformats.org/officeDocument/2006/relationships/hyperlink" Target="http://luchiki.ucoz.ru/load/ehlektronnye_fizminutki_dlja_glaz/15" TargetMode="External"/><Relationship Id="rId4" Type="http://schemas.openxmlformats.org/officeDocument/2006/relationships/hyperlink" Target="http://files.web2edu.ru/40f99cd1-2010-4836-b2e4-23c81161846d/ffeb95ba-e796-446a-ac90-771346be541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 descr="серый"/>
          <p:cNvSpPr txBox="1">
            <a:spLocks noGrp="1" noChangeArrowheads="1" noChangeShapeType="1" noTextEdit="1"/>
          </p:cNvSpPr>
          <p:nvPr>
            <p:ph type="ctrTitle"/>
          </p:nvPr>
        </p:nvSpPr>
        <p:spPr bwMode="auto">
          <a:xfrm>
            <a:off x="1142976" y="2143116"/>
            <a:ext cx="7134244" cy="124776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107763" dir="18900000" algn="ctr" rotWithShape="0">
                    <a:srgbClr val="666699">
                      <a:alpha val="50000"/>
                    </a:srgbClr>
                  </a:outerShdw>
                </a:effectLst>
                <a:latin typeface="Impact"/>
                <a:ea typeface="+mj-ea"/>
                <a:cs typeface="+mj-cs"/>
              </a:rPr>
              <a:t>Изложение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107763" dir="18900000" algn="ctr" rotWithShape="0">
                    <a:srgbClr val="666699">
                      <a:alpha val="50000"/>
                    </a:srgbClr>
                  </a:outerShdw>
                </a:effectLst>
                <a:latin typeface="Impact"/>
                <a:ea typeface="+mj-ea"/>
                <a:cs typeface="+mj-cs"/>
              </a:rPr>
              <a:t>«Птичья столовая»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643174" y="4572008"/>
            <a:ext cx="4643438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МБУ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СОШ №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400" kern="0" dirty="0" smtClean="0">
                <a:solidFill>
                  <a:srgbClr val="002060"/>
                </a:solidFill>
              </a:rPr>
              <a:t>Журавель Светлана Николаевна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10" descr="http://antalpiti.ru/files/99604/urok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1428760" cy="975739"/>
          </a:xfrm>
          <a:prstGeom prst="rect">
            <a:avLst/>
          </a:prstGeom>
          <a:noFill/>
        </p:spPr>
      </p:pic>
      <p:pic>
        <p:nvPicPr>
          <p:cNvPr id="7" name="Рисунок 6" descr="school011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517603">
            <a:off x="1719755" y="534182"/>
            <a:ext cx="956191" cy="1070130"/>
          </a:xfrm>
          <a:prstGeom prst="rect">
            <a:avLst/>
          </a:prstGeom>
        </p:spPr>
      </p:pic>
      <p:pic>
        <p:nvPicPr>
          <p:cNvPr id="8" name="Picture 7" descr="C:\Documents and Settings\DreamWolf\Мои документы\Downloads\kids18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3214686"/>
            <a:ext cx="2330864" cy="3643314"/>
          </a:xfrm>
          <a:prstGeom prst="rect">
            <a:avLst/>
          </a:prstGeom>
          <a:noFill/>
        </p:spPr>
      </p:pic>
      <p:pic>
        <p:nvPicPr>
          <p:cNvPr id="10" name="Picture 15" descr="00814d960bce3fb6809b34c01327b649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7358082" y="214290"/>
            <a:ext cx="1476375" cy="129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428736"/>
            <a:ext cx="1495425" cy="990600"/>
          </a:xfrm>
          <a:prstGeom prst="rect">
            <a:avLst/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143116"/>
            <a:ext cx="1076325" cy="1409700"/>
          </a:xfrm>
          <a:prstGeom prst="rect">
            <a:avLst/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1785926"/>
            <a:ext cx="1790700" cy="1866900"/>
          </a:xfrm>
          <a:prstGeom prst="rect">
            <a:avLst/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4286256"/>
            <a:ext cx="2000250" cy="1590675"/>
          </a:xfrm>
          <a:prstGeom prst="rect">
            <a:avLst/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4357694"/>
            <a:ext cx="2171700" cy="1552575"/>
          </a:xfrm>
          <a:prstGeom prst="rect">
            <a:avLst/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5" name="Picture 7" descr="C:\Documents and Settings\DreamWolf\Мои документы\Downloads\kids18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917575"/>
            <a:ext cx="3800475" cy="5940425"/>
          </a:xfrm>
          <a:prstGeom prst="rect">
            <a:avLst/>
          </a:prstGeom>
          <a:noFill/>
        </p:spPr>
      </p:pic>
      <p:sp>
        <p:nvSpPr>
          <p:cNvPr id="10" name="WordArt 4" descr="серый"/>
          <p:cNvSpPr txBox="1">
            <a:spLocks noChangeArrowheads="1" noChangeShapeType="1" noTextEdit="1"/>
          </p:cNvSpPr>
          <p:nvPr/>
        </p:nvSpPr>
        <p:spPr bwMode="auto">
          <a:xfrm>
            <a:off x="2357422" y="142852"/>
            <a:ext cx="4357718" cy="78579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stretch>
                    <a:fillRect/>
                  </a:stretch>
                </a:blipFill>
                <a:effectLst>
                  <a:outerShdw dist="107763" dir="18900000" algn="ctr" rotWithShape="0">
                    <a:srgbClr val="666699">
                      <a:alpha val="50000"/>
                    </a:srgbClr>
                  </a:outerShdw>
                </a:effectLst>
                <a:latin typeface="Impact"/>
                <a:ea typeface="+mj-ea"/>
                <a:cs typeface="+mj-cs"/>
              </a:rPr>
              <a:t>Ребусы </a:t>
            </a:r>
            <a:endParaRPr kumimoji="0" lang="ru-RU" sz="3600" b="1" i="0" u="none" strike="noStrike" kern="10" cap="none" spc="0" normalizeH="0" baseline="0" noProof="0" dirty="0" smtClean="0">
              <a:ln w="1905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8"/>
                <a:srcRect/>
                <a:stretch>
                  <a:fillRect/>
                </a:stretch>
              </a:blipFill>
              <a:effectLst>
                <a:outerShdw dist="107763" dir="18900000" algn="ctr" rotWithShape="0">
                  <a:srgbClr val="666699">
                    <a:alpha val="50000"/>
                  </a:srgbClr>
                </a:outerShdw>
              </a:effectLst>
              <a:uLnTx/>
              <a:uFillTx/>
              <a:latin typeface="Impact"/>
              <a:ea typeface="+mj-ea"/>
              <a:cs typeface="+mj-cs"/>
            </a:endParaRPr>
          </a:p>
        </p:txBody>
      </p:sp>
      <p:pic>
        <p:nvPicPr>
          <p:cNvPr id="11" name="Picture 15" descr="00814d960bce3fb6809b34c01327b649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7286644" y="0"/>
            <a:ext cx="1476375" cy="129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1428736"/>
            <a:ext cx="74295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a typeface="Microsoft Sans Serif" pitchFamily="34" charset="0"/>
              </a:rPr>
              <a:t>Вставьте пропущенные буквы, раскройте скобки. Какие правила вы вспомнили?</a:t>
            </a:r>
            <a:endParaRPr lang="ru-RU" sz="2800" dirty="0" smtClean="0">
              <a:solidFill>
                <a:srgbClr val="000000"/>
              </a:solidFill>
              <a:ea typeface="Microsoft Sans Serif" pitchFamily="34" charset="0"/>
            </a:endParaRPr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0000"/>
              </a:solidFill>
              <a:ea typeface="Microsoft Sans Serif" pitchFamily="34" charset="0"/>
            </a:endParaRPr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 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Пон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сла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, (в)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птич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ю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 ст…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ловую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, (к) 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к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рмушке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, ( с)л…телись, с…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нички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, в…роб…и, (при)л…тел, 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сн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гир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  (в)красной 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руба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ке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, г…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лодные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 ,</a:t>
            </a:r>
            <a:r>
              <a:rPr lang="ru-RU" sz="2800" i="1" dirty="0" err="1" smtClean="0">
                <a:solidFill>
                  <a:srgbClr val="000000"/>
                </a:solidFill>
                <a:ea typeface="Microsoft Sans Serif" pitchFamily="34" charset="0"/>
              </a:rPr>
              <a:t>кл</a:t>
            </a:r>
            <a:r>
              <a:rPr lang="ru-RU" sz="2800" i="1" dirty="0" smtClean="0">
                <a:solidFill>
                  <a:srgbClr val="000000"/>
                </a:solidFill>
                <a:ea typeface="Microsoft Sans Serif" pitchFamily="34" charset="0"/>
              </a:rPr>
              <a:t>…вали, </a:t>
            </a:r>
            <a:r>
              <a:rPr lang="ru-RU" sz="2800" i="1" dirty="0" smtClean="0">
                <a:solidFill>
                  <a:srgbClr val="000000"/>
                </a:solidFill>
                <a:ea typeface="Courier New" pitchFamily="49" charset="0"/>
              </a:rPr>
              <a:t>св…ей , (с)улыбкой, </a:t>
            </a:r>
            <a:r>
              <a:rPr lang="ru-RU" sz="2800" i="1" dirty="0" smtClean="0"/>
              <a:t>см…</a:t>
            </a:r>
            <a:r>
              <a:rPr lang="ru-RU" sz="2800" i="1" dirty="0" err="1" smtClean="0"/>
              <a:t>трела</a:t>
            </a:r>
            <a:r>
              <a:rPr lang="ru-RU" sz="2800" i="1" dirty="0" smtClean="0"/>
              <a:t>  (на)птиц.</a:t>
            </a: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/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prstClr val="black"/>
              </a:solidFill>
            </a:endParaRPr>
          </a:p>
        </p:txBody>
      </p:sp>
      <p:sp>
        <p:nvSpPr>
          <p:cNvPr id="7" name="WordArt 4" descr="серый"/>
          <p:cNvSpPr txBox="1">
            <a:spLocks noChangeArrowheads="1" noChangeShapeType="1" noTextEdit="1"/>
          </p:cNvSpPr>
          <p:nvPr/>
        </p:nvSpPr>
        <p:spPr bwMode="auto">
          <a:xfrm>
            <a:off x="785786" y="142852"/>
            <a:ext cx="7786742" cy="50006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107763" dir="18900000" algn="ctr" rotWithShape="0">
                    <a:srgbClr val="666699">
                      <a:alpha val="50000"/>
                    </a:srgbClr>
                  </a:outerShdw>
                </a:effectLst>
                <a:latin typeface="Impact"/>
                <a:ea typeface="+mj-ea"/>
                <a:cs typeface="+mj-cs"/>
              </a:rPr>
              <a:t>Орфографические упражнения </a:t>
            </a:r>
            <a:endParaRPr kumimoji="0" lang="ru-RU" sz="3600" b="1" i="0" u="none" strike="noStrike" kern="10" cap="none" spc="0" normalizeH="0" baseline="0" noProof="0" dirty="0" smtClean="0">
              <a:ln w="1905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107763" dir="18900000" algn="ctr" rotWithShape="0">
                  <a:srgbClr val="666699">
                    <a:alpha val="50000"/>
                  </a:srgbClr>
                </a:outerShdw>
              </a:effectLst>
              <a:uLnTx/>
              <a:uFillTx/>
              <a:latin typeface="Impac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image1"/>
          <p:cNvPicPr>
            <a:picLocks noChangeAspect="1" noChangeArrowheads="1"/>
          </p:cNvPicPr>
          <p:nvPr/>
        </p:nvPicPr>
        <p:blipFill>
          <a:blip r:embed="rId3">
            <a:lum contrast="46000"/>
          </a:blip>
          <a:srcRect/>
          <a:stretch>
            <a:fillRect/>
          </a:stretch>
        </p:blipFill>
        <p:spPr bwMode="auto">
          <a:xfrm>
            <a:off x="6858016" y="4786322"/>
            <a:ext cx="1311275" cy="8604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0" y="1714488"/>
            <a:ext cx="72152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Microsoft Sans Serif" pitchFamily="34" charset="0"/>
              </a:rPr>
              <a:t>Танюша наготовила еды и понесла в птичью столовую к кормушке слетелись синички воробьи прилетел и снегирь в красной рубашке голодные птицы быстро клевали корм р</a:t>
            </a:r>
            <a:r>
              <a:rPr lang="ru-RU" sz="2800" dirty="0" smtClean="0">
                <a:solidFill>
                  <a:srgbClr val="000000"/>
                </a:solidFill>
                <a:ea typeface="Courier New" pitchFamily="49" charset="0"/>
              </a:rPr>
              <a:t>ядом важно прохаживалась ворона дожидаясь своей очереди Таня с улыбкой </a:t>
            </a:r>
            <a:r>
              <a:rPr lang="ru-RU" sz="2800" dirty="0" smtClean="0"/>
              <a:t>смотрела на птиц.</a:t>
            </a: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/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prstClr val="black"/>
              </a:solidFill>
            </a:endParaRPr>
          </a:p>
        </p:txBody>
      </p:sp>
      <p:sp>
        <p:nvSpPr>
          <p:cNvPr id="7" name="WordArt 4" descr="серый"/>
          <p:cNvSpPr txBox="1">
            <a:spLocks noChangeArrowheads="1" noChangeShapeType="1" noTextEdit="1"/>
          </p:cNvSpPr>
          <p:nvPr/>
        </p:nvSpPr>
        <p:spPr bwMode="auto">
          <a:xfrm>
            <a:off x="357158" y="0"/>
            <a:ext cx="8572560" cy="78579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107763" dir="18900000" algn="ctr" rotWithShape="0">
                    <a:srgbClr val="666699">
                      <a:alpha val="50000"/>
                    </a:srgbClr>
                  </a:outerShdw>
                </a:effectLst>
                <a:latin typeface="Impact"/>
                <a:ea typeface="+mj-ea"/>
                <a:cs typeface="+mj-cs"/>
              </a:rPr>
              <a:t>Восстановление  деформированного  текста </a:t>
            </a:r>
            <a:endParaRPr kumimoji="0" lang="ru-RU" sz="3600" b="1" i="0" u="none" strike="noStrike" kern="10" cap="none" spc="0" normalizeH="0" baseline="0" noProof="0" dirty="0" smtClean="0">
              <a:ln w="19050">
                <a:solidFill>
                  <a:schemeClr val="bg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107763" dir="18900000" algn="ctr" rotWithShape="0">
                  <a:srgbClr val="666699">
                    <a:alpha val="50000"/>
                  </a:srgbClr>
                </a:outerShdw>
              </a:effectLst>
              <a:uLnTx/>
              <a:uFillTx/>
              <a:latin typeface="Impac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6215082"/>
            <a:ext cx="8263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Определите границы предложений. В конце поставьте нужные знаки препинания.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-16000" contrast="44000"/>
          </a:blip>
          <a:srcRect/>
          <a:stretch>
            <a:fillRect/>
          </a:stretch>
        </p:blipFill>
        <p:spPr bwMode="auto">
          <a:xfrm>
            <a:off x="357158" y="1857364"/>
            <a:ext cx="8358246" cy="459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lum contrast="28000"/>
          </a:blip>
          <a:srcRect/>
          <a:stretch>
            <a:fillRect/>
          </a:stretch>
        </p:blipFill>
        <p:spPr bwMode="auto">
          <a:xfrm>
            <a:off x="1285852" y="0"/>
            <a:ext cx="6286545" cy="4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5000636"/>
            <a:ext cx="3906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Объясните название текста.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214290"/>
            <a:ext cx="38867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Птичья столовая.</a:t>
            </a:r>
            <a:endParaRPr lang="ru-RU" sz="4000" dirty="0"/>
          </a:p>
        </p:txBody>
      </p:sp>
      <p:pic>
        <p:nvPicPr>
          <p:cNvPr id="4" name="Picture 2" descr="C:\Documents and Settings\DreamWolf\Мои документы\Downloads\ffeb95ba-e796-446a-ac90-771346be5413.jpg"/>
          <p:cNvPicPr>
            <a:picLocks noChangeAspect="1" noChangeArrowheads="1"/>
          </p:cNvPicPr>
          <p:nvPr/>
        </p:nvPicPr>
        <p:blipFill>
          <a:blip r:embed="rId2"/>
          <a:srcRect l="43282" b="35018"/>
          <a:stretch>
            <a:fillRect/>
          </a:stretch>
        </p:blipFill>
        <p:spPr bwMode="auto">
          <a:xfrm>
            <a:off x="3500430" y="1285860"/>
            <a:ext cx="3346754" cy="2786082"/>
          </a:xfrm>
          <a:prstGeom prst="rect">
            <a:avLst/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 descr="C:\Documents and Settings\DreamWolf\Мои документы\Downloads\kids1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17575"/>
            <a:ext cx="3800475" cy="5940425"/>
          </a:xfrm>
          <a:prstGeom prst="rect">
            <a:avLst/>
          </a:prstGeom>
          <a:noFill/>
        </p:spPr>
      </p:pic>
      <p:pic>
        <p:nvPicPr>
          <p:cNvPr id="6" name="Picture 15" descr="00814d960bce3fb6809b34c01327b649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7429520" y="0"/>
            <a:ext cx="1476375" cy="1296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50fa9609271314dbf1db96f3b7f4ef0b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59613" y="4365625"/>
            <a:ext cx="1993900" cy="2303463"/>
          </a:xfrm>
          <a:prstGeom prst="rect">
            <a:avLst/>
          </a:prstGeom>
          <a:noFill/>
        </p:spPr>
      </p:pic>
      <p:pic>
        <p:nvPicPr>
          <p:cNvPr id="8229" name="Picture 37" descr="616b605d6a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2708275"/>
            <a:ext cx="5689600" cy="2879725"/>
          </a:xfrm>
          <a:prstGeom prst="rect">
            <a:avLst/>
          </a:prstGeom>
          <a:noFill/>
        </p:spPr>
      </p:pic>
      <p:pic>
        <p:nvPicPr>
          <p:cNvPr id="8202" name="Picture 10" descr="00814d960bce3fb6809b34c01327b649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284288" y="549275"/>
            <a:ext cx="1284288" cy="1296988"/>
          </a:xfrm>
          <a:prstGeom prst="rect">
            <a:avLst/>
          </a:prstGeom>
          <a:noFill/>
        </p:spPr>
      </p:pic>
      <p:pic>
        <p:nvPicPr>
          <p:cNvPr id="8203" name="Picture 11" descr="97c09fa0459e5fcc433e93f7ce4b3eac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>
            <a:lum bright="-18000"/>
          </a:blip>
          <a:srcRect/>
          <a:stretch>
            <a:fillRect/>
          </a:stretch>
        </p:blipFill>
        <p:spPr bwMode="auto">
          <a:xfrm>
            <a:off x="5435600" y="3611563"/>
            <a:ext cx="1728788" cy="1728787"/>
          </a:xfrm>
          <a:prstGeom prst="rect">
            <a:avLst/>
          </a:prstGeom>
          <a:noFill/>
        </p:spPr>
      </p:pic>
      <p:pic>
        <p:nvPicPr>
          <p:cNvPr id="8204" name="Picture 12" descr="1704087f7398b7526373f1b6516a7e8e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67175" y="981075"/>
            <a:ext cx="1652588" cy="1639888"/>
          </a:xfrm>
          <a:prstGeom prst="rect">
            <a:avLst/>
          </a:prstGeom>
          <a:noFill/>
        </p:spPr>
      </p:pic>
      <p:pic>
        <p:nvPicPr>
          <p:cNvPr id="8205" name="Picture 13" descr="50fa9609271314dbf1db96f3b7f4ef0b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970088" cy="2276475"/>
          </a:xfrm>
          <a:prstGeom prst="rect">
            <a:avLst/>
          </a:prstGeom>
          <a:noFill/>
        </p:spPr>
      </p:pic>
      <p:pic>
        <p:nvPicPr>
          <p:cNvPr id="8207" name="Picture 15" descr="00814d960bce3fb6809b34c01327b649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9144000" y="2060575"/>
            <a:ext cx="1476375" cy="1296988"/>
          </a:xfrm>
          <a:prstGeom prst="rect">
            <a:avLst/>
          </a:prstGeom>
          <a:noFill/>
        </p:spPr>
      </p:pic>
      <p:pic>
        <p:nvPicPr>
          <p:cNvPr id="8220" name="Picture 28" descr="50fa9609271314dbf1db96f3b7f4ef0b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1844675"/>
            <a:ext cx="2016125" cy="2303463"/>
          </a:xfrm>
          <a:prstGeom prst="rect">
            <a:avLst/>
          </a:prstGeom>
          <a:noFill/>
        </p:spPr>
      </p:pic>
      <p:pic>
        <p:nvPicPr>
          <p:cNvPr id="8221" name="Picture 29" descr="50fa9609271314dbf1db96f3b7f4ef0b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987675" y="1052513"/>
            <a:ext cx="2393950" cy="3025775"/>
          </a:xfrm>
          <a:prstGeom prst="rect">
            <a:avLst/>
          </a:prstGeom>
          <a:noFill/>
        </p:spPr>
      </p:pic>
      <p:pic>
        <p:nvPicPr>
          <p:cNvPr id="8235" name="Picture 4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тички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3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2" presetClass="exit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51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C 0.06892 -4.81481E-6 0.125 0.07477 0.125 0.16667 C 0.125 0.25857 0.06892 0.33334 4.44444E-6 0.33334 C -0.06893 0.33334 -0.125 0.25857 -0.125 0.16667 C -0.125 0.07477 -0.06893 -4.81481E-6 4.44444E-6 -4.81481E-6 Z " pathEditMode="relative" rAng="0" ptsTypes="fffff">
                                      <p:cBhvr>
                                        <p:cTn id="52" dur="2000" spd="-100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0"/>
                            </p:stCondLst>
                            <p:childTnLst>
                              <p:par>
                                <p:cTn id="5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1000"/>
                            </p:stCondLst>
                            <p:childTnLst>
                              <p:par>
                                <p:cTn id="6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000"/>
                            </p:stCondLst>
                            <p:childTnLst>
                              <p:par>
                                <p:cTn id="6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000"/>
                            </p:stCondLst>
                            <p:childTnLst>
                              <p:par>
                                <p:cTn id="7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0"/>
                            </p:stCondLst>
                            <p:childTnLst>
                              <p:par>
                                <p:cTn id="7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3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image1"/>
          <p:cNvPicPr>
            <a:picLocks noChangeAspect="1" noChangeArrowheads="1"/>
          </p:cNvPicPr>
          <p:nvPr/>
        </p:nvPicPr>
        <p:blipFill>
          <a:blip r:embed="rId3">
            <a:lum contrast="46000"/>
          </a:blip>
          <a:srcRect/>
          <a:stretch>
            <a:fillRect/>
          </a:stretch>
        </p:blipFill>
        <p:spPr bwMode="auto">
          <a:xfrm>
            <a:off x="6143636" y="4357694"/>
            <a:ext cx="2073368" cy="13604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178592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dirty="0" smtClean="0"/>
              <a:t>План:</a:t>
            </a:r>
            <a:endParaRPr lang="ru-RU" sz="3200" dirty="0" smtClean="0"/>
          </a:p>
          <a:p>
            <a:pPr lvl="0"/>
            <a:r>
              <a:rPr lang="ru-RU" sz="3200" dirty="0" smtClean="0"/>
              <a:t>1.Танюшина кормушка.</a:t>
            </a:r>
          </a:p>
          <a:p>
            <a:pPr lvl="0"/>
            <a:r>
              <a:rPr lang="ru-RU" sz="3200" dirty="0" smtClean="0"/>
              <a:t>2. Голодные птицы.</a:t>
            </a:r>
          </a:p>
          <a:p>
            <a:pPr lvl="0"/>
            <a:r>
              <a:rPr lang="ru-RU" sz="3200" dirty="0" smtClean="0"/>
              <a:t>3. Важная ворона.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0"/>
            <a:ext cx="60161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Список использованных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источников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14422"/>
            <a:ext cx="77153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214422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Изображение колокольчика:</a:t>
            </a:r>
          </a:p>
          <a:p>
            <a:r>
              <a:rPr lang="en-US" dirty="0" smtClean="0">
                <a:hlinkClick r:id="rId2"/>
              </a:rPr>
              <a:t>http://allforchildren.ru/pictures/showimg/school1/school0119jpg.htm</a:t>
            </a:r>
            <a:endParaRPr lang="ru-RU" dirty="0" smtClean="0"/>
          </a:p>
          <a:p>
            <a:r>
              <a:rPr lang="ru-RU" dirty="0" smtClean="0"/>
              <a:t>Изображение  девочки:</a:t>
            </a:r>
          </a:p>
          <a:p>
            <a:r>
              <a:rPr lang="en-US" dirty="0" smtClean="0">
                <a:solidFill>
                  <a:srgbClr val="002060"/>
                </a:solidFill>
                <a:hlinkClick r:id="rId3"/>
              </a:rPr>
              <a:t>http://allforchildren.ru/pictures/showimg/kids/kids185jpg.htm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/>
              <a:t>Изображение кормушки:</a:t>
            </a:r>
          </a:p>
          <a:p>
            <a:r>
              <a:rPr lang="en-US" dirty="0" smtClean="0">
                <a:hlinkClick r:id="rId4"/>
              </a:rPr>
              <a:t>http://files.web2edu.ru/40f99cd1-2010-4836-b2e4-23c81161846d/ffeb95ba-e796-446a-ac90-771346be5413.jpg</a:t>
            </a:r>
            <a:endParaRPr lang="ru-RU" dirty="0" smtClean="0"/>
          </a:p>
          <a:p>
            <a:r>
              <a:rPr lang="ru-RU" dirty="0" smtClean="0"/>
              <a:t>Изображения из учебника и тетради «Русский язык» </a:t>
            </a:r>
            <a:r>
              <a:rPr lang="ru-RU" dirty="0" err="1" smtClean="0"/>
              <a:t>Л.Я.Желтовской</a:t>
            </a:r>
            <a:endParaRPr lang="en-US" dirty="0" smtClean="0"/>
          </a:p>
          <a:p>
            <a:r>
              <a:rPr lang="ru-RU" dirty="0" err="1" smtClean="0"/>
              <a:t>Физминутка</a:t>
            </a:r>
            <a:r>
              <a:rPr lang="ru-RU" dirty="0" smtClean="0"/>
              <a:t> от  Галкиной Инны Анатольевны:</a:t>
            </a:r>
          </a:p>
          <a:p>
            <a:r>
              <a:rPr lang="en-US" dirty="0" smtClean="0">
                <a:hlinkClick r:id="rId5"/>
              </a:rPr>
              <a:t>http://luchiki.ucoz.ru/load/ehlektronnye_fizminutki_dlja_glaz/15</a:t>
            </a: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8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WritingDesign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3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6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Тема38</Template>
  <TotalTime>79</TotalTime>
  <Words>332</Words>
  <Application>Microsoft Office PowerPoint</Application>
  <PresentationFormat>Экран (4:3)</PresentationFormat>
  <Paragraphs>51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Тема38</vt:lpstr>
      <vt:lpstr>Тема37</vt:lpstr>
      <vt:lpstr>Тема63</vt:lpstr>
      <vt:lpstr>Изложение  «Птичья столовая»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Изложение  «Птичья столовая»</dc:title>
  <cp:lastModifiedBy>teach</cp:lastModifiedBy>
  <cp:revision>16</cp:revision>
  <dcterms:modified xsi:type="dcterms:W3CDTF">2015-02-27T07:02:23Z</dcterms:modified>
</cp:coreProperties>
</file>