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9B75DB-E102-4E2B-B02F-8A44F4A85F7C}" type="datetimeFigureOut">
              <a:rPr lang="ru-RU" smtClean="0"/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B5B806-B6E8-45DE-B6BD-9C5DE644610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file:///C:\Documents%20and%20Settings\Admin\&#1056;&#1072;&#1073;&#1086;&#1095;&#1080;&#1081;%20&#1089;&#1090;&#1086;&#1083;\smile.128491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hyperlink" Target="file:///C:\Documents%20and%20Settings\Admin\&#1056;&#1072;&#1073;&#1086;&#1095;&#1080;&#1081;%20&#1089;&#1090;&#1086;&#1083;\smile.126235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54989"/>
            <a:ext cx="7175351" cy="28803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Игра </a:t>
            </a:r>
            <a:r>
              <a:rPr lang="ru-RU" sz="6000" dirty="0" smtClean="0"/>
              <a:t>«Путешествие за сокровищами»</a:t>
            </a:r>
            <a:endParaRPr lang="ru-RU" sz="6000" dirty="0"/>
          </a:p>
        </p:txBody>
      </p:sp>
      <p:pic>
        <p:nvPicPr>
          <p:cNvPr id="4" name="Рисунок 3" descr="http://im4-tub-ru.yandex.net/i?id=449646065-13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316835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Documents and Settings\Admin\Мои документы\Мои рисунки\malch6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31173"/>
            <a:ext cx="32861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3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</a:t>
            </a:r>
            <a:r>
              <a:rPr lang="ru-RU" sz="2800" dirty="0" smtClean="0">
                <a:solidFill>
                  <a:prstClr val="black"/>
                </a:solidFill>
              </a:rPr>
              <a:t>Но и ваши старания, ребята, не были напрасными. Вот она, заветная шкатулочка. Откройте-ка её.  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http://im8-tub-ru.yandex.net/i?id=402703232-28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87812"/>
            <a:ext cx="2016224" cy="15925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280"/>
          <p:cNvGrpSpPr>
            <a:grpSpLocks/>
          </p:cNvGrpSpPr>
          <p:nvPr/>
        </p:nvGrpSpPr>
        <p:grpSpPr bwMode="auto">
          <a:xfrm>
            <a:off x="5072520" y="2275024"/>
            <a:ext cx="3099880" cy="3746263"/>
            <a:chOff x="4241" y="2659"/>
            <a:chExt cx="1524" cy="1503"/>
          </a:xfrm>
        </p:grpSpPr>
        <p:pic>
          <p:nvPicPr>
            <p:cNvPr id="6" name="Picture 281" descr="girl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0" y="2704"/>
              <a:ext cx="625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82" descr="boy4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2840"/>
              <a:ext cx="62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283"/>
            <p:cNvGrpSpPr>
              <a:grpSpLocks/>
            </p:cNvGrpSpPr>
            <p:nvPr/>
          </p:nvGrpSpPr>
          <p:grpSpPr bwMode="auto">
            <a:xfrm>
              <a:off x="5263" y="2659"/>
              <a:ext cx="502" cy="965"/>
              <a:chOff x="288" y="2928"/>
              <a:chExt cx="576" cy="1056"/>
            </a:xfrm>
          </p:grpSpPr>
          <p:grpSp>
            <p:nvGrpSpPr>
              <p:cNvPr id="45" name="Group 284"/>
              <p:cNvGrpSpPr>
                <a:grpSpLocks/>
              </p:cNvGrpSpPr>
              <p:nvPr/>
            </p:nvGrpSpPr>
            <p:grpSpPr bwMode="auto">
              <a:xfrm>
                <a:off x="288" y="2928"/>
                <a:ext cx="576" cy="1056"/>
                <a:chOff x="288" y="2928"/>
                <a:chExt cx="576" cy="1056"/>
              </a:xfrm>
            </p:grpSpPr>
            <p:sp>
              <p:nvSpPr>
                <p:cNvPr id="47" name="Freeform 285"/>
                <p:cNvSpPr>
                  <a:spLocks/>
                </p:cNvSpPr>
                <p:nvPr/>
              </p:nvSpPr>
              <p:spPr bwMode="auto">
                <a:xfrm>
                  <a:off x="586" y="3714"/>
                  <a:ext cx="1" cy="238"/>
                </a:xfrm>
                <a:custGeom>
                  <a:avLst/>
                  <a:gdLst>
                    <a:gd name="T0" fmla="*/ 0 w 1"/>
                    <a:gd name="T1" fmla="*/ 0 h 256"/>
                    <a:gd name="T2" fmla="*/ 0 w 1"/>
                    <a:gd name="T3" fmla="*/ 165 h 256"/>
                    <a:gd name="T4" fmla="*/ 0 60000 65536"/>
                    <a:gd name="T5" fmla="*/ 0 60000 65536"/>
                    <a:gd name="T6" fmla="*/ 0 w 1"/>
                    <a:gd name="T7" fmla="*/ 0 h 256"/>
                    <a:gd name="T8" fmla="*/ 1 w 1"/>
                    <a:gd name="T9" fmla="*/ 256 h 25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56">
                      <a:moveTo>
                        <a:pt x="0" y="0"/>
                      </a:moveTo>
                      <a:lnTo>
                        <a:pt x="0" y="256"/>
                      </a:ln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Freeform 286"/>
                <p:cNvSpPr>
                  <a:spLocks/>
                </p:cNvSpPr>
                <p:nvPr/>
              </p:nvSpPr>
              <p:spPr bwMode="auto">
                <a:xfrm>
                  <a:off x="379" y="3568"/>
                  <a:ext cx="416" cy="394"/>
                </a:xfrm>
                <a:custGeom>
                  <a:avLst/>
                  <a:gdLst>
                    <a:gd name="T0" fmla="*/ 39 w 468"/>
                    <a:gd name="T1" fmla="*/ 7 h 423"/>
                    <a:gd name="T2" fmla="*/ 155 w 468"/>
                    <a:gd name="T3" fmla="*/ 7 h 423"/>
                    <a:gd name="T4" fmla="*/ 181 w 468"/>
                    <a:gd name="T5" fmla="*/ 7 h 423"/>
                    <a:gd name="T6" fmla="*/ 189 w 468"/>
                    <a:gd name="T7" fmla="*/ 18 h 423"/>
                    <a:gd name="T8" fmla="*/ 205 w 468"/>
                    <a:gd name="T9" fmla="*/ 55 h 423"/>
                    <a:gd name="T10" fmla="*/ 213 w 468"/>
                    <a:gd name="T11" fmla="*/ 87 h 423"/>
                    <a:gd name="T12" fmla="*/ 228 w 468"/>
                    <a:gd name="T13" fmla="*/ 130 h 423"/>
                    <a:gd name="T14" fmla="*/ 228 w 468"/>
                    <a:gd name="T15" fmla="*/ 194 h 423"/>
                    <a:gd name="T16" fmla="*/ 216 w 468"/>
                    <a:gd name="T17" fmla="*/ 227 h 423"/>
                    <a:gd name="T18" fmla="*/ 212 w 468"/>
                    <a:gd name="T19" fmla="*/ 264 h 423"/>
                    <a:gd name="T20" fmla="*/ 210 w 468"/>
                    <a:gd name="T21" fmla="*/ 274 h 423"/>
                    <a:gd name="T22" fmla="*/ 194 w 468"/>
                    <a:gd name="T23" fmla="*/ 253 h 423"/>
                    <a:gd name="T24" fmla="*/ 182 w 468"/>
                    <a:gd name="T25" fmla="*/ 242 h 423"/>
                    <a:gd name="T26" fmla="*/ 156 w 468"/>
                    <a:gd name="T27" fmla="*/ 235 h 423"/>
                    <a:gd name="T28" fmla="*/ 135 w 468"/>
                    <a:gd name="T29" fmla="*/ 248 h 423"/>
                    <a:gd name="T30" fmla="*/ 117 w 468"/>
                    <a:gd name="T31" fmla="*/ 266 h 423"/>
                    <a:gd name="T32" fmla="*/ 110 w 468"/>
                    <a:gd name="T33" fmla="*/ 256 h 423"/>
                    <a:gd name="T34" fmla="*/ 82 w 468"/>
                    <a:gd name="T35" fmla="*/ 240 h 423"/>
                    <a:gd name="T36" fmla="*/ 52 w 468"/>
                    <a:gd name="T37" fmla="*/ 240 h 423"/>
                    <a:gd name="T38" fmla="*/ 36 w 468"/>
                    <a:gd name="T39" fmla="*/ 261 h 423"/>
                    <a:gd name="T40" fmla="*/ 25 w 468"/>
                    <a:gd name="T41" fmla="*/ 269 h 423"/>
                    <a:gd name="T42" fmla="*/ 16 w 468"/>
                    <a:gd name="T43" fmla="*/ 256 h 423"/>
                    <a:gd name="T44" fmla="*/ 7 w 468"/>
                    <a:gd name="T45" fmla="*/ 222 h 423"/>
                    <a:gd name="T46" fmla="*/ 1 w 468"/>
                    <a:gd name="T47" fmla="*/ 178 h 423"/>
                    <a:gd name="T48" fmla="*/ 4 w 468"/>
                    <a:gd name="T49" fmla="*/ 137 h 423"/>
                    <a:gd name="T50" fmla="*/ 16 w 468"/>
                    <a:gd name="T51" fmla="*/ 100 h 423"/>
                    <a:gd name="T52" fmla="*/ 28 w 468"/>
                    <a:gd name="T53" fmla="*/ 65 h 423"/>
                    <a:gd name="T54" fmla="*/ 39 w 468"/>
                    <a:gd name="T55" fmla="*/ 7 h 423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468"/>
                    <a:gd name="T85" fmla="*/ 0 h 423"/>
                    <a:gd name="T86" fmla="*/ 468 w 468"/>
                    <a:gd name="T87" fmla="*/ 423 h 423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468" h="423">
                      <a:moveTo>
                        <a:pt x="79" y="8"/>
                      </a:moveTo>
                      <a:cubicBezTo>
                        <a:pt x="118" y="0"/>
                        <a:pt x="265" y="8"/>
                        <a:pt x="313" y="8"/>
                      </a:cubicBezTo>
                      <a:cubicBezTo>
                        <a:pt x="361" y="8"/>
                        <a:pt x="355" y="5"/>
                        <a:pt x="367" y="8"/>
                      </a:cubicBezTo>
                      <a:cubicBezTo>
                        <a:pt x="379" y="11"/>
                        <a:pt x="377" y="15"/>
                        <a:pt x="385" y="28"/>
                      </a:cubicBezTo>
                      <a:cubicBezTo>
                        <a:pt x="393" y="41"/>
                        <a:pt x="409" y="67"/>
                        <a:pt x="417" y="84"/>
                      </a:cubicBezTo>
                      <a:cubicBezTo>
                        <a:pt x="425" y="101"/>
                        <a:pt x="425" y="113"/>
                        <a:pt x="433" y="132"/>
                      </a:cubicBezTo>
                      <a:cubicBezTo>
                        <a:pt x="441" y="151"/>
                        <a:pt x="458" y="173"/>
                        <a:pt x="463" y="200"/>
                      </a:cubicBezTo>
                      <a:cubicBezTo>
                        <a:pt x="468" y="227"/>
                        <a:pt x="467" y="271"/>
                        <a:pt x="463" y="296"/>
                      </a:cubicBezTo>
                      <a:cubicBezTo>
                        <a:pt x="459" y="321"/>
                        <a:pt x="443" y="330"/>
                        <a:pt x="437" y="348"/>
                      </a:cubicBezTo>
                      <a:cubicBezTo>
                        <a:pt x="431" y="366"/>
                        <a:pt x="431" y="392"/>
                        <a:pt x="429" y="404"/>
                      </a:cubicBezTo>
                      <a:cubicBezTo>
                        <a:pt x="427" y="416"/>
                        <a:pt x="431" y="423"/>
                        <a:pt x="425" y="420"/>
                      </a:cubicBezTo>
                      <a:cubicBezTo>
                        <a:pt x="419" y="417"/>
                        <a:pt x="402" y="396"/>
                        <a:pt x="393" y="388"/>
                      </a:cubicBezTo>
                      <a:cubicBezTo>
                        <a:pt x="384" y="380"/>
                        <a:pt x="382" y="377"/>
                        <a:pt x="369" y="372"/>
                      </a:cubicBezTo>
                      <a:cubicBezTo>
                        <a:pt x="356" y="367"/>
                        <a:pt x="333" y="359"/>
                        <a:pt x="317" y="360"/>
                      </a:cubicBezTo>
                      <a:cubicBezTo>
                        <a:pt x="301" y="361"/>
                        <a:pt x="286" y="372"/>
                        <a:pt x="273" y="380"/>
                      </a:cubicBezTo>
                      <a:cubicBezTo>
                        <a:pt x="260" y="388"/>
                        <a:pt x="245" y="406"/>
                        <a:pt x="237" y="408"/>
                      </a:cubicBezTo>
                      <a:cubicBezTo>
                        <a:pt x="229" y="410"/>
                        <a:pt x="235" y="399"/>
                        <a:pt x="223" y="392"/>
                      </a:cubicBezTo>
                      <a:cubicBezTo>
                        <a:pt x="211" y="385"/>
                        <a:pt x="185" y="372"/>
                        <a:pt x="165" y="368"/>
                      </a:cubicBezTo>
                      <a:cubicBezTo>
                        <a:pt x="145" y="364"/>
                        <a:pt x="120" y="363"/>
                        <a:pt x="105" y="368"/>
                      </a:cubicBezTo>
                      <a:cubicBezTo>
                        <a:pt x="90" y="373"/>
                        <a:pt x="82" y="393"/>
                        <a:pt x="73" y="400"/>
                      </a:cubicBezTo>
                      <a:cubicBezTo>
                        <a:pt x="64" y="407"/>
                        <a:pt x="56" y="413"/>
                        <a:pt x="49" y="412"/>
                      </a:cubicBezTo>
                      <a:cubicBezTo>
                        <a:pt x="42" y="411"/>
                        <a:pt x="37" y="404"/>
                        <a:pt x="31" y="392"/>
                      </a:cubicBezTo>
                      <a:cubicBezTo>
                        <a:pt x="25" y="380"/>
                        <a:pt x="18" y="360"/>
                        <a:pt x="13" y="340"/>
                      </a:cubicBezTo>
                      <a:cubicBezTo>
                        <a:pt x="8" y="320"/>
                        <a:pt x="2" y="293"/>
                        <a:pt x="1" y="272"/>
                      </a:cubicBezTo>
                      <a:cubicBezTo>
                        <a:pt x="0" y="251"/>
                        <a:pt x="0" y="232"/>
                        <a:pt x="5" y="212"/>
                      </a:cubicBezTo>
                      <a:cubicBezTo>
                        <a:pt x="10" y="192"/>
                        <a:pt x="22" y="171"/>
                        <a:pt x="31" y="152"/>
                      </a:cubicBezTo>
                      <a:cubicBezTo>
                        <a:pt x="40" y="133"/>
                        <a:pt x="49" y="124"/>
                        <a:pt x="57" y="100"/>
                      </a:cubicBezTo>
                      <a:cubicBezTo>
                        <a:pt x="65" y="76"/>
                        <a:pt x="75" y="27"/>
                        <a:pt x="79" y="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777777"/>
                    </a:gs>
                    <a:gs pos="50000">
                      <a:srgbClr val="333333"/>
                    </a:gs>
                    <a:gs pos="100000">
                      <a:srgbClr val="777777"/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" name="Freeform 287"/>
                <p:cNvSpPr>
                  <a:spLocks/>
                </p:cNvSpPr>
                <p:nvPr/>
              </p:nvSpPr>
              <p:spPr bwMode="auto">
                <a:xfrm>
                  <a:off x="577" y="3576"/>
                  <a:ext cx="44" cy="13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" y="0"/>
                    </a:cxn>
                    <a:cxn ang="0">
                      <a:pos x="48" y="144"/>
                    </a:cxn>
                    <a:cxn ang="0">
                      <a:pos x="0" y="14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" h="144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48" y="144"/>
                      </a:lnTo>
                      <a:lnTo>
                        <a:pt x="0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ysClr val="windowText" lastClr="000000"/>
                    </a:gs>
                    <a:gs pos="50000">
                      <a:srgbClr val="4D4D4D"/>
                    </a:gs>
                    <a:gs pos="100000">
                      <a:sysClr val="windowText" lastClr="000000"/>
                    </a:gs>
                  </a:gsLst>
                  <a:lin ang="5400000" scaled="1"/>
                </a:gradFill>
                <a:ln w="3175" cmpd="sng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Freeform 288"/>
                <p:cNvSpPr>
                  <a:spLocks/>
                </p:cNvSpPr>
                <p:nvPr/>
              </p:nvSpPr>
              <p:spPr bwMode="auto">
                <a:xfrm>
                  <a:off x="659" y="3571"/>
                  <a:ext cx="112" cy="135"/>
                </a:xfrm>
                <a:custGeom>
                  <a:avLst/>
                  <a:gdLst/>
                  <a:ahLst/>
                  <a:cxnLst>
                    <a:cxn ang="0">
                      <a:pos x="127" y="133"/>
                    </a:cxn>
                    <a:cxn ang="0">
                      <a:pos x="128" y="144"/>
                    </a:cxn>
                    <a:cxn ang="0">
                      <a:pos x="0" y="4"/>
                    </a:cxn>
                    <a:cxn ang="0">
                      <a:pos x="60" y="0"/>
                    </a:cxn>
                    <a:cxn ang="0">
                      <a:pos x="127" y="133"/>
                    </a:cxn>
                  </a:cxnLst>
                  <a:rect l="0" t="0" r="r" b="b"/>
                  <a:pathLst>
                    <a:path w="128" h="144">
                      <a:moveTo>
                        <a:pt x="127" y="133"/>
                      </a:moveTo>
                      <a:lnTo>
                        <a:pt x="128" y="144"/>
                      </a:lnTo>
                      <a:lnTo>
                        <a:pt x="0" y="4"/>
                      </a:lnTo>
                      <a:lnTo>
                        <a:pt x="60" y="0"/>
                      </a:lnTo>
                      <a:lnTo>
                        <a:pt x="127" y="13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ysClr val="windowText" lastClr="000000"/>
                    </a:gs>
                    <a:gs pos="50000">
                      <a:srgbClr val="4D4D4D"/>
                    </a:gs>
                    <a:gs pos="100000">
                      <a:sysClr val="windowText" lastClr="000000"/>
                    </a:gs>
                  </a:gsLst>
                  <a:lin ang="5400000" scaled="1"/>
                </a:gradFill>
                <a:ln w="3175" cmpd="sng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Freeform 289"/>
                <p:cNvSpPr>
                  <a:spLocks/>
                </p:cNvSpPr>
                <p:nvPr/>
              </p:nvSpPr>
              <p:spPr bwMode="auto">
                <a:xfrm>
                  <a:off x="412" y="3568"/>
                  <a:ext cx="92" cy="142"/>
                </a:xfrm>
                <a:custGeom>
                  <a:avLst/>
                  <a:gdLst/>
                  <a:ahLst/>
                  <a:cxnLst>
                    <a:cxn ang="0">
                      <a:pos x="0" y="152"/>
                    </a:cxn>
                    <a:cxn ang="0">
                      <a:pos x="8" y="136"/>
                    </a:cxn>
                    <a:cxn ang="0">
                      <a:pos x="44" y="0"/>
                    </a:cxn>
                    <a:cxn ang="0">
                      <a:pos x="104" y="8"/>
                    </a:cxn>
                    <a:cxn ang="0">
                      <a:pos x="0" y="152"/>
                    </a:cxn>
                  </a:cxnLst>
                  <a:rect l="0" t="0" r="r" b="b"/>
                  <a:pathLst>
                    <a:path w="104" h="152">
                      <a:moveTo>
                        <a:pt x="0" y="152"/>
                      </a:moveTo>
                      <a:lnTo>
                        <a:pt x="8" y="136"/>
                      </a:lnTo>
                      <a:lnTo>
                        <a:pt x="44" y="0"/>
                      </a:lnTo>
                      <a:lnTo>
                        <a:pt x="104" y="8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ysClr val="windowText" lastClr="000000"/>
                    </a:gs>
                    <a:gs pos="50000">
                      <a:srgbClr val="4D4D4D"/>
                    </a:gs>
                    <a:gs pos="100000">
                      <a:sysClr val="windowText" lastClr="000000"/>
                    </a:gs>
                  </a:gsLst>
                  <a:lin ang="5400000" scaled="1"/>
                </a:gradFill>
                <a:ln w="3175" cmpd="sng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Freeform 290"/>
                <p:cNvSpPr>
                  <a:spLocks/>
                </p:cNvSpPr>
                <p:nvPr/>
              </p:nvSpPr>
              <p:spPr bwMode="auto">
                <a:xfrm>
                  <a:off x="443" y="3377"/>
                  <a:ext cx="280" cy="202"/>
                </a:xfrm>
                <a:custGeom>
                  <a:avLst/>
                  <a:gdLst>
                    <a:gd name="T0" fmla="*/ 4 w 313"/>
                    <a:gd name="T1" fmla="*/ 146 h 215"/>
                    <a:gd name="T2" fmla="*/ 22 w 313"/>
                    <a:gd name="T3" fmla="*/ 143 h 215"/>
                    <a:gd name="T4" fmla="*/ 135 w 313"/>
                    <a:gd name="T5" fmla="*/ 140 h 215"/>
                    <a:gd name="T6" fmla="*/ 156 w 313"/>
                    <a:gd name="T7" fmla="*/ 140 h 215"/>
                    <a:gd name="T8" fmla="*/ 160 w 313"/>
                    <a:gd name="T9" fmla="*/ 104 h 215"/>
                    <a:gd name="T10" fmla="*/ 158 w 313"/>
                    <a:gd name="T11" fmla="*/ 63 h 215"/>
                    <a:gd name="T12" fmla="*/ 146 w 313"/>
                    <a:gd name="T13" fmla="*/ 28 h 215"/>
                    <a:gd name="T14" fmla="*/ 127 w 313"/>
                    <a:gd name="T15" fmla="*/ 14 h 215"/>
                    <a:gd name="T16" fmla="*/ 105 w 313"/>
                    <a:gd name="T17" fmla="*/ 4 h 215"/>
                    <a:gd name="T18" fmla="*/ 82 w 313"/>
                    <a:gd name="T19" fmla="*/ 31 h 215"/>
                    <a:gd name="T20" fmla="*/ 79 w 313"/>
                    <a:gd name="T21" fmla="*/ 31 h 215"/>
                    <a:gd name="T22" fmla="*/ 56 w 313"/>
                    <a:gd name="T23" fmla="*/ 8 h 215"/>
                    <a:gd name="T24" fmla="*/ 41 w 313"/>
                    <a:gd name="T25" fmla="*/ 10 h 215"/>
                    <a:gd name="T26" fmla="*/ 22 w 313"/>
                    <a:gd name="T27" fmla="*/ 33 h 215"/>
                    <a:gd name="T28" fmla="*/ 9 w 313"/>
                    <a:gd name="T29" fmla="*/ 58 h 215"/>
                    <a:gd name="T30" fmla="*/ 4 w 313"/>
                    <a:gd name="T31" fmla="*/ 80 h 215"/>
                    <a:gd name="T32" fmla="*/ 4 w 313"/>
                    <a:gd name="T33" fmla="*/ 113 h 215"/>
                    <a:gd name="T34" fmla="*/ 0 w 313"/>
                    <a:gd name="T35" fmla="*/ 132 h 215"/>
                    <a:gd name="T36" fmla="*/ 4 w 313"/>
                    <a:gd name="T37" fmla="*/ 146 h 2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13"/>
                    <a:gd name="T58" fmla="*/ 0 h 215"/>
                    <a:gd name="T59" fmla="*/ 313 w 313"/>
                    <a:gd name="T60" fmla="*/ 215 h 2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13" h="215">
                      <a:moveTo>
                        <a:pt x="6" y="212"/>
                      </a:moveTo>
                      <a:cubicBezTo>
                        <a:pt x="13" y="215"/>
                        <a:pt x="1" y="209"/>
                        <a:pt x="44" y="208"/>
                      </a:cubicBezTo>
                      <a:cubicBezTo>
                        <a:pt x="87" y="207"/>
                        <a:pt x="221" y="205"/>
                        <a:pt x="264" y="204"/>
                      </a:cubicBezTo>
                      <a:cubicBezTo>
                        <a:pt x="307" y="203"/>
                        <a:pt x="296" y="213"/>
                        <a:pt x="304" y="204"/>
                      </a:cubicBezTo>
                      <a:cubicBezTo>
                        <a:pt x="312" y="195"/>
                        <a:pt x="311" y="171"/>
                        <a:pt x="312" y="152"/>
                      </a:cubicBezTo>
                      <a:cubicBezTo>
                        <a:pt x="313" y="133"/>
                        <a:pt x="313" y="111"/>
                        <a:pt x="308" y="92"/>
                      </a:cubicBezTo>
                      <a:cubicBezTo>
                        <a:pt x="303" y="73"/>
                        <a:pt x="294" y="52"/>
                        <a:pt x="284" y="40"/>
                      </a:cubicBezTo>
                      <a:cubicBezTo>
                        <a:pt x="274" y="28"/>
                        <a:pt x="261" y="26"/>
                        <a:pt x="248" y="20"/>
                      </a:cubicBezTo>
                      <a:cubicBezTo>
                        <a:pt x="235" y="14"/>
                        <a:pt x="219" y="0"/>
                        <a:pt x="204" y="4"/>
                      </a:cubicBezTo>
                      <a:cubicBezTo>
                        <a:pt x="189" y="8"/>
                        <a:pt x="169" y="37"/>
                        <a:pt x="160" y="44"/>
                      </a:cubicBezTo>
                      <a:cubicBezTo>
                        <a:pt x="151" y="51"/>
                        <a:pt x="161" y="50"/>
                        <a:pt x="152" y="44"/>
                      </a:cubicBezTo>
                      <a:cubicBezTo>
                        <a:pt x="143" y="38"/>
                        <a:pt x="120" y="13"/>
                        <a:pt x="108" y="8"/>
                      </a:cubicBezTo>
                      <a:cubicBezTo>
                        <a:pt x="96" y="3"/>
                        <a:pt x="91" y="9"/>
                        <a:pt x="80" y="16"/>
                      </a:cubicBezTo>
                      <a:cubicBezTo>
                        <a:pt x="69" y="23"/>
                        <a:pt x="55" y="37"/>
                        <a:pt x="44" y="48"/>
                      </a:cubicBezTo>
                      <a:cubicBezTo>
                        <a:pt x="33" y="59"/>
                        <a:pt x="22" y="73"/>
                        <a:pt x="16" y="84"/>
                      </a:cubicBezTo>
                      <a:cubicBezTo>
                        <a:pt x="10" y="95"/>
                        <a:pt x="8" y="103"/>
                        <a:pt x="6" y="116"/>
                      </a:cubicBezTo>
                      <a:cubicBezTo>
                        <a:pt x="4" y="129"/>
                        <a:pt x="7" y="151"/>
                        <a:pt x="6" y="164"/>
                      </a:cubicBezTo>
                      <a:cubicBezTo>
                        <a:pt x="5" y="177"/>
                        <a:pt x="0" y="184"/>
                        <a:pt x="0" y="192"/>
                      </a:cubicBezTo>
                      <a:cubicBezTo>
                        <a:pt x="0" y="200"/>
                        <a:pt x="2" y="209"/>
                        <a:pt x="6" y="21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Freeform 291"/>
                <p:cNvSpPr>
                  <a:spLocks/>
                </p:cNvSpPr>
                <p:nvPr/>
              </p:nvSpPr>
              <p:spPr bwMode="auto">
                <a:xfrm>
                  <a:off x="663" y="3375"/>
                  <a:ext cx="176" cy="298"/>
                </a:xfrm>
                <a:custGeom>
                  <a:avLst/>
                  <a:gdLst>
                    <a:gd name="T0" fmla="*/ 0 w 198"/>
                    <a:gd name="T1" fmla="*/ 16 h 320"/>
                    <a:gd name="T2" fmla="*/ 36 w 198"/>
                    <a:gd name="T3" fmla="*/ 7 h 320"/>
                    <a:gd name="T4" fmla="*/ 76 w 198"/>
                    <a:gd name="T5" fmla="*/ 44 h 320"/>
                    <a:gd name="T6" fmla="*/ 82 w 198"/>
                    <a:gd name="T7" fmla="*/ 88 h 320"/>
                    <a:gd name="T8" fmla="*/ 84 w 198"/>
                    <a:gd name="T9" fmla="*/ 117 h 320"/>
                    <a:gd name="T10" fmla="*/ 87 w 198"/>
                    <a:gd name="T11" fmla="*/ 158 h 320"/>
                    <a:gd name="T12" fmla="*/ 95 w 198"/>
                    <a:gd name="T13" fmla="*/ 170 h 320"/>
                    <a:gd name="T14" fmla="*/ 71 w 198"/>
                    <a:gd name="T15" fmla="*/ 203 h 320"/>
                    <a:gd name="T16" fmla="*/ 59 w 198"/>
                    <a:gd name="T17" fmla="*/ 206 h 320"/>
                    <a:gd name="T18" fmla="*/ 47 w 198"/>
                    <a:gd name="T19" fmla="*/ 187 h 320"/>
                    <a:gd name="T20" fmla="*/ 28 w 198"/>
                    <a:gd name="T21" fmla="*/ 143 h 320"/>
                    <a:gd name="T22" fmla="*/ 32 w 198"/>
                    <a:gd name="T23" fmla="*/ 119 h 320"/>
                    <a:gd name="T24" fmla="*/ 32 w 198"/>
                    <a:gd name="T25" fmla="*/ 81 h 320"/>
                    <a:gd name="T26" fmla="*/ 24 w 198"/>
                    <a:gd name="T27" fmla="*/ 46 h 320"/>
                    <a:gd name="T28" fmla="*/ 17 w 198"/>
                    <a:gd name="T29" fmla="*/ 26 h 320"/>
                    <a:gd name="T30" fmla="*/ 0 w 198"/>
                    <a:gd name="T31" fmla="*/ 16 h 3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98"/>
                    <a:gd name="T49" fmla="*/ 0 h 320"/>
                    <a:gd name="T50" fmla="*/ 198 w 198"/>
                    <a:gd name="T51" fmla="*/ 320 h 3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98" h="320">
                      <a:moveTo>
                        <a:pt x="0" y="23"/>
                      </a:moveTo>
                      <a:cubicBezTo>
                        <a:pt x="8" y="16"/>
                        <a:pt x="48" y="0"/>
                        <a:pt x="74" y="7"/>
                      </a:cubicBezTo>
                      <a:cubicBezTo>
                        <a:pt x="100" y="14"/>
                        <a:pt x="139" y="46"/>
                        <a:pt x="154" y="67"/>
                      </a:cubicBezTo>
                      <a:cubicBezTo>
                        <a:pt x="169" y="88"/>
                        <a:pt x="163" y="116"/>
                        <a:pt x="166" y="135"/>
                      </a:cubicBezTo>
                      <a:cubicBezTo>
                        <a:pt x="169" y="154"/>
                        <a:pt x="168" y="161"/>
                        <a:pt x="170" y="179"/>
                      </a:cubicBezTo>
                      <a:cubicBezTo>
                        <a:pt x="172" y="197"/>
                        <a:pt x="174" y="229"/>
                        <a:pt x="178" y="243"/>
                      </a:cubicBezTo>
                      <a:cubicBezTo>
                        <a:pt x="182" y="257"/>
                        <a:pt x="198" y="252"/>
                        <a:pt x="192" y="263"/>
                      </a:cubicBezTo>
                      <a:cubicBezTo>
                        <a:pt x="186" y="274"/>
                        <a:pt x="156" y="302"/>
                        <a:pt x="144" y="311"/>
                      </a:cubicBezTo>
                      <a:cubicBezTo>
                        <a:pt x="132" y="320"/>
                        <a:pt x="126" y="319"/>
                        <a:pt x="118" y="315"/>
                      </a:cubicBezTo>
                      <a:cubicBezTo>
                        <a:pt x="110" y="311"/>
                        <a:pt x="108" y="303"/>
                        <a:pt x="98" y="287"/>
                      </a:cubicBezTo>
                      <a:cubicBezTo>
                        <a:pt x="88" y="271"/>
                        <a:pt x="63" y="236"/>
                        <a:pt x="58" y="219"/>
                      </a:cubicBezTo>
                      <a:cubicBezTo>
                        <a:pt x="53" y="202"/>
                        <a:pt x="65" y="199"/>
                        <a:pt x="66" y="183"/>
                      </a:cubicBezTo>
                      <a:cubicBezTo>
                        <a:pt x="67" y="167"/>
                        <a:pt x="69" y="142"/>
                        <a:pt x="66" y="123"/>
                      </a:cubicBezTo>
                      <a:cubicBezTo>
                        <a:pt x="63" y="104"/>
                        <a:pt x="53" y="85"/>
                        <a:pt x="48" y="71"/>
                      </a:cubicBezTo>
                      <a:cubicBezTo>
                        <a:pt x="43" y="57"/>
                        <a:pt x="42" y="47"/>
                        <a:pt x="34" y="39"/>
                      </a:cubicBezTo>
                      <a:cubicBezTo>
                        <a:pt x="26" y="31"/>
                        <a:pt x="7" y="26"/>
                        <a:pt x="0" y="2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Freeform 292"/>
                <p:cNvSpPr>
                  <a:spLocks/>
                </p:cNvSpPr>
                <p:nvPr/>
              </p:nvSpPr>
              <p:spPr bwMode="auto">
                <a:xfrm>
                  <a:off x="318" y="3380"/>
                  <a:ext cx="198" cy="300"/>
                </a:xfrm>
                <a:custGeom>
                  <a:avLst/>
                  <a:gdLst>
                    <a:gd name="T0" fmla="*/ 111 w 222"/>
                    <a:gd name="T1" fmla="*/ 16 h 322"/>
                    <a:gd name="T2" fmla="*/ 93 w 222"/>
                    <a:gd name="T3" fmla="*/ 2 h 322"/>
                    <a:gd name="T4" fmla="*/ 62 w 222"/>
                    <a:gd name="T5" fmla="*/ 7 h 322"/>
                    <a:gd name="T6" fmla="*/ 23 w 222"/>
                    <a:gd name="T7" fmla="*/ 39 h 322"/>
                    <a:gd name="T8" fmla="*/ 18 w 222"/>
                    <a:gd name="T9" fmla="*/ 83 h 322"/>
                    <a:gd name="T10" fmla="*/ 16 w 222"/>
                    <a:gd name="T11" fmla="*/ 113 h 322"/>
                    <a:gd name="T12" fmla="*/ 12 w 222"/>
                    <a:gd name="T13" fmla="*/ 155 h 322"/>
                    <a:gd name="T14" fmla="*/ 4 w 222"/>
                    <a:gd name="T15" fmla="*/ 169 h 322"/>
                    <a:gd name="T16" fmla="*/ 39 w 222"/>
                    <a:gd name="T17" fmla="*/ 196 h 322"/>
                    <a:gd name="T18" fmla="*/ 59 w 222"/>
                    <a:gd name="T19" fmla="*/ 208 h 322"/>
                    <a:gd name="T20" fmla="*/ 62 w 222"/>
                    <a:gd name="T21" fmla="*/ 180 h 322"/>
                    <a:gd name="T22" fmla="*/ 72 w 222"/>
                    <a:gd name="T23" fmla="*/ 138 h 322"/>
                    <a:gd name="T24" fmla="*/ 73 w 222"/>
                    <a:gd name="T25" fmla="*/ 116 h 322"/>
                    <a:gd name="T26" fmla="*/ 73 w 222"/>
                    <a:gd name="T27" fmla="*/ 97 h 322"/>
                    <a:gd name="T28" fmla="*/ 78 w 222"/>
                    <a:gd name="T29" fmla="*/ 55 h 322"/>
                    <a:gd name="T30" fmla="*/ 83 w 222"/>
                    <a:gd name="T31" fmla="*/ 47 h 322"/>
                    <a:gd name="T32" fmla="*/ 91 w 222"/>
                    <a:gd name="T33" fmla="*/ 36 h 322"/>
                    <a:gd name="T34" fmla="*/ 111 w 222"/>
                    <a:gd name="T35" fmla="*/ 16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22"/>
                    <a:gd name="T55" fmla="*/ 0 h 322"/>
                    <a:gd name="T56" fmla="*/ 222 w 222"/>
                    <a:gd name="T57" fmla="*/ 322 h 32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22" h="322">
                      <a:moveTo>
                        <a:pt x="221" y="24"/>
                      </a:moveTo>
                      <a:cubicBezTo>
                        <a:pt x="222" y="15"/>
                        <a:pt x="202" y="4"/>
                        <a:pt x="185" y="2"/>
                      </a:cubicBezTo>
                      <a:cubicBezTo>
                        <a:pt x="168" y="0"/>
                        <a:pt x="144" y="0"/>
                        <a:pt x="121" y="10"/>
                      </a:cubicBezTo>
                      <a:cubicBezTo>
                        <a:pt x="98" y="20"/>
                        <a:pt x="61" y="40"/>
                        <a:pt x="47" y="60"/>
                      </a:cubicBezTo>
                      <a:cubicBezTo>
                        <a:pt x="33" y="80"/>
                        <a:pt x="38" y="109"/>
                        <a:pt x="35" y="128"/>
                      </a:cubicBezTo>
                      <a:cubicBezTo>
                        <a:pt x="32" y="147"/>
                        <a:pt x="33" y="154"/>
                        <a:pt x="31" y="172"/>
                      </a:cubicBezTo>
                      <a:cubicBezTo>
                        <a:pt x="29" y="190"/>
                        <a:pt x="27" y="222"/>
                        <a:pt x="23" y="236"/>
                      </a:cubicBezTo>
                      <a:cubicBezTo>
                        <a:pt x="19" y="250"/>
                        <a:pt x="0" y="246"/>
                        <a:pt x="9" y="256"/>
                      </a:cubicBezTo>
                      <a:cubicBezTo>
                        <a:pt x="18" y="266"/>
                        <a:pt x="59" y="288"/>
                        <a:pt x="77" y="298"/>
                      </a:cubicBezTo>
                      <a:cubicBezTo>
                        <a:pt x="95" y="308"/>
                        <a:pt x="109" y="322"/>
                        <a:pt x="117" y="318"/>
                      </a:cubicBezTo>
                      <a:cubicBezTo>
                        <a:pt x="125" y="314"/>
                        <a:pt x="121" y="292"/>
                        <a:pt x="125" y="274"/>
                      </a:cubicBezTo>
                      <a:cubicBezTo>
                        <a:pt x="129" y="256"/>
                        <a:pt x="140" y="228"/>
                        <a:pt x="143" y="212"/>
                      </a:cubicBezTo>
                      <a:cubicBezTo>
                        <a:pt x="146" y="196"/>
                        <a:pt x="145" y="189"/>
                        <a:pt x="145" y="178"/>
                      </a:cubicBezTo>
                      <a:cubicBezTo>
                        <a:pt x="145" y="167"/>
                        <a:pt x="143" y="164"/>
                        <a:pt x="145" y="148"/>
                      </a:cubicBezTo>
                      <a:cubicBezTo>
                        <a:pt x="147" y="132"/>
                        <a:pt x="154" y="97"/>
                        <a:pt x="157" y="84"/>
                      </a:cubicBezTo>
                      <a:cubicBezTo>
                        <a:pt x="160" y="71"/>
                        <a:pt x="161" y="77"/>
                        <a:pt x="165" y="72"/>
                      </a:cubicBezTo>
                      <a:cubicBezTo>
                        <a:pt x="169" y="67"/>
                        <a:pt x="172" y="64"/>
                        <a:pt x="181" y="56"/>
                      </a:cubicBezTo>
                      <a:cubicBezTo>
                        <a:pt x="190" y="48"/>
                        <a:pt x="213" y="31"/>
                        <a:pt x="221" y="2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Freeform 293"/>
                <p:cNvSpPr>
                  <a:spLocks/>
                </p:cNvSpPr>
                <p:nvPr/>
              </p:nvSpPr>
              <p:spPr bwMode="auto">
                <a:xfrm>
                  <a:off x="330" y="3576"/>
                  <a:ext cx="99" cy="96"/>
                </a:xfrm>
                <a:custGeom>
                  <a:avLst/>
                  <a:gdLst>
                    <a:gd name="T0" fmla="*/ 10 w 112"/>
                    <a:gd name="T1" fmla="*/ 0 h 104"/>
                    <a:gd name="T2" fmla="*/ 8 w 112"/>
                    <a:gd name="T3" fmla="*/ 0 h 104"/>
                    <a:gd name="T4" fmla="*/ 0 w 112"/>
                    <a:gd name="T5" fmla="*/ 28 h 104"/>
                    <a:gd name="T6" fmla="*/ 48 w 112"/>
                    <a:gd name="T7" fmla="*/ 65 h 104"/>
                    <a:gd name="T8" fmla="*/ 54 w 112"/>
                    <a:gd name="T9" fmla="*/ 39 h 104"/>
                    <a:gd name="T10" fmla="*/ 10 w 112"/>
                    <a:gd name="T11" fmla="*/ 0 h 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2"/>
                    <a:gd name="T19" fmla="*/ 0 h 104"/>
                    <a:gd name="T20" fmla="*/ 112 w 112"/>
                    <a:gd name="T21" fmla="*/ 104 h 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2" h="104">
                      <a:moveTo>
                        <a:pt x="20" y="0"/>
                      </a:moveTo>
                      <a:lnTo>
                        <a:pt x="16" y="0"/>
                      </a:lnTo>
                      <a:lnTo>
                        <a:pt x="0" y="44"/>
                      </a:lnTo>
                      <a:lnTo>
                        <a:pt x="100" y="104"/>
                      </a:lnTo>
                      <a:lnTo>
                        <a:pt x="112" y="6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Freeform 294"/>
                <p:cNvSpPr>
                  <a:spLocks/>
                </p:cNvSpPr>
                <p:nvPr/>
              </p:nvSpPr>
              <p:spPr bwMode="auto">
                <a:xfrm>
                  <a:off x="503" y="3344"/>
                  <a:ext cx="74" cy="89"/>
                </a:xfrm>
                <a:custGeom>
                  <a:avLst/>
                  <a:gdLst>
                    <a:gd name="T0" fmla="*/ 19 w 84"/>
                    <a:gd name="T1" fmla="*/ 0 h 96"/>
                    <a:gd name="T2" fmla="*/ 13 w 84"/>
                    <a:gd name="T3" fmla="*/ 6 h 96"/>
                    <a:gd name="T4" fmla="*/ 0 w 84"/>
                    <a:gd name="T5" fmla="*/ 18 h 96"/>
                    <a:gd name="T6" fmla="*/ 26 w 84"/>
                    <a:gd name="T7" fmla="*/ 61 h 96"/>
                    <a:gd name="T8" fmla="*/ 39 w 84"/>
                    <a:gd name="T9" fmla="*/ 39 h 96"/>
                    <a:gd name="T10" fmla="*/ 15 w 84"/>
                    <a:gd name="T11" fmla="*/ 6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Freeform 295"/>
                <p:cNvSpPr>
                  <a:spLocks/>
                </p:cNvSpPr>
                <p:nvPr/>
              </p:nvSpPr>
              <p:spPr bwMode="auto">
                <a:xfrm flipH="1">
                  <a:off x="575" y="3344"/>
                  <a:ext cx="74" cy="89"/>
                </a:xfrm>
                <a:custGeom>
                  <a:avLst/>
                  <a:gdLst>
                    <a:gd name="T0" fmla="*/ 19 w 84"/>
                    <a:gd name="T1" fmla="*/ 0 h 96"/>
                    <a:gd name="T2" fmla="*/ 13 w 84"/>
                    <a:gd name="T3" fmla="*/ 6 h 96"/>
                    <a:gd name="T4" fmla="*/ 0 w 84"/>
                    <a:gd name="T5" fmla="*/ 18 h 96"/>
                    <a:gd name="T6" fmla="*/ 26 w 84"/>
                    <a:gd name="T7" fmla="*/ 61 h 96"/>
                    <a:gd name="T8" fmla="*/ 39 w 84"/>
                    <a:gd name="T9" fmla="*/ 39 h 96"/>
                    <a:gd name="T10" fmla="*/ 15 w 84"/>
                    <a:gd name="T11" fmla="*/ 6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Freeform 296"/>
                <p:cNvSpPr>
                  <a:spLocks/>
                </p:cNvSpPr>
                <p:nvPr/>
              </p:nvSpPr>
              <p:spPr bwMode="auto">
                <a:xfrm>
                  <a:off x="583" y="3576"/>
                  <a:ext cx="7" cy="372"/>
                </a:xfrm>
                <a:custGeom>
                  <a:avLst/>
                  <a:gdLst>
                    <a:gd name="T0" fmla="*/ 0 w 8"/>
                    <a:gd name="T1" fmla="*/ 0 h 400"/>
                    <a:gd name="T2" fmla="*/ 4 w 8"/>
                    <a:gd name="T3" fmla="*/ 259 h 400"/>
                    <a:gd name="T4" fmla="*/ 0 60000 65536"/>
                    <a:gd name="T5" fmla="*/ 0 60000 65536"/>
                    <a:gd name="T6" fmla="*/ 0 w 8"/>
                    <a:gd name="T7" fmla="*/ 0 h 400"/>
                    <a:gd name="T8" fmla="*/ 8 w 8"/>
                    <a:gd name="T9" fmla="*/ 400 h 4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400">
                      <a:moveTo>
                        <a:pt x="0" y="0"/>
                      </a:moveTo>
                      <a:lnTo>
                        <a:pt x="8" y="400"/>
                      </a:lnTo>
                    </a:path>
                  </a:pathLst>
                </a:custGeom>
                <a:no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Freeform 297"/>
                <p:cNvSpPr>
                  <a:spLocks/>
                </p:cNvSpPr>
                <p:nvPr/>
              </p:nvSpPr>
              <p:spPr bwMode="auto">
                <a:xfrm>
                  <a:off x="579" y="3415"/>
                  <a:ext cx="1" cy="149"/>
                </a:xfrm>
                <a:custGeom>
                  <a:avLst/>
                  <a:gdLst>
                    <a:gd name="T0" fmla="*/ 0 w 1"/>
                    <a:gd name="T1" fmla="*/ 0 h 160"/>
                    <a:gd name="T2" fmla="*/ 0 w 1"/>
                    <a:gd name="T3" fmla="*/ 104 h 160"/>
                    <a:gd name="T4" fmla="*/ 0 60000 65536"/>
                    <a:gd name="T5" fmla="*/ 0 60000 65536"/>
                    <a:gd name="T6" fmla="*/ 0 w 1"/>
                    <a:gd name="T7" fmla="*/ 0 h 160"/>
                    <a:gd name="T8" fmla="*/ 1 w 1"/>
                    <a:gd name="T9" fmla="*/ 160 h 16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160">
                      <a:moveTo>
                        <a:pt x="0" y="0"/>
                      </a:moveTo>
                      <a:lnTo>
                        <a:pt x="0" y="160"/>
                      </a:ln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" name="Freeform 298" descr="Коричневый мрамор"/>
                <p:cNvSpPr>
                  <a:spLocks/>
                </p:cNvSpPr>
                <p:nvPr/>
              </p:nvSpPr>
              <p:spPr bwMode="auto">
                <a:xfrm>
                  <a:off x="426" y="3892"/>
                  <a:ext cx="340" cy="92"/>
                </a:xfrm>
                <a:custGeom>
                  <a:avLst/>
                  <a:gdLst>
                    <a:gd name="T0" fmla="*/ 10 w 352"/>
                    <a:gd name="T1" fmla="*/ 42 h 95"/>
                    <a:gd name="T2" fmla="*/ 11 w 352"/>
                    <a:gd name="T3" fmla="*/ 71 h 95"/>
                    <a:gd name="T4" fmla="*/ 47 w 352"/>
                    <a:gd name="T5" fmla="*/ 71 h 95"/>
                    <a:gd name="T6" fmla="*/ 147 w 352"/>
                    <a:gd name="T7" fmla="*/ 73 h 95"/>
                    <a:gd name="T8" fmla="*/ 267 w 352"/>
                    <a:gd name="T9" fmla="*/ 73 h 95"/>
                    <a:gd name="T10" fmla="*/ 264 w 352"/>
                    <a:gd name="T11" fmla="*/ 37 h 95"/>
                    <a:gd name="T12" fmla="*/ 198 w 352"/>
                    <a:gd name="T13" fmla="*/ 1 h 95"/>
                    <a:gd name="T14" fmla="*/ 147 w 352"/>
                    <a:gd name="T15" fmla="*/ 34 h 95"/>
                    <a:gd name="T16" fmla="*/ 152 w 352"/>
                    <a:gd name="T17" fmla="*/ 71 h 95"/>
                    <a:gd name="T18" fmla="*/ 125 w 352"/>
                    <a:gd name="T19" fmla="*/ 28 h 95"/>
                    <a:gd name="T20" fmla="*/ 58 w 352"/>
                    <a:gd name="T21" fmla="*/ 7 h 95"/>
                    <a:gd name="T22" fmla="*/ 10 w 352"/>
                    <a:gd name="T23" fmla="*/ 42 h 9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2"/>
                    <a:gd name="T37" fmla="*/ 0 h 95"/>
                    <a:gd name="T38" fmla="*/ 352 w 352"/>
                    <a:gd name="T39" fmla="*/ 95 h 9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2" h="95">
                      <a:moveTo>
                        <a:pt x="10" y="49"/>
                      </a:moveTo>
                      <a:cubicBezTo>
                        <a:pt x="0" y="62"/>
                        <a:pt x="3" y="80"/>
                        <a:pt x="11" y="86"/>
                      </a:cubicBezTo>
                      <a:cubicBezTo>
                        <a:pt x="19" y="92"/>
                        <a:pt x="31" y="86"/>
                        <a:pt x="59" y="86"/>
                      </a:cubicBezTo>
                      <a:cubicBezTo>
                        <a:pt x="87" y="86"/>
                        <a:pt x="136" y="88"/>
                        <a:pt x="181" y="88"/>
                      </a:cubicBezTo>
                      <a:cubicBezTo>
                        <a:pt x="226" y="88"/>
                        <a:pt x="304" y="95"/>
                        <a:pt x="328" y="88"/>
                      </a:cubicBezTo>
                      <a:cubicBezTo>
                        <a:pt x="352" y="81"/>
                        <a:pt x="339" y="58"/>
                        <a:pt x="325" y="43"/>
                      </a:cubicBezTo>
                      <a:cubicBezTo>
                        <a:pt x="311" y="28"/>
                        <a:pt x="268" y="2"/>
                        <a:pt x="244" y="1"/>
                      </a:cubicBezTo>
                      <a:cubicBezTo>
                        <a:pt x="220" y="0"/>
                        <a:pt x="191" y="26"/>
                        <a:pt x="181" y="40"/>
                      </a:cubicBezTo>
                      <a:cubicBezTo>
                        <a:pt x="171" y="54"/>
                        <a:pt x="191" y="86"/>
                        <a:pt x="187" y="85"/>
                      </a:cubicBezTo>
                      <a:cubicBezTo>
                        <a:pt x="183" y="84"/>
                        <a:pt x="173" y="47"/>
                        <a:pt x="154" y="34"/>
                      </a:cubicBezTo>
                      <a:cubicBezTo>
                        <a:pt x="135" y="21"/>
                        <a:pt x="94" y="4"/>
                        <a:pt x="70" y="7"/>
                      </a:cubicBezTo>
                      <a:cubicBezTo>
                        <a:pt x="46" y="10"/>
                        <a:pt x="20" y="36"/>
                        <a:pt x="10" y="49"/>
                      </a:cubicBez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" name="Freeform 299"/>
                <p:cNvSpPr>
                  <a:spLocks/>
                </p:cNvSpPr>
                <p:nvPr/>
              </p:nvSpPr>
              <p:spPr bwMode="auto">
                <a:xfrm>
                  <a:off x="379" y="2928"/>
                  <a:ext cx="385" cy="295"/>
                </a:xfrm>
                <a:custGeom>
                  <a:avLst/>
                  <a:gdLst>
                    <a:gd name="T0" fmla="*/ 300 w 400"/>
                    <a:gd name="T1" fmla="*/ 254 h 301"/>
                    <a:gd name="T2" fmla="*/ 318 w 400"/>
                    <a:gd name="T3" fmla="*/ 196 h 301"/>
                    <a:gd name="T4" fmla="*/ 306 w 400"/>
                    <a:gd name="T5" fmla="*/ 178 h 301"/>
                    <a:gd name="T6" fmla="*/ 308 w 400"/>
                    <a:gd name="T7" fmla="*/ 148 h 301"/>
                    <a:gd name="T8" fmla="*/ 286 w 400"/>
                    <a:gd name="T9" fmla="*/ 133 h 301"/>
                    <a:gd name="T10" fmla="*/ 291 w 400"/>
                    <a:gd name="T11" fmla="*/ 109 h 301"/>
                    <a:gd name="T12" fmla="*/ 279 w 400"/>
                    <a:gd name="T13" fmla="*/ 112 h 301"/>
                    <a:gd name="T14" fmla="*/ 234 w 400"/>
                    <a:gd name="T15" fmla="*/ 61 h 301"/>
                    <a:gd name="T16" fmla="*/ 212 w 400"/>
                    <a:gd name="T17" fmla="*/ 58 h 301"/>
                    <a:gd name="T18" fmla="*/ 196 w 400"/>
                    <a:gd name="T19" fmla="*/ 47 h 301"/>
                    <a:gd name="T20" fmla="*/ 208 w 400"/>
                    <a:gd name="T21" fmla="*/ 25 h 301"/>
                    <a:gd name="T22" fmla="*/ 224 w 400"/>
                    <a:gd name="T23" fmla="*/ 25 h 301"/>
                    <a:gd name="T24" fmla="*/ 210 w 400"/>
                    <a:gd name="T25" fmla="*/ 1 h 301"/>
                    <a:gd name="T26" fmla="*/ 181 w 400"/>
                    <a:gd name="T27" fmla="*/ 34 h 301"/>
                    <a:gd name="T28" fmla="*/ 174 w 400"/>
                    <a:gd name="T29" fmla="*/ 49 h 301"/>
                    <a:gd name="T30" fmla="*/ 153 w 400"/>
                    <a:gd name="T31" fmla="*/ 10 h 301"/>
                    <a:gd name="T32" fmla="*/ 148 w 400"/>
                    <a:gd name="T33" fmla="*/ 22 h 301"/>
                    <a:gd name="T34" fmla="*/ 162 w 400"/>
                    <a:gd name="T35" fmla="*/ 49 h 301"/>
                    <a:gd name="T36" fmla="*/ 129 w 400"/>
                    <a:gd name="T37" fmla="*/ 10 h 301"/>
                    <a:gd name="T38" fmla="*/ 115 w 400"/>
                    <a:gd name="T39" fmla="*/ 16 h 301"/>
                    <a:gd name="T40" fmla="*/ 95 w 400"/>
                    <a:gd name="T41" fmla="*/ 19 h 301"/>
                    <a:gd name="T42" fmla="*/ 90 w 400"/>
                    <a:gd name="T43" fmla="*/ 28 h 301"/>
                    <a:gd name="T44" fmla="*/ 116 w 400"/>
                    <a:gd name="T45" fmla="*/ 31 h 301"/>
                    <a:gd name="T46" fmla="*/ 126 w 400"/>
                    <a:gd name="T47" fmla="*/ 52 h 301"/>
                    <a:gd name="T48" fmla="*/ 100 w 400"/>
                    <a:gd name="T49" fmla="*/ 49 h 301"/>
                    <a:gd name="T50" fmla="*/ 90 w 400"/>
                    <a:gd name="T51" fmla="*/ 67 h 301"/>
                    <a:gd name="T52" fmla="*/ 75 w 400"/>
                    <a:gd name="T53" fmla="*/ 71 h 301"/>
                    <a:gd name="T54" fmla="*/ 58 w 400"/>
                    <a:gd name="T55" fmla="*/ 82 h 301"/>
                    <a:gd name="T56" fmla="*/ 42 w 400"/>
                    <a:gd name="T57" fmla="*/ 94 h 301"/>
                    <a:gd name="T58" fmla="*/ 48 w 400"/>
                    <a:gd name="T59" fmla="*/ 112 h 301"/>
                    <a:gd name="T60" fmla="*/ 36 w 400"/>
                    <a:gd name="T61" fmla="*/ 124 h 301"/>
                    <a:gd name="T62" fmla="*/ 21 w 400"/>
                    <a:gd name="T63" fmla="*/ 136 h 301"/>
                    <a:gd name="T64" fmla="*/ 12 w 400"/>
                    <a:gd name="T65" fmla="*/ 190 h 301"/>
                    <a:gd name="T66" fmla="*/ 3 w 400"/>
                    <a:gd name="T67" fmla="*/ 244 h 301"/>
                    <a:gd name="T68" fmla="*/ 27 w 400"/>
                    <a:gd name="T69" fmla="*/ 266 h 30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400"/>
                    <a:gd name="T106" fmla="*/ 0 h 301"/>
                    <a:gd name="T107" fmla="*/ 400 w 400"/>
                    <a:gd name="T108" fmla="*/ 301 h 301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400" h="301">
                      <a:moveTo>
                        <a:pt x="378" y="286"/>
                      </a:moveTo>
                      <a:cubicBezTo>
                        <a:pt x="381" y="275"/>
                        <a:pt x="398" y="234"/>
                        <a:pt x="399" y="220"/>
                      </a:cubicBezTo>
                      <a:cubicBezTo>
                        <a:pt x="400" y="206"/>
                        <a:pt x="386" y="211"/>
                        <a:pt x="384" y="202"/>
                      </a:cubicBezTo>
                      <a:cubicBezTo>
                        <a:pt x="382" y="193"/>
                        <a:pt x="391" y="174"/>
                        <a:pt x="387" y="166"/>
                      </a:cubicBezTo>
                      <a:cubicBezTo>
                        <a:pt x="383" y="158"/>
                        <a:pt x="363" y="158"/>
                        <a:pt x="360" y="151"/>
                      </a:cubicBezTo>
                      <a:cubicBezTo>
                        <a:pt x="357" y="144"/>
                        <a:pt x="367" y="125"/>
                        <a:pt x="366" y="121"/>
                      </a:cubicBezTo>
                      <a:cubicBezTo>
                        <a:pt x="365" y="117"/>
                        <a:pt x="363" y="133"/>
                        <a:pt x="351" y="124"/>
                      </a:cubicBezTo>
                      <a:cubicBezTo>
                        <a:pt x="339" y="115"/>
                        <a:pt x="308" y="77"/>
                        <a:pt x="294" y="67"/>
                      </a:cubicBezTo>
                      <a:cubicBezTo>
                        <a:pt x="280" y="57"/>
                        <a:pt x="275" y="66"/>
                        <a:pt x="267" y="64"/>
                      </a:cubicBezTo>
                      <a:cubicBezTo>
                        <a:pt x="259" y="62"/>
                        <a:pt x="248" y="59"/>
                        <a:pt x="247" y="53"/>
                      </a:cubicBezTo>
                      <a:cubicBezTo>
                        <a:pt x="246" y="47"/>
                        <a:pt x="255" y="32"/>
                        <a:pt x="261" y="28"/>
                      </a:cubicBezTo>
                      <a:cubicBezTo>
                        <a:pt x="267" y="24"/>
                        <a:pt x="282" y="35"/>
                        <a:pt x="282" y="31"/>
                      </a:cubicBezTo>
                      <a:cubicBezTo>
                        <a:pt x="282" y="27"/>
                        <a:pt x="273" y="0"/>
                        <a:pt x="264" y="1"/>
                      </a:cubicBezTo>
                      <a:cubicBezTo>
                        <a:pt x="255" y="2"/>
                        <a:pt x="235" y="31"/>
                        <a:pt x="228" y="40"/>
                      </a:cubicBezTo>
                      <a:cubicBezTo>
                        <a:pt x="221" y="49"/>
                        <a:pt x="225" y="60"/>
                        <a:pt x="219" y="55"/>
                      </a:cubicBezTo>
                      <a:cubicBezTo>
                        <a:pt x="213" y="50"/>
                        <a:pt x="197" y="15"/>
                        <a:pt x="192" y="10"/>
                      </a:cubicBezTo>
                      <a:cubicBezTo>
                        <a:pt x="187" y="5"/>
                        <a:pt x="184" y="15"/>
                        <a:pt x="186" y="22"/>
                      </a:cubicBezTo>
                      <a:cubicBezTo>
                        <a:pt x="188" y="29"/>
                        <a:pt x="208" y="57"/>
                        <a:pt x="204" y="55"/>
                      </a:cubicBezTo>
                      <a:cubicBezTo>
                        <a:pt x="200" y="53"/>
                        <a:pt x="172" y="17"/>
                        <a:pt x="162" y="10"/>
                      </a:cubicBezTo>
                      <a:cubicBezTo>
                        <a:pt x="152" y="3"/>
                        <a:pt x="151" y="15"/>
                        <a:pt x="144" y="16"/>
                      </a:cubicBezTo>
                      <a:cubicBezTo>
                        <a:pt x="137" y="17"/>
                        <a:pt x="125" y="16"/>
                        <a:pt x="120" y="19"/>
                      </a:cubicBezTo>
                      <a:cubicBezTo>
                        <a:pt x="115" y="22"/>
                        <a:pt x="110" y="31"/>
                        <a:pt x="114" y="34"/>
                      </a:cubicBezTo>
                      <a:cubicBezTo>
                        <a:pt x="118" y="37"/>
                        <a:pt x="140" y="33"/>
                        <a:pt x="147" y="37"/>
                      </a:cubicBezTo>
                      <a:cubicBezTo>
                        <a:pt x="154" y="41"/>
                        <a:pt x="163" y="55"/>
                        <a:pt x="159" y="58"/>
                      </a:cubicBezTo>
                      <a:cubicBezTo>
                        <a:pt x="155" y="61"/>
                        <a:pt x="133" y="53"/>
                        <a:pt x="126" y="55"/>
                      </a:cubicBezTo>
                      <a:cubicBezTo>
                        <a:pt x="119" y="57"/>
                        <a:pt x="119" y="69"/>
                        <a:pt x="114" y="73"/>
                      </a:cubicBezTo>
                      <a:cubicBezTo>
                        <a:pt x="109" y="77"/>
                        <a:pt x="100" y="76"/>
                        <a:pt x="93" y="79"/>
                      </a:cubicBezTo>
                      <a:cubicBezTo>
                        <a:pt x="86" y="82"/>
                        <a:pt x="79" y="89"/>
                        <a:pt x="72" y="94"/>
                      </a:cubicBezTo>
                      <a:cubicBezTo>
                        <a:pt x="65" y="99"/>
                        <a:pt x="56" y="101"/>
                        <a:pt x="54" y="106"/>
                      </a:cubicBezTo>
                      <a:cubicBezTo>
                        <a:pt x="52" y="111"/>
                        <a:pt x="61" y="118"/>
                        <a:pt x="60" y="124"/>
                      </a:cubicBezTo>
                      <a:cubicBezTo>
                        <a:pt x="59" y="130"/>
                        <a:pt x="51" y="137"/>
                        <a:pt x="45" y="142"/>
                      </a:cubicBezTo>
                      <a:cubicBezTo>
                        <a:pt x="39" y="147"/>
                        <a:pt x="33" y="142"/>
                        <a:pt x="27" y="154"/>
                      </a:cubicBezTo>
                      <a:cubicBezTo>
                        <a:pt x="21" y="166"/>
                        <a:pt x="16" y="194"/>
                        <a:pt x="12" y="214"/>
                      </a:cubicBezTo>
                      <a:cubicBezTo>
                        <a:pt x="8" y="234"/>
                        <a:pt x="0" y="260"/>
                        <a:pt x="3" y="274"/>
                      </a:cubicBezTo>
                      <a:cubicBezTo>
                        <a:pt x="6" y="288"/>
                        <a:pt x="27" y="295"/>
                        <a:pt x="33" y="301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D20000"/>
                    </a:gs>
                    <a:gs pos="50000">
                      <a:srgbClr val="993300"/>
                    </a:gs>
                    <a:gs pos="100000">
                      <a:srgbClr val="D20000"/>
                    </a:gs>
                  </a:gsLst>
                  <a:lin ang="18900000" scaled="1"/>
                </a:gra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" name="Freeform 300"/>
                <p:cNvSpPr>
                  <a:spLocks/>
                </p:cNvSpPr>
                <p:nvPr/>
              </p:nvSpPr>
              <p:spPr bwMode="auto">
                <a:xfrm>
                  <a:off x="766" y="3636"/>
                  <a:ext cx="98" cy="104"/>
                </a:xfrm>
                <a:custGeom>
                  <a:avLst/>
                  <a:gdLst>
                    <a:gd name="T0" fmla="*/ 60 w 99"/>
                    <a:gd name="T1" fmla="*/ 0 h 101"/>
                    <a:gd name="T2" fmla="*/ 85 w 99"/>
                    <a:gd name="T3" fmla="*/ 25 h 101"/>
                    <a:gd name="T4" fmla="*/ 91 w 99"/>
                    <a:gd name="T5" fmla="*/ 77 h 101"/>
                    <a:gd name="T6" fmla="*/ 72 w 99"/>
                    <a:gd name="T7" fmla="*/ 108 h 101"/>
                    <a:gd name="T8" fmla="*/ 36 w 99"/>
                    <a:gd name="T9" fmla="*/ 114 h 101"/>
                    <a:gd name="T10" fmla="*/ 4 w 99"/>
                    <a:gd name="T11" fmla="*/ 71 h 101"/>
                    <a:gd name="T12" fmla="*/ 12 w 99"/>
                    <a:gd name="T13" fmla="*/ 36 h 10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9"/>
                    <a:gd name="T22" fmla="*/ 0 h 101"/>
                    <a:gd name="T23" fmla="*/ 99 w 99"/>
                    <a:gd name="T24" fmla="*/ 101 h 10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9" h="101">
                      <a:moveTo>
                        <a:pt x="66" y="0"/>
                      </a:moveTo>
                      <a:cubicBezTo>
                        <a:pt x="70" y="4"/>
                        <a:pt x="86" y="8"/>
                        <a:pt x="91" y="19"/>
                      </a:cubicBezTo>
                      <a:cubicBezTo>
                        <a:pt x="96" y="30"/>
                        <a:pt x="99" y="53"/>
                        <a:pt x="97" y="65"/>
                      </a:cubicBezTo>
                      <a:cubicBezTo>
                        <a:pt x="95" y="77"/>
                        <a:pt x="88" y="85"/>
                        <a:pt x="78" y="90"/>
                      </a:cubicBezTo>
                      <a:cubicBezTo>
                        <a:pt x="68" y="95"/>
                        <a:pt x="48" y="101"/>
                        <a:pt x="36" y="96"/>
                      </a:cubicBezTo>
                      <a:cubicBezTo>
                        <a:pt x="24" y="91"/>
                        <a:pt x="8" y="70"/>
                        <a:pt x="4" y="59"/>
                      </a:cubicBezTo>
                      <a:cubicBezTo>
                        <a:pt x="0" y="48"/>
                        <a:pt x="10" y="36"/>
                        <a:pt x="12" y="3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" name="Freeform 301"/>
                <p:cNvSpPr>
                  <a:spLocks/>
                </p:cNvSpPr>
                <p:nvPr/>
              </p:nvSpPr>
              <p:spPr bwMode="auto">
                <a:xfrm>
                  <a:off x="288" y="3622"/>
                  <a:ext cx="107" cy="114"/>
                </a:xfrm>
                <a:custGeom>
                  <a:avLst/>
                  <a:gdLst>
                    <a:gd name="T0" fmla="*/ 48 w 108"/>
                    <a:gd name="T1" fmla="*/ 0 h 111"/>
                    <a:gd name="T2" fmla="*/ 10 w 108"/>
                    <a:gd name="T3" fmla="*/ 37 h 111"/>
                    <a:gd name="T4" fmla="*/ 4 w 108"/>
                    <a:gd name="T5" fmla="*/ 89 h 111"/>
                    <a:gd name="T6" fmla="*/ 36 w 108"/>
                    <a:gd name="T7" fmla="*/ 108 h 111"/>
                    <a:gd name="T8" fmla="*/ 59 w 108"/>
                    <a:gd name="T9" fmla="*/ 126 h 111"/>
                    <a:gd name="T10" fmla="*/ 91 w 108"/>
                    <a:gd name="T11" fmla="*/ 83 h 111"/>
                    <a:gd name="T12" fmla="*/ 102 w 108"/>
                    <a:gd name="T13" fmla="*/ 50 h 11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08"/>
                    <a:gd name="T22" fmla="*/ 0 h 111"/>
                    <a:gd name="T23" fmla="*/ 108 w 108"/>
                    <a:gd name="T24" fmla="*/ 111 h 11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08" h="111">
                      <a:moveTo>
                        <a:pt x="48" y="0"/>
                      </a:moveTo>
                      <a:cubicBezTo>
                        <a:pt x="42" y="5"/>
                        <a:pt x="17" y="19"/>
                        <a:pt x="10" y="31"/>
                      </a:cubicBezTo>
                      <a:cubicBezTo>
                        <a:pt x="2" y="44"/>
                        <a:pt x="0" y="66"/>
                        <a:pt x="4" y="77"/>
                      </a:cubicBezTo>
                      <a:cubicBezTo>
                        <a:pt x="8" y="87"/>
                        <a:pt x="26" y="86"/>
                        <a:pt x="36" y="91"/>
                      </a:cubicBezTo>
                      <a:cubicBezTo>
                        <a:pt x="46" y="96"/>
                        <a:pt x="55" y="111"/>
                        <a:pt x="65" y="108"/>
                      </a:cubicBezTo>
                      <a:cubicBezTo>
                        <a:pt x="75" y="105"/>
                        <a:pt x="90" y="82"/>
                        <a:pt x="97" y="71"/>
                      </a:cubicBezTo>
                      <a:cubicBezTo>
                        <a:pt x="104" y="60"/>
                        <a:pt x="106" y="50"/>
                        <a:pt x="108" y="4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F3F"/>
                    </a:gs>
                    <a:gs pos="100000">
                      <a:srgbClr val="FFAE5D"/>
                    </a:gs>
                  </a:gsLst>
                  <a:path path="rect">
                    <a:fillToRect l="50000" t="50000" r="50000" b="50000"/>
                  </a:path>
                </a:gradFill>
                <a:ln w="6350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Freeform 302"/>
                <p:cNvSpPr>
                  <a:spLocks/>
                </p:cNvSpPr>
                <p:nvPr/>
              </p:nvSpPr>
              <p:spPr bwMode="auto">
                <a:xfrm>
                  <a:off x="411" y="3033"/>
                  <a:ext cx="332" cy="356"/>
                </a:xfrm>
                <a:custGeom>
                  <a:avLst/>
                  <a:gdLst>
                    <a:gd name="T0" fmla="*/ 0 w 344"/>
                    <a:gd name="T1" fmla="*/ 167 h 365"/>
                    <a:gd name="T2" fmla="*/ 6 w 344"/>
                    <a:gd name="T3" fmla="*/ 179 h 365"/>
                    <a:gd name="T4" fmla="*/ 30 w 344"/>
                    <a:gd name="T5" fmla="*/ 229 h 365"/>
                    <a:gd name="T6" fmla="*/ 69 w 344"/>
                    <a:gd name="T7" fmla="*/ 265 h 365"/>
                    <a:gd name="T8" fmla="*/ 112 w 344"/>
                    <a:gd name="T9" fmla="*/ 276 h 365"/>
                    <a:gd name="T10" fmla="*/ 117 w 344"/>
                    <a:gd name="T11" fmla="*/ 297 h 365"/>
                    <a:gd name="T12" fmla="*/ 133 w 344"/>
                    <a:gd name="T13" fmla="*/ 314 h 365"/>
                    <a:gd name="T14" fmla="*/ 155 w 344"/>
                    <a:gd name="T15" fmla="*/ 294 h 365"/>
                    <a:gd name="T16" fmla="*/ 168 w 344"/>
                    <a:gd name="T17" fmla="*/ 273 h 365"/>
                    <a:gd name="T18" fmla="*/ 206 w 344"/>
                    <a:gd name="T19" fmla="*/ 265 h 365"/>
                    <a:gd name="T20" fmla="*/ 245 w 344"/>
                    <a:gd name="T21" fmla="*/ 237 h 365"/>
                    <a:gd name="T22" fmla="*/ 276 w 344"/>
                    <a:gd name="T23" fmla="*/ 155 h 365"/>
                    <a:gd name="T24" fmla="*/ 233 w 344"/>
                    <a:gd name="T25" fmla="*/ 86 h 365"/>
                    <a:gd name="T26" fmla="*/ 207 w 344"/>
                    <a:gd name="T27" fmla="*/ 21 h 365"/>
                    <a:gd name="T28" fmla="*/ 168 w 344"/>
                    <a:gd name="T29" fmla="*/ 63 h 365"/>
                    <a:gd name="T30" fmla="*/ 160 w 344"/>
                    <a:gd name="T31" fmla="*/ 50 h 365"/>
                    <a:gd name="T32" fmla="*/ 148 w 344"/>
                    <a:gd name="T33" fmla="*/ 47 h 365"/>
                    <a:gd name="T34" fmla="*/ 91 w 344"/>
                    <a:gd name="T35" fmla="*/ 63 h 365"/>
                    <a:gd name="T36" fmla="*/ 102 w 344"/>
                    <a:gd name="T37" fmla="*/ 35 h 365"/>
                    <a:gd name="T38" fmla="*/ 92 w 344"/>
                    <a:gd name="T39" fmla="*/ 11 h 365"/>
                    <a:gd name="T40" fmla="*/ 42 w 344"/>
                    <a:gd name="T41" fmla="*/ 95 h 365"/>
                    <a:gd name="T42" fmla="*/ 48 w 344"/>
                    <a:gd name="T43" fmla="*/ 119 h 365"/>
                    <a:gd name="T44" fmla="*/ 42 w 344"/>
                    <a:gd name="T45" fmla="*/ 138 h 365"/>
                    <a:gd name="T46" fmla="*/ 30 w 344"/>
                    <a:gd name="T47" fmla="*/ 133 h 365"/>
                    <a:gd name="T48" fmla="*/ 27 w 344"/>
                    <a:gd name="T49" fmla="*/ 101 h 365"/>
                    <a:gd name="T50" fmla="*/ 12 w 344"/>
                    <a:gd name="T51" fmla="*/ 131 h 365"/>
                    <a:gd name="T52" fmla="*/ 12 w 344"/>
                    <a:gd name="T53" fmla="*/ 149 h 365"/>
                    <a:gd name="T54" fmla="*/ 9 w 344"/>
                    <a:gd name="T55" fmla="*/ 160 h 365"/>
                    <a:gd name="T56" fmla="*/ 0 w 344"/>
                    <a:gd name="T57" fmla="*/ 167 h 36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344"/>
                    <a:gd name="T88" fmla="*/ 0 h 365"/>
                    <a:gd name="T89" fmla="*/ 344 w 344"/>
                    <a:gd name="T90" fmla="*/ 365 h 365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344" h="365">
                      <a:moveTo>
                        <a:pt x="0" y="194"/>
                      </a:moveTo>
                      <a:cubicBezTo>
                        <a:pt x="0" y="198"/>
                        <a:pt x="0" y="197"/>
                        <a:pt x="6" y="209"/>
                      </a:cubicBezTo>
                      <a:cubicBezTo>
                        <a:pt x="12" y="221"/>
                        <a:pt x="23" y="250"/>
                        <a:pt x="36" y="266"/>
                      </a:cubicBezTo>
                      <a:cubicBezTo>
                        <a:pt x="49" y="282"/>
                        <a:pt x="70" y="299"/>
                        <a:pt x="87" y="308"/>
                      </a:cubicBezTo>
                      <a:cubicBezTo>
                        <a:pt x="104" y="317"/>
                        <a:pt x="129" y="314"/>
                        <a:pt x="138" y="320"/>
                      </a:cubicBezTo>
                      <a:cubicBezTo>
                        <a:pt x="147" y="326"/>
                        <a:pt x="140" y="337"/>
                        <a:pt x="144" y="344"/>
                      </a:cubicBezTo>
                      <a:cubicBezTo>
                        <a:pt x="148" y="351"/>
                        <a:pt x="157" y="365"/>
                        <a:pt x="165" y="365"/>
                      </a:cubicBezTo>
                      <a:cubicBezTo>
                        <a:pt x="173" y="365"/>
                        <a:pt x="185" y="349"/>
                        <a:pt x="192" y="341"/>
                      </a:cubicBezTo>
                      <a:cubicBezTo>
                        <a:pt x="199" y="333"/>
                        <a:pt x="197" y="322"/>
                        <a:pt x="207" y="317"/>
                      </a:cubicBezTo>
                      <a:cubicBezTo>
                        <a:pt x="217" y="312"/>
                        <a:pt x="239" y="315"/>
                        <a:pt x="255" y="308"/>
                      </a:cubicBezTo>
                      <a:cubicBezTo>
                        <a:pt x="271" y="301"/>
                        <a:pt x="289" y="296"/>
                        <a:pt x="303" y="275"/>
                      </a:cubicBezTo>
                      <a:cubicBezTo>
                        <a:pt x="317" y="254"/>
                        <a:pt x="344" y="208"/>
                        <a:pt x="342" y="179"/>
                      </a:cubicBezTo>
                      <a:cubicBezTo>
                        <a:pt x="340" y="150"/>
                        <a:pt x="302" y="123"/>
                        <a:pt x="288" y="98"/>
                      </a:cubicBezTo>
                      <a:cubicBezTo>
                        <a:pt x="274" y="73"/>
                        <a:pt x="269" y="31"/>
                        <a:pt x="256" y="27"/>
                      </a:cubicBezTo>
                      <a:cubicBezTo>
                        <a:pt x="243" y="23"/>
                        <a:pt x="218" y="70"/>
                        <a:pt x="208" y="75"/>
                      </a:cubicBezTo>
                      <a:cubicBezTo>
                        <a:pt x="198" y="80"/>
                        <a:pt x="202" y="60"/>
                        <a:pt x="198" y="56"/>
                      </a:cubicBezTo>
                      <a:cubicBezTo>
                        <a:pt x="194" y="52"/>
                        <a:pt x="197" y="50"/>
                        <a:pt x="183" y="53"/>
                      </a:cubicBezTo>
                      <a:cubicBezTo>
                        <a:pt x="169" y="56"/>
                        <a:pt x="121" y="77"/>
                        <a:pt x="112" y="75"/>
                      </a:cubicBezTo>
                      <a:cubicBezTo>
                        <a:pt x="103" y="73"/>
                        <a:pt x="126" y="52"/>
                        <a:pt x="126" y="41"/>
                      </a:cubicBezTo>
                      <a:cubicBezTo>
                        <a:pt x="126" y="30"/>
                        <a:pt x="126" y="0"/>
                        <a:pt x="114" y="11"/>
                      </a:cubicBezTo>
                      <a:cubicBezTo>
                        <a:pt x="102" y="22"/>
                        <a:pt x="63" y="89"/>
                        <a:pt x="54" y="110"/>
                      </a:cubicBezTo>
                      <a:cubicBezTo>
                        <a:pt x="45" y="131"/>
                        <a:pt x="60" y="129"/>
                        <a:pt x="60" y="137"/>
                      </a:cubicBezTo>
                      <a:cubicBezTo>
                        <a:pt x="60" y="145"/>
                        <a:pt x="58" y="158"/>
                        <a:pt x="54" y="161"/>
                      </a:cubicBezTo>
                      <a:cubicBezTo>
                        <a:pt x="50" y="164"/>
                        <a:pt x="39" y="162"/>
                        <a:pt x="36" y="155"/>
                      </a:cubicBezTo>
                      <a:cubicBezTo>
                        <a:pt x="33" y="148"/>
                        <a:pt x="37" y="119"/>
                        <a:pt x="33" y="119"/>
                      </a:cubicBezTo>
                      <a:cubicBezTo>
                        <a:pt x="29" y="119"/>
                        <a:pt x="16" y="143"/>
                        <a:pt x="12" y="152"/>
                      </a:cubicBezTo>
                      <a:cubicBezTo>
                        <a:pt x="8" y="161"/>
                        <a:pt x="12" y="168"/>
                        <a:pt x="12" y="173"/>
                      </a:cubicBezTo>
                      <a:cubicBezTo>
                        <a:pt x="12" y="178"/>
                        <a:pt x="11" y="182"/>
                        <a:pt x="9" y="185"/>
                      </a:cubicBezTo>
                      <a:cubicBezTo>
                        <a:pt x="7" y="188"/>
                        <a:pt x="0" y="190"/>
                        <a:pt x="0" y="19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ysClr val="window" lastClr="FFFFFF"/>
                    </a:gs>
                    <a:gs pos="100000">
                      <a:srgbClr val="FFC993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Freeform 303"/>
                <p:cNvSpPr>
                  <a:spLocks/>
                </p:cNvSpPr>
                <p:nvPr/>
              </p:nvSpPr>
              <p:spPr bwMode="auto">
                <a:xfrm>
                  <a:off x="530" y="3272"/>
                  <a:ext cx="109" cy="32"/>
                </a:xfrm>
                <a:custGeom>
                  <a:avLst/>
                  <a:gdLst>
                    <a:gd name="T0" fmla="*/ 0 w 114"/>
                    <a:gd name="T1" fmla="*/ 0 h 32"/>
                    <a:gd name="T2" fmla="*/ 30 w 114"/>
                    <a:gd name="T3" fmla="*/ 27 h 32"/>
                    <a:gd name="T4" fmla="*/ 47 w 114"/>
                    <a:gd name="T5" fmla="*/ 30 h 32"/>
                    <a:gd name="T6" fmla="*/ 62 w 114"/>
                    <a:gd name="T7" fmla="*/ 27 h 32"/>
                    <a:gd name="T8" fmla="*/ 87 w 114"/>
                    <a:gd name="T9" fmla="*/ 3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32"/>
                    <a:gd name="T17" fmla="*/ 114 w 114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32">
                      <a:moveTo>
                        <a:pt x="0" y="0"/>
                      </a:moveTo>
                      <a:cubicBezTo>
                        <a:pt x="7" y="4"/>
                        <a:pt x="29" y="22"/>
                        <a:pt x="39" y="27"/>
                      </a:cubicBezTo>
                      <a:cubicBezTo>
                        <a:pt x="49" y="32"/>
                        <a:pt x="53" y="30"/>
                        <a:pt x="60" y="30"/>
                      </a:cubicBezTo>
                      <a:cubicBezTo>
                        <a:pt x="67" y="30"/>
                        <a:pt x="72" y="32"/>
                        <a:pt x="81" y="27"/>
                      </a:cubicBezTo>
                      <a:cubicBezTo>
                        <a:pt x="90" y="22"/>
                        <a:pt x="107" y="8"/>
                        <a:pt x="114" y="3"/>
                      </a:cubicBezTo>
                    </a:path>
                  </a:pathLst>
                </a:custGeom>
                <a:noFill/>
                <a:ln w="12700">
                  <a:solidFill>
                    <a:srgbClr val="D20000"/>
                  </a:solidFill>
                  <a:round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Freeform 304"/>
                <p:cNvSpPr>
                  <a:spLocks/>
                </p:cNvSpPr>
                <p:nvPr/>
              </p:nvSpPr>
              <p:spPr bwMode="auto">
                <a:xfrm>
                  <a:off x="566" y="3283"/>
                  <a:ext cx="45" cy="10"/>
                </a:xfrm>
                <a:custGeom>
                  <a:avLst/>
                  <a:gdLst>
                    <a:gd name="T0" fmla="*/ 0 w 45"/>
                    <a:gd name="T1" fmla="*/ 10 h 10"/>
                    <a:gd name="T2" fmla="*/ 10 w 45"/>
                    <a:gd name="T3" fmla="*/ 1 h 10"/>
                    <a:gd name="T4" fmla="*/ 25 w 45"/>
                    <a:gd name="T5" fmla="*/ 4 h 10"/>
                    <a:gd name="T6" fmla="*/ 36 w 45"/>
                    <a:gd name="T7" fmla="*/ 1 h 10"/>
                    <a:gd name="T8" fmla="*/ 45 w 45"/>
                    <a:gd name="T9" fmla="*/ 10 h 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10"/>
                    <a:gd name="T17" fmla="*/ 45 w 45"/>
                    <a:gd name="T18" fmla="*/ 10 h 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10">
                      <a:moveTo>
                        <a:pt x="0" y="10"/>
                      </a:moveTo>
                      <a:cubicBezTo>
                        <a:pt x="2" y="8"/>
                        <a:pt x="6" y="2"/>
                        <a:pt x="10" y="1"/>
                      </a:cubicBezTo>
                      <a:cubicBezTo>
                        <a:pt x="14" y="0"/>
                        <a:pt x="21" y="4"/>
                        <a:pt x="25" y="4"/>
                      </a:cubicBezTo>
                      <a:cubicBezTo>
                        <a:pt x="29" y="4"/>
                        <a:pt x="33" y="0"/>
                        <a:pt x="36" y="1"/>
                      </a:cubicBezTo>
                      <a:cubicBezTo>
                        <a:pt x="39" y="2"/>
                        <a:pt x="43" y="8"/>
                        <a:pt x="45" y="10"/>
                      </a:cubicBez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Freeform 305"/>
                <p:cNvSpPr>
                  <a:spLocks/>
                </p:cNvSpPr>
                <p:nvPr/>
              </p:nvSpPr>
              <p:spPr bwMode="auto">
                <a:xfrm>
                  <a:off x="513" y="3157"/>
                  <a:ext cx="61" cy="27"/>
                </a:xfrm>
                <a:custGeom>
                  <a:avLst/>
                  <a:gdLst>
                    <a:gd name="T0" fmla="*/ 51 w 63"/>
                    <a:gd name="T1" fmla="*/ 14 h 28"/>
                    <a:gd name="T2" fmla="*/ 27 w 63"/>
                    <a:gd name="T3" fmla="*/ 4 h 28"/>
                    <a:gd name="T4" fmla="*/ 18 w 63"/>
                    <a:gd name="T5" fmla="*/ 4 h 28"/>
                    <a:gd name="T6" fmla="*/ 0 w 63"/>
                    <a:gd name="T7" fmla="*/ 22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Freeform 306"/>
                <p:cNvSpPr>
                  <a:spLocks/>
                </p:cNvSpPr>
                <p:nvPr/>
              </p:nvSpPr>
              <p:spPr bwMode="auto">
                <a:xfrm>
                  <a:off x="533" y="3187"/>
                  <a:ext cx="26" cy="26"/>
                </a:xfrm>
                <a:custGeom>
                  <a:avLst/>
                  <a:gdLst>
                    <a:gd name="T0" fmla="*/ 21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1 h 27"/>
                    <a:gd name="T8" fmla="*/ 21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rgbClr val="009DD9"/>
                </a:soli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Freeform 307"/>
                <p:cNvSpPr>
                  <a:spLocks/>
                </p:cNvSpPr>
                <p:nvPr/>
              </p:nvSpPr>
              <p:spPr bwMode="auto">
                <a:xfrm>
                  <a:off x="512" y="3165"/>
                  <a:ext cx="62" cy="36"/>
                </a:xfrm>
                <a:custGeom>
                  <a:avLst/>
                  <a:gdLst>
                    <a:gd name="T0" fmla="*/ 4 w 64"/>
                    <a:gd name="T1" fmla="*/ 31 h 36"/>
                    <a:gd name="T2" fmla="*/ 4 w 64"/>
                    <a:gd name="T3" fmla="*/ 22 h 36"/>
                    <a:gd name="T4" fmla="*/ 25 w 64"/>
                    <a:gd name="T5" fmla="*/ 1 h 36"/>
                    <a:gd name="T6" fmla="*/ 49 w 64"/>
                    <a:gd name="T7" fmla="*/ 13 h 36"/>
                    <a:gd name="T8" fmla="*/ 43 w 64"/>
                    <a:gd name="T9" fmla="*/ 31 h 36"/>
                    <a:gd name="T10" fmla="*/ 28 w 64"/>
                    <a:gd name="T11" fmla="*/ 19 h 36"/>
                    <a:gd name="T12" fmla="*/ 13 w 64"/>
                    <a:gd name="T13" fmla="*/ 34 h 36"/>
                    <a:gd name="T14" fmla="*/ 4 w 64"/>
                    <a:gd name="T15" fmla="*/ 31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rgbClr val="0F6F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Freeform 308"/>
                <p:cNvSpPr>
                  <a:spLocks/>
                </p:cNvSpPr>
                <p:nvPr/>
              </p:nvSpPr>
              <p:spPr bwMode="auto">
                <a:xfrm flipH="1">
                  <a:off x="611" y="3153"/>
                  <a:ext cx="61" cy="27"/>
                </a:xfrm>
                <a:custGeom>
                  <a:avLst/>
                  <a:gdLst>
                    <a:gd name="T0" fmla="*/ 51 w 63"/>
                    <a:gd name="T1" fmla="*/ 14 h 28"/>
                    <a:gd name="T2" fmla="*/ 27 w 63"/>
                    <a:gd name="T3" fmla="*/ 4 h 28"/>
                    <a:gd name="T4" fmla="*/ 18 w 63"/>
                    <a:gd name="T5" fmla="*/ 4 h 28"/>
                    <a:gd name="T6" fmla="*/ 0 w 63"/>
                    <a:gd name="T7" fmla="*/ 22 h 2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3"/>
                    <a:gd name="T13" fmla="*/ 0 h 28"/>
                    <a:gd name="T14" fmla="*/ 63 w 63"/>
                    <a:gd name="T15" fmla="*/ 28 h 2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3" h="28">
                      <a:moveTo>
                        <a:pt x="63" y="16"/>
                      </a:moveTo>
                      <a:cubicBezTo>
                        <a:pt x="58" y="14"/>
                        <a:pt x="39" y="6"/>
                        <a:pt x="33" y="4"/>
                      </a:cubicBezTo>
                      <a:cubicBezTo>
                        <a:pt x="27" y="2"/>
                        <a:pt x="29" y="0"/>
                        <a:pt x="24" y="4"/>
                      </a:cubicBezTo>
                      <a:cubicBezTo>
                        <a:pt x="19" y="8"/>
                        <a:pt x="5" y="23"/>
                        <a:pt x="0" y="28"/>
                      </a:cubicBez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Freeform 309"/>
                <p:cNvSpPr>
                  <a:spLocks/>
                </p:cNvSpPr>
                <p:nvPr/>
              </p:nvSpPr>
              <p:spPr bwMode="auto">
                <a:xfrm flipH="1">
                  <a:off x="626" y="3183"/>
                  <a:ext cx="26" cy="26"/>
                </a:xfrm>
                <a:custGeom>
                  <a:avLst/>
                  <a:gdLst>
                    <a:gd name="T0" fmla="*/ 21 w 27"/>
                    <a:gd name="T1" fmla="*/ 12 h 27"/>
                    <a:gd name="T2" fmla="*/ 12 w 27"/>
                    <a:gd name="T3" fmla="*/ 0 h 27"/>
                    <a:gd name="T4" fmla="*/ 0 w 27"/>
                    <a:gd name="T5" fmla="*/ 13 h 27"/>
                    <a:gd name="T6" fmla="*/ 13 w 27"/>
                    <a:gd name="T7" fmla="*/ 21 h 27"/>
                    <a:gd name="T8" fmla="*/ 21 w 27"/>
                    <a:gd name="T9" fmla="*/ 1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"/>
                    <a:gd name="T16" fmla="*/ 0 h 27"/>
                    <a:gd name="T17" fmla="*/ 27 w 27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" h="27">
                      <a:moveTo>
                        <a:pt x="27" y="12"/>
                      </a:moveTo>
                      <a:cubicBezTo>
                        <a:pt x="27" y="8"/>
                        <a:pt x="16" y="0"/>
                        <a:pt x="12" y="0"/>
                      </a:cubicBezTo>
                      <a:cubicBezTo>
                        <a:pt x="8" y="0"/>
                        <a:pt x="0" y="11"/>
                        <a:pt x="0" y="15"/>
                      </a:cubicBezTo>
                      <a:cubicBezTo>
                        <a:pt x="0" y="19"/>
                        <a:pt x="11" y="27"/>
                        <a:pt x="15" y="27"/>
                      </a:cubicBezTo>
                      <a:cubicBezTo>
                        <a:pt x="19" y="27"/>
                        <a:pt x="27" y="16"/>
                        <a:pt x="27" y="12"/>
                      </a:cubicBezTo>
                      <a:close/>
                    </a:path>
                  </a:pathLst>
                </a:custGeom>
                <a:solidFill>
                  <a:srgbClr val="009DD9"/>
                </a:soli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Freeform 310"/>
                <p:cNvSpPr>
                  <a:spLocks/>
                </p:cNvSpPr>
                <p:nvPr/>
              </p:nvSpPr>
              <p:spPr bwMode="auto">
                <a:xfrm flipH="1">
                  <a:off x="611" y="3162"/>
                  <a:ext cx="62" cy="35"/>
                </a:xfrm>
                <a:custGeom>
                  <a:avLst/>
                  <a:gdLst>
                    <a:gd name="T0" fmla="*/ 4 w 64"/>
                    <a:gd name="T1" fmla="*/ 25 h 36"/>
                    <a:gd name="T2" fmla="*/ 4 w 64"/>
                    <a:gd name="T3" fmla="*/ 18 h 36"/>
                    <a:gd name="T4" fmla="*/ 25 w 64"/>
                    <a:gd name="T5" fmla="*/ 1 h 36"/>
                    <a:gd name="T6" fmla="*/ 49 w 64"/>
                    <a:gd name="T7" fmla="*/ 13 h 36"/>
                    <a:gd name="T8" fmla="*/ 43 w 64"/>
                    <a:gd name="T9" fmla="*/ 25 h 36"/>
                    <a:gd name="T10" fmla="*/ 28 w 64"/>
                    <a:gd name="T11" fmla="*/ 18 h 36"/>
                    <a:gd name="T12" fmla="*/ 13 w 64"/>
                    <a:gd name="T13" fmla="*/ 28 h 36"/>
                    <a:gd name="T14" fmla="*/ 4 w 64"/>
                    <a:gd name="T15" fmla="*/ 25 h 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4"/>
                    <a:gd name="T25" fmla="*/ 0 h 36"/>
                    <a:gd name="T26" fmla="*/ 64 w 64"/>
                    <a:gd name="T27" fmla="*/ 36 h 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4" h="36">
                      <a:moveTo>
                        <a:pt x="4" y="31"/>
                      </a:moveTo>
                      <a:cubicBezTo>
                        <a:pt x="3" y="29"/>
                        <a:pt x="0" y="27"/>
                        <a:pt x="4" y="22"/>
                      </a:cubicBezTo>
                      <a:cubicBezTo>
                        <a:pt x="8" y="17"/>
                        <a:pt x="22" y="2"/>
                        <a:pt x="31" y="1"/>
                      </a:cubicBezTo>
                      <a:cubicBezTo>
                        <a:pt x="40" y="0"/>
                        <a:pt x="58" y="8"/>
                        <a:pt x="61" y="13"/>
                      </a:cubicBezTo>
                      <a:cubicBezTo>
                        <a:pt x="64" y="18"/>
                        <a:pt x="56" y="30"/>
                        <a:pt x="52" y="31"/>
                      </a:cubicBezTo>
                      <a:cubicBezTo>
                        <a:pt x="48" y="32"/>
                        <a:pt x="40" y="19"/>
                        <a:pt x="34" y="19"/>
                      </a:cubicBezTo>
                      <a:cubicBezTo>
                        <a:pt x="28" y="19"/>
                        <a:pt x="18" y="32"/>
                        <a:pt x="13" y="34"/>
                      </a:cubicBezTo>
                      <a:cubicBezTo>
                        <a:pt x="8" y="36"/>
                        <a:pt x="4" y="34"/>
                        <a:pt x="4" y="31"/>
                      </a:cubicBezTo>
                      <a:close/>
                    </a:path>
                  </a:pathLst>
                </a:custGeom>
                <a:solidFill>
                  <a:srgbClr val="0F6F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Freeform 311"/>
                <p:cNvSpPr>
                  <a:spLocks/>
                </p:cNvSpPr>
                <p:nvPr/>
              </p:nvSpPr>
              <p:spPr bwMode="auto">
                <a:xfrm>
                  <a:off x="592" y="3126"/>
                  <a:ext cx="99" cy="105"/>
                </a:xfrm>
                <a:custGeom>
                  <a:avLst/>
                  <a:gdLst>
                    <a:gd name="T0" fmla="*/ 4 w 102"/>
                    <a:gd name="T1" fmla="*/ 29 h 107"/>
                    <a:gd name="T2" fmla="*/ 31 w 102"/>
                    <a:gd name="T3" fmla="*/ 5 h 107"/>
                    <a:gd name="T4" fmla="*/ 55 w 102"/>
                    <a:gd name="T5" fmla="*/ 5 h 107"/>
                    <a:gd name="T6" fmla="*/ 81 w 102"/>
                    <a:gd name="T7" fmla="*/ 29 h 107"/>
                    <a:gd name="T8" fmla="*/ 81 w 102"/>
                    <a:gd name="T9" fmla="*/ 62 h 107"/>
                    <a:gd name="T10" fmla="*/ 58 w 102"/>
                    <a:gd name="T11" fmla="*/ 89 h 107"/>
                    <a:gd name="T12" fmla="*/ 34 w 102"/>
                    <a:gd name="T13" fmla="*/ 92 h 107"/>
                    <a:gd name="T14" fmla="*/ 13 w 102"/>
                    <a:gd name="T15" fmla="*/ 80 h 107"/>
                    <a:gd name="T16" fmla="*/ 1 w 102"/>
                    <a:gd name="T17" fmla="*/ 59 h 107"/>
                    <a:gd name="T18" fmla="*/ 4 w 102"/>
                    <a:gd name="T19" fmla="*/ 29 h 10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2"/>
                    <a:gd name="T31" fmla="*/ 0 h 107"/>
                    <a:gd name="T32" fmla="*/ 102 w 102"/>
                    <a:gd name="T33" fmla="*/ 107 h 10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2" h="107">
                      <a:moveTo>
                        <a:pt x="4" y="35"/>
                      </a:moveTo>
                      <a:cubicBezTo>
                        <a:pt x="9" y="25"/>
                        <a:pt x="27" y="10"/>
                        <a:pt x="37" y="5"/>
                      </a:cubicBezTo>
                      <a:cubicBezTo>
                        <a:pt x="47" y="0"/>
                        <a:pt x="57" y="0"/>
                        <a:pt x="67" y="5"/>
                      </a:cubicBezTo>
                      <a:cubicBezTo>
                        <a:pt x="77" y="10"/>
                        <a:pt x="92" y="25"/>
                        <a:pt x="97" y="35"/>
                      </a:cubicBezTo>
                      <a:cubicBezTo>
                        <a:pt x="102" y="45"/>
                        <a:pt x="101" y="57"/>
                        <a:pt x="97" y="68"/>
                      </a:cubicBezTo>
                      <a:cubicBezTo>
                        <a:pt x="93" y="79"/>
                        <a:pt x="79" y="95"/>
                        <a:pt x="70" y="101"/>
                      </a:cubicBezTo>
                      <a:cubicBezTo>
                        <a:pt x="61" y="107"/>
                        <a:pt x="49" y="105"/>
                        <a:pt x="40" y="104"/>
                      </a:cubicBezTo>
                      <a:cubicBezTo>
                        <a:pt x="31" y="103"/>
                        <a:pt x="19" y="98"/>
                        <a:pt x="13" y="92"/>
                      </a:cubicBezTo>
                      <a:cubicBezTo>
                        <a:pt x="7" y="86"/>
                        <a:pt x="2" y="74"/>
                        <a:pt x="1" y="65"/>
                      </a:cubicBezTo>
                      <a:cubicBezTo>
                        <a:pt x="0" y="56"/>
                        <a:pt x="4" y="41"/>
                        <a:pt x="4" y="3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Freeform 312"/>
                <p:cNvSpPr>
                  <a:spLocks/>
                </p:cNvSpPr>
                <p:nvPr/>
              </p:nvSpPr>
              <p:spPr bwMode="auto">
                <a:xfrm>
                  <a:off x="491" y="3132"/>
                  <a:ext cx="99" cy="103"/>
                </a:xfrm>
                <a:custGeom>
                  <a:avLst/>
                  <a:gdLst>
                    <a:gd name="T0" fmla="*/ 1 w 99"/>
                    <a:gd name="T1" fmla="*/ 31 h 103"/>
                    <a:gd name="T2" fmla="*/ 27 w 99"/>
                    <a:gd name="T3" fmla="*/ 8 h 103"/>
                    <a:gd name="T4" fmla="*/ 70 w 99"/>
                    <a:gd name="T5" fmla="*/ 5 h 103"/>
                    <a:gd name="T6" fmla="*/ 96 w 99"/>
                    <a:gd name="T7" fmla="*/ 37 h 103"/>
                    <a:gd name="T8" fmla="*/ 90 w 99"/>
                    <a:gd name="T9" fmla="*/ 73 h 103"/>
                    <a:gd name="T10" fmla="*/ 70 w 99"/>
                    <a:gd name="T11" fmla="*/ 96 h 103"/>
                    <a:gd name="T12" fmla="*/ 58 w 99"/>
                    <a:gd name="T13" fmla="*/ 101 h 103"/>
                    <a:gd name="T14" fmla="*/ 30 w 99"/>
                    <a:gd name="T15" fmla="*/ 99 h 103"/>
                    <a:gd name="T16" fmla="*/ 7 w 99"/>
                    <a:gd name="T17" fmla="*/ 78 h 103"/>
                    <a:gd name="T18" fmla="*/ 1 w 99"/>
                    <a:gd name="T19" fmla="*/ 59 h 103"/>
                    <a:gd name="T20" fmla="*/ 1 w 99"/>
                    <a:gd name="T21" fmla="*/ 31 h 10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9"/>
                    <a:gd name="T34" fmla="*/ 0 h 103"/>
                    <a:gd name="T35" fmla="*/ 99 w 99"/>
                    <a:gd name="T36" fmla="*/ 103 h 10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9" h="103">
                      <a:moveTo>
                        <a:pt x="1" y="31"/>
                      </a:moveTo>
                      <a:cubicBezTo>
                        <a:pt x="5" y="23"/>
                        <a:pt x="15" y="12"/>
                        <a:pt x="27" y="8"/>
                      </a:cubicBezTo>
                      <a:cubicBezTo>
                        <a:pt x="38" y="4"/>
                        <a:pt x="59" y="0"/>
                        <a:pt x="70" y="5"/>
                      </a:cubicBezTo>
                      <a:cubicBezTo>
                        <a:pt x="82" y="10"/>
                        <a:pt x="93" y="26"/>
                        <a:pt x="96" y="37"/>
                      </a:cubicBezTo>
                      <a:cubicBezTo>
                        <a:pt x="99" y="48"/>
                        <a:pt x="94" y="63"/>
                        <a:pt x="90" y="73"/>
                      </a:cubicBezTo>
                      <a:cubicBezTo>
                        <a:pt x="87" y="82"/>
                        <a:pt x="75" y="91"/>
                        <a:pt x="70" y="96"/>
                      </a:cubicBezTo>
                      <a:cubicBezTo>
                        <a:pt x="65" y="101"/>
                        <a:pt x="65" y="100"/>
                        <a:pt x="58" y="101"/>
                      </a:cubicBezTo>
                      <a:cubicBezTo>
                        <a:pt x="51" y="102"/>
                        <a:pt x="38" y="103"/>
                        <a:pt x="30" y="99"/>
                      </a:cubicBezTo>
                      <a:cubicBezTo>
                        <a:pt x="22" y="95"/>
                        <a:pt x="12" y="85"/>
                        <a:pt x="7" y="78"/>
                      </a:cubicBezTo>
                      <a:cubicBezTo>
                        <a:pt x="2" y="71"/>
                        <a:pt x="2" y="67"/>
                        <a:pt x="1" y="59"/>
                      </a:cubicBezTo>
                      <a:cubicBezTo>
                        <a:pt x="0" y="51"/>
                        <a:pt x="1" y="37"/>
                        <a:pt x="1" y="31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Freeform 313"/>
                <p:cNvSpPr>
                  <a:spLocks/>
                </p:cNvSpPr>
                <p:nvPr/>
              </p:nvSpPr>
              <p:spPr bwMode="auto">
                <a:xfrm>
                  <a:off x="637" y="3213"/>
                  <a:ext cx="67" cy="80"/>
                </a:xfrm>
                <a:custGeom>
                  <a:avLst/>
                  <a:gdLst>
                    <a:gd name="T0" fmla="*/ 47 w 70"/>
                    <a:gd name="T1" fmla="*/ 6 h 82"/>
                    <a:gd name="T2" fmla="*/ 49 w 70"/>
                    <a:gd name="T3" fmla="*/ 33 h 82"/>
                    <a:gd name="T4" fmla="*/ 33 w 70"/>
                    <a:gd name="T5" fmla="*/ 69 h 82"/>
                    <a:gd name="T6" fmla="*/ 3 w 70"/>
                    <a:gd name="T7" fmla="*/ 24 h 82"/>
                    <a:gd name="T8" fmla="*/ 47 w 70"/>
                    <a:gd name="T9" fmla="*/ 6 h 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"/>
                    <a:gd name="T16" fmla="*/ 0 h 82"/>
                    <a:gd name="T17" fmla="*/ 70 w 70"/>
                    <a:gd name="T18" fmla="*/ 82 h 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" h="82">
                      <a:moveTo>
                        <a:pt x="60" y="6"/>
                      </a:moveTo>
                      <a:cubicBezTo>
                        <a:pt x="70" y="8"/>
                        <a:pt x="66" y="27"/>
                        <a:pt x="63" y="39"/>
                      </a:cubicBezTo>
                      <a:cubicBezTo>
                        <a:pt x="60" y="51"/>
                        <a:pt x="53" y="82"/>
                        <a:pt x="43" y="81"/>
                      </a:cubicBezTo>
                      <a:cubicBezTo>
                        <a:pt x="33" y="80"/>
                        <a:pt x="0" y="42"/>
                        <a:pt x="3" y="30"/>
                      </a:cubicBezTo>
                      <a:cubicBezTo>
                        <a:pt x="6" y="18"/>
                        <a:pt x="50" y="0"/>
                        <a:pt x="60" y="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Freeform 314"/>
                <p:cNvSpPr>
                  <a:spLocks/>
                </p:cNvSpPr>
                <p:nvPr/>
              </p:nvSpPr>
              <p:spPr bwMode="auto">
                <a:xfrm>
                  <a:off x="468" y="3219"/>
                  <a:ext cx="75" cy="67"/>
                </a:xfrm>
                <a:custGeom>
                  <a:avLst/>
                  <a:gdLst>
                    <a:gd name="T0" fmla="*/ 0 w 75"/>
                    <a:gd name="T1" fmla="*/ 26 h 67"/>
                    <a:gd name="T2" fmla="*/ 12 w 75"/>
                    <a:gd name="T3" fmla="*/ 53 h 67"/>
                    <a:gd name="T4" fmla="*/ 42 w 75"/>
                    <a:gd name="T5" fmla="*/ 56 h 67"/>
                    <a:gd name="T6" fmla="*/ 54 w 75"/>
                    <a:gd name="T7" fmla="*/ 62 h 67"/>
                    <a:gd name="T8" fmla="*/ 72 w 75"/>
                    <a:gd name="T9" fmla="*/ 26 h 67"/>
                    <a:gd name="T10" fmla="*/ 36 w 75"/>
                    <a:gd name="T11" fmla="*/ 14 h 67"/>
                    <a:gd name="T12" fmla="*/ 15 w 75"/>
                    <a:gd name="T13" fmla="*/ 2 h 67"/>
                    <a:gd name="T14" fmla="*/ 0 w 75"/>
                    <a:gd name="T15" fmla="*/ 26 h 6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5"/>
                    <a:gd name="T25" fmla="*/ 0 h 67"/>
                    <a:gd name="T26" fmla="*/ 75 w 75"/>
                    <a:gd name="T27" fmla="*/ 67 h 6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5" h="67">
                      <a:moveTo>
                        <a:pt x="0" y="26"/>
                      </a:moveTo>
                      <a:cubicBezTo>
                        <a:pt x="0" y="34"/>
                        <a:pt x="5" y="48"/>
                        <a:pt x="12" y="53"/>
                      </a:cubicBezTo>
                      <a:cubicBezTo>
                        <a:pt x="19" y="58"/>
                        <a:pt x="35" y="55"/>
                        <a:pt x="42" y="56"/>
                      </a:cubicBezTo>
                      <a:cubicBezTo>
                        <a:pt x="49" y="57"/>
                        <a:pt x="49" y="67"/>
                        <a:pt x="54" y="62"/>
                      </a:cubicBezTo>
                      <a:cubicBezTo>
                        <a:pt x="59" y="57"/>
                        <a:pt x="75" y="34"/>
                        <a:pt x="72" y="26"/>
                      </a:cubicBezTo>
                      <a:cubicBezTo>
                        <a:pt x="69" y="18"/>
                        <a:pt x="45" y="18"/>
                        <a:pt x="36" y="14"/>
                      </a:cubicBezTo>
                      <a:cubicBezTo>
                        <a:pt x="27" y="10"/>
                        <a:pt x="21" y="0"/>
                        <a:pt x="15" y="2"/>
                      </a:cubicBezTo>
                      <a:cubicBezTo>
                        <a:pt x="9" y="4"/>
                        <a:pt x="3" y="21"/>
                        <a:pt x="0" y="26"/>
                      </a:cubicBezTo>
                      <a:close/>
                    </a:path>
                  </a:pathLst>
                </a:custGeom>
                <a:solidFill>
                  <a:srgbClr val="FDA1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Freeform 315"/>
                <p:cNvSpPr>
                  <a:spLocks/>
                </p:cNvSpPr>
                <p:nvPr/>
              </p:nvSpPr>
              <p:spPr bwMode="auto">
                <a:xfrm>
                  <a:off x="754" y="3568"/>
                  <a:ext cx="89" cy="108"/>
                </a:xfrm>
                <a:custGeom>
                  <a:avLst/>
                  <a:gdLst>
                    <a:gd name="T0" fmla="*/ 38 w 100"/>
                    <a:gd name="T1" fmla="*/ 4 h 116"/>
                    <a:gd name="T2" fmla="*/ 38 w 100"/>
                    <a:gd name="T3" fmla="*/ 0 h 116"/>
                    <a:gd name="T4" fmla="*/ 49 w 100"/>
                    <a:gd name="T5" fmla="*/ 36 h 116"/>
                    <a:gd name="T6" fmla="*/ 14 w 100"/>
                    <a:gd name="T7" fmla="*/ 76 h 116"/>
                    <a:gd name="T8" fmla="*/ 0 w 100"/>
                    <a:gd name="T9" fmla="*/ 52 h 116"/>
                    <a:gd name="T10" fmla="*/ 38 w 100"/>
                    <a:gd name="T11" fmla="*/ 4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16"/>
                    <a:gd name="T20" fmla="*/ 100 w 10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16">
                      <a:moveTo>
                        <a:pt x="76" y="4"/>
                      </a:moveTo>
                      <a:lnTo>
                        <a:pt x="76" y="0"/>
                      </a:lnTo>
                      <a:lnTo>
                        <a:pt x="100" y="56"/>
                      </a:lnTo>
                      <a:lnTo>
                        <a:pt x="28" y="116"/>
                      </a:lnTo>
                      <a:lnTo>
                        <a:pt x="0" y="80"/>
                      </a:lnTo>
                      <a:lnTo>
                        <a:pt x="76" y="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6" name="Freeform 316"/>
              <p:cNvSpPr>
                <a:spLocks/>
              </p:cNvSpPr>
              <p:nvPr/>
            </p:nvSpPr>
            <p:spPr bwMode="auto">
              <a:xfrm>
                <a:off x="570" y="3232"/>
                <a:ext cx="39" cy="15"/>
              </a:xfrm>
              <a:custGeom>
                <a:avLst/>
                <a:gdLst>
                  <a:gd name="T0" fmla="*/ 0 w 39"/>
                  <a:gd name="T1" fmla="*/ 10 h 15"/>
                  <a:gd name="T2" fmla="*/ 6 w 39"/>
                  <a:gd name="T3" fmla="*/ 13 h 15"/>
                  <a:gd name="T4" fmla="*/ 18 w 39"/>
                  <a:gd name="T5" fmla="*/ 0 h 15"/>
                  <a:gd name="T6" fmla="*/ 30 w 39"/>
                  <a:gd name="T7" fmla="*/ 13 h 15"/>
                  <a:gd name="T8" fmla="*/ 39 w 39"/>
                  <a:gd name="T9" fmla="*/ 1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5"/>
                  <a:gd name="T17" fmla="*/ 39 w 3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5">
                    <a:moveTo>
                      <a:pt x="0" y="10"/>
                    </a:moveTo>
                    <a:cubicBezTo>
                      <a:pt x="1" y="10"/>
                      <a:pt x="3" y="15"/>
                      <a:pt x="6" y="13"/>
                    </a:cubicBezTo>
                    <a:cubicBezTo>
                      <a:pt x="9" y="11"/>
                      <a:pt x="14" y="0"/>
                      <a:pt x="18" y="0"/>
                    </a:cubicBezTo>
                    <a:cubicBezTo>
                      <a:pt x="22" y="0"/>
                      <a:pt x="27" y="11"/>
                      <a:pt x="30" y="13"/>
                    </a:cubicBezTo>
                    <a:cubicBezTo>
                      <a:pt x="33" y="15"/>
                      <a:pt x="37" y="11"/>
                      <a:pt x="39" y="10"/>
                    </a:cubicBezTo>
                  </a:path>
                </a:pathLst>
              </a:cu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Group 317"/>
            <p:cNvGrpSpPr>
              <a:grpSpLocks/>
            </p:cNvGrpSpPr>
            <p:nvPr/>
          </p:nvGrpSpPr>
          <p:grpSpPr bwMode="auto">
            <a:xfrm>
              <a:off x="5055" y="3203"/>
              <a:ext cx="498" cy="959"/>
              <a:chOff x="768" y="48"/>
              <a:chExt cx="581" cy="1050"/>
            </a:xfrm>
          </p:grpSpPr>
          <p:grpSp>
            <p:nvGrpSpPr>
              <p:cNvPr id="11" name="Group 318"/>
              <p:cNvGrpSpPr>
                <a:grpSpLocks/>
              </p:cNvGrpSpPr>
              <p:nvPr/>
            </p:nvGrpSpPr>
            <p:grpSpPr bwMode="auto">
              <a:xfrm>
                <a:off x="768" y="48"/>
                <a:ext cx="581" cy="1050"/>
                <a:chOff x="1680" y="1488"/>
                <a:chExt cx="581" cy="1050"/>
              </a:xfrm>
            </p:grpSpPr>
            <p:sp>
              <p:nvSpPr>
                <p:cNvPr id="13" name="Freeform 319"/>
                <p:cNvSpPr>
                  <a:spLocks/>
                </p:cNvSpPr>
                <p:nvPr/>
              </p:nvSpPr>
              <p:spPr bwMode="auto">
                <a:xfrm>
                  <a:off x="1971" y="2252"/>
                  <a:ext cx="0" cy="241"/>
                </a:xfrm>
                <a:custGeom>
                  <a:avLst/>
                  <a:gdLst>
                    <a:gd name="T0" fmla="*/ 0 w 1"/>
                    <a:gd name="T1" fmla="*/ 0 h 256"/>
                    <a:gd name="T2" fmla="*/ 0 w 1"/>
                    <a:gd name="T3" fmla="*/ 178 h 256"/>
                    <a:gd name="T4" fmla="*/ 0 60000 65536"/>
                    <a:gd name="T5" fmla="*/ 0 60000 65536"/>
                    <a:gd name="T6" fmla="*/ 0 w 1"/>
                    <a:gd name="T7" fmla="*/ 0 h 256"/>
                    <a:gd name="T8" fmla="*/ 0 w 1"/>
                    <a:gd name="T9" fmla="*/ 256 h 25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56">
                      <a:moveTo>
                        <a:pt x="0" y="0"/>
                      </a:moveTo>
                      <a:lnTo>
                        <a:pt x="0" y="256"/>
                      </a:ln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" name="Freeform 320"/>
                <p:cNvSpPr>
                  <a:spLocks/>
                </p:cNvSpPr>
                <p:nvPr/>
              </p:nvSpPr>
              <p:spPr bwMode="auto">
                <a:xfrm>
                  <a:off x="1768" y="2105"/>
                  <a:ext cx="406" cy="399"/>
                </a:xfrm>
                <a:custGeom>
                  <a:avLst/>
                  <a:gdLst>
                    <a:gd name="T0" fmla="*/ 34 w 468"/>
                    <a:gd name="T1" fmla="*/ 8 h 423"/>
                    <a:gd name="T2" fmla="*/ 134 w 468"/>
                    <a:gd name="T3" fmla="*/ 8 h 423"/>
                    <a:gd name="T4" fmla="*/ 156 w 468"/>
                    <a:gd name="T5" fmla="*/ 8 h 423"/>
                    <a:gd name="T6" fmla="*/ 165 w 468"/>
                    <a:gd name="T7" fmla="*/ 21 h 423"/>
                    <a:gd name="T8" fmla="*/ 178 w 468"/>
                    <a:gd name="T9" fmla="*/ 59 h 423"/>
                    <a:gd name="T10" fmla="*/ 185 w 468"/>
                    <a:gd name="T11" fmla="*/ 93 h 423"/>
                    <a:gd name="T12" fmla="*/ 198 w 468"/>
                    <a:gd name="T13" fmla="*/ 141 h 423"/>
                    <a:gd name="T14" fmla="*/ 198 w 468"/>
                    <a:gd name="T15" fmla="*/ 208 h 423"/>
                    <a:gd name="T16" fmla="*/ 186 w 468"/>
                    <a:gd name="T17" fmla="*/ 243 h 423"/>
                    <a:gd name="T18" fmla="*/ 183 w 468"/>
                    <a:gd name="T19" fmla="*/ 285 h 423"/>
                    <a:gd name="T20" fmla="*/ 181 w 468"/>
                    <a:gd name="T21" fmla="*/ 296 h 423"/>
                    <a:gd name="T22" fmla="*/ 167 w 468"/>
                    <a:gd name="T23" fmla="*/ 274 h 423"/>
                    <a:gd name="T24" fmla="*/ 157 w 468"/>
                    <a:gd name="T25" fmla="*/ 261 h 423"/>
                    <a:gd name="T26" fmla="*/ 135 w 468"/>
                    <a:gd name="T27" fmla="*/ 255 h 423"/>
                    <a:gd name="T28" fmla="*/ 116 w 468"/>
                    <a:gd name="T29" fmla="*/ 268 h 423"/>
                    <a:gd name="T30" fmla="*/ 101 w 468"/>
                    <a:gd name="T31" fmla="*/ 288 h 423"/>
                    <a:gd name="T32" fmla="*/ 95 w 468"/>
                    <a:gd name="T33" fmla="*/ 275 h 423"/>
                    <a:gd name="T34" fmla="*/ 71 w 468"/>
                    <a:gd name="T35" fmla="*/ 258 h 423"/>
                    <a:gd name="T36" fmla="*/ 45 w 468"/>
                    <a:gd name="T37" fmla="*/ 258 h 423"/>
                    <a:gd name="T38" fmla="*/ 31 w 468"/>
                    <a:gd name="T39" fmla="*/ 282 h 423"/>
                    <a:gd name="T40" fmla="*/ 21 w 468"/>
                    <a:gd name="T41" fmla="*/ 291 h 423"/>
                    <a:gd name="T42" fmla="*/ 13 w 468"/>
                    <a:gd name="T43" fmla="*/ 275 h 423"/>
                    <a:gd name="T44" fmla="*/ 6 w 468"/>
                    <a:gd name="T45" fmla="*/ 241 h 423"/>
                    <a:gd name="T46" fmla="*/ 1 w 468"/>
                    <a:gd name="T47" fmla="*/ 191 h 423"/>
                    <a:gd name="T48" fmla="*/ 3 w 468"/>
                    <a:gd name="T49" fmla="*/ 149 h 423"/>
                    <a:gd name="T50" fmla="*/ 13 w 468"/>
                    <a:gd name="T51" fmla="*/ 107 h 423"/>
                    <a:gd name="T52" fmla="*/ 24 w 468"/>
                    <a:gd name="T53" fmla="*/ 71 h 423"/>
                    <a:gd name="T54" fmla="*/ 34 w 468"/>
                    <a:gd name="T55" fmla="*/ 8 h 423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468"/>
                    <a:gd name="T85" fmla="*/ 0 h 423"/>
                    <a:gd name="T86" fmla="*/ 468 w 468"/>
                    <a:gd name="T87" fmla="*/ 423 h 423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468" h="423">
                      <a:moveTo>
                        <a:pt x="79" y="8"/>
                      </a:moveTo>
                      <a:cubicBezTo>
                        <a:pt x="118" y="0"/>
                        <a:pt x="265" y="8"/>
                        <a:pt x="313" y="8"/>
                      </a:cubicBezTo>
                      <a:cubicBezTo>
                        <a:pt x="361" y="8"/>
                        <a:pt x="355" y="5"/>
                        <a:pt x="367" y="8"/>
                      </a:cubicBezTo>
                      <a:cubicBezTo>
                        <a:pt x="379" y="11"/>
                        <a:pt x="377" y="15"/>
                        <a:pt x="385" y="28"/>
                      </a:cubicBezTo>
                      <a:cubicBezTo>
                        <a:pt x="393" y="41"/>
                        <a:pt x="409" y="67"/>
                        <a:pt x="417" y="84"/>
                      </a:cubicBezTo>
                      <a:cubicBezTo>
                        <a:pt x="425" y="101"/>
                        <a:pt x="425" y="113"/>
                        <a:pt x="433" y="132"/>
                      </a:cubicBezTo>
                      <a:cubicBezTo>
                        <a:pt x="441" y="151"/>
                        <a:pt x="458" y="173"/>
                        <a:pt x="463" y="200"/>
                      </a:cubicBezTo>
                      <a:cubicBezTo>
                        <a:pt x="468" y="227"/>
                        <a:pt x="467" y="271"/>
                        <a:pt x="463" y="296"/>
                      </a:cubicBezTo>
                      <a:cubicBezTo>
                        <a:pt x="459" y="321"/>
                        <a:pt x="443" y="330"/>
                        <a:pt x="437" y="348"/>
                      </a:cubicBezTo>
                      <a:cubicBezTo>
                        <a:pt x="431" y="366"/>
                        <a:pt x="431" y="392"/>
                        <a:pt x="429" y="404"/>
                      </a:cubicBezTo>
                      <a:cubicBezTo>
                        <a:pt x="427" y="416"/>
                        <a:pt x="431" y="423"/>
                        <a:pt x="425" y="420"/>
                      </a:cubicBezTo>
                      <a:cubicBezTo>
                        <a:pt x="419" y="417"/>
                        <a:pt x="402" y="396"/>
                        <a:pt x="393" y="388"/>
                      </a:cubicBezTo>
                      <a:cubicBezTo>
                        <a:pt x="384" y="380"/>
                        <a:pt x="382" y="377"/>
                        <a:pt x="369" y="372"/>
                      </a:cubicBezTo>
                      <a:cubicBezTo>
                        <a:pt x="356" y="367"/>
                        <a:pt x="333" y="359"/>
                        <a:pt x="317" y="360"/>
                      </a:cubicBezTo>
                      <a:cubicBezTo>
                        <a:pt x="301" y="361"/>
                        <a:pt x="286" y="372"/>
                        <a:pt x="273" y="380"/>
                      </a:cubicBezTo>
                      <a:cubicBezTo>
                        <a:pt x="260" y="388"/>
                        <a:pt x="245" y="406"/>
                        <a:pt x="237" y="408"/>
                      </a:cubicBezTo>
                      <a:cubicBezTo>
                        <a:pt x="229" y="410"/>
                        <a:pt x="235" y="399"/>
                        <a:pt x="223" y="392"/>
                      </a:cubicBezTo>
                      <a:cubicBezTo>
                        <a:pt x="211" y="385"/>
                        <a:pt x="185" y="372"/>
                        <a:pt x="165" y="368"/>
                      </a:cubicBezTo>
                      <a:cubicBezTo>
                        <a:pt x="145" y="364"/>
                        <a:pt x="120" y="363"/>
                        <a:pt x="105" y="368"/>
                      </a:cubicBezTo>
                      <a:cubicBezTo>
                        <a:pt x="90" y="373"/>
                        <a:pt x="82" y="393"/>
                        <a:pt x="73" y="400"/>
                      </a:cubicBezTo>
                      <a:cubicBezTo>
                        <a:pt x="64" y="407"/>
                        <a:pt x="56" y="413"/>
                        <a:pt x="49" y="412"/>
                      </a:cubicBezTo>
                      <a:cubicBezTo>
                        <a:pt x="42" y="411"/>
                        <a:pt x="37" y="404"/>
                        <a:pt x="31" y="392"/>
                      </a:cubicBezTo>
                      <a:cubicBezTo>
                        <a:pt x="25" y="380"/>
                        <a:pt x="18" y="360"/>
                        <a:pt x="13" y="340"/>
                      </a:cubicBezTo>
                      <a:cubicBezTo>
                        <a:pt x="8" y="320"/>
                        <a:pt x="2" y="293"/>
                        <a:pt x="1" y="272"/>
                      </a:cubicBezTo>
                      <a:cubicBezTo>
                        <a:pt x="0" y="251"/>
                        <a:pt x="0" y="232"/>
                        <a:pt x="5" y="212"/>
                      </a:cubicBezTo>
                      <a:cubicBezTo>
                        <a:pt x="10" y="192"/>
                        <a:pt x="22" y="171"/>
                        <a:pt x="31" y="152"/>
                      </a:cubicBezTo>
                      <a:cubicBezTo>
                        <a:pt x="40" y="133"/>
                        <a:pt x="49" y="124"/>
                        <a:pt x="57" y="100"/>
                      </a:cubicBezTo>
                      <a:cubicBezTo>
                        <a:pt x="65" y="76"/>
                        <a:pt x="75" y="27"/>
                        <a:pt x="79" y="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6CC"/>
                    </a:gs>
                    <a:gs pos="50000">
                      <a:srgbClr val="000099"/>
                    </a:gs>
                    <a:gs pos="100000">
                      <a:srgbClr val="0066CC"/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Freeform 321"/>
                <p:cNvSpPr>
                  <a:spLocks/>
                </p:cNvSpPr>
                <p:nvPr/>
              </p:nvSpPr>
              <p:spPr bwMode="auto">
                <a:xfrm>
                  <a:off x="1962" y="2112"/>
                  <a:ext cx="41" cy="136"/>
                </a:xfrm>
                <a:custGeom>
                  <a:avLst/>
                  <a:gdLst>
                    <a:gd name="T0" fmla="*/ 0 w 48"/>
                    <a:gd name="T1" fmla="*/ 0 h 144"/>
                    <a:gd name="T2" fmla="*/ 19 w 48"/>
                    <a:gd name="T3" fmla="*/ 0 h 144"/>
                    <a:gd name="T4" fmla="*/ 19 w 48"/>
                    <a:gd name="T5" fmla="*/ 102 h 144"/>
                    <a:gd name="T6" fmla="*/ 0 w 48"/>
                    <a:gd name="T7" fmla="*/ 102 h 144"/>
                    <a:gd name="T8" fmla="*/ 0 w 48"/>
                    <a:gd name="T9" fmla="*/ 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44"/>
                    <a:gd name="T17" fmla="*/ 48 w 4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44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48" y="144"/>
                      </a:lnTo>
                      <a:lnTo>
                        <a:pt x="0" y="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Freeform 322"/>
                <p:cNvSpPr>
                  <a:spLocks/>
                </p:cNvSpPr>
                <p:nvPr/>
              </p:nvSpPr>
              <p:spPr bwMode="auto">
                <a:xfrm>
                  <a:off x="2040" y="2108"/>
                  <a:ext cx="111" cy="136"/>
                </a:xfrm>
                <a:custGeom>
                  <a:avLst/>
                  <a:gdLst>
                    <a:gd name="T0" fmla="*/ 54 w 128"/>
                    <a:gd name="T1" fmla="*/ 94 h 144"/>
                    <a:gd name="T2" fmla="*/ 54 w 128"/>
                    <a:gd name="T3" fmla="*/ 102 h 144"/>
                    <a:gd name="T4" fmla="*/ 0 w 128"/>
                    <a:gd name="T5" fmla="*/ 4 h 144"/>
                    <a:gd name="T6" fmla="*/ 25 w 128"/>
                    <a:gd name="T7" fmla="*/ 0 h 144"/>
                    <a:gd name="T8" fmla="*/ 54 w 128"/>
                    <a:gd name="T9" fmla="*/ 9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144"/>
                    <a:gd name="T17" fmla="*/ 128 w 128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144">
                      <a:moveTo>
                        <a:pt x="127" y="133"/>
                      </a:moveTo>
                      <a:lnTo>
                        <a:pt x="128" y="144"/>
                      </a:lnTo>
                      <a:lnTo>
                        <a:pt x="0" y="4"/>
                      </a:lnTo>
                      <a:lnTo>
                        <a:pt x="60" y="0"/>
                      </a:lnTo>
                      <a:lnTo>
                        <a:pt x="127" y="13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Freeform 323"/>
                <p:cNvSpPr>
                  <a:spLocks/>
                </p:cNvSpPr>
                <p:nvPr/>
              </p:nvSpPr>
              <p:spPr bwMode="auto">
                <a:xfrm>
                  <a:off x="1800" y="2105"/>
                  <a:ext cx="90" cy="143"/>
                </a:xfrm>
                <a:custGeom>
                  <a:avLst/>
                  <a:gdLst>
                    <a:gd name="T0" fmla="*/ 0 w 104"/>
                    <a:gd name="T1" fmla="*/ 105 h 152"/>
                    <a:gd name="T2" fmla="*/ 3 w 104"/>
                    <a:gd name="T3" fmla="*/ 94 h 152"/>
                    <a:gd name="T4" fmla="*/ 19 w 104"/>
                    <a:gd name="T5" fmla="*/ 0 h 152"/>
                    <a:gd name="T6" fmla="*/ 44 w 104"/>
                    <a:gd name="T7" fmla="*/ 8 h 152"/>
                    <a:gd name="T8" fmla="*/ 0 w 104"/>
                    <a:gd name="T9" fmla="*/ 105 h 1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"/>
                    <a:gd name="T16" fmla="*/ 0 h 152"/>
                    <a:gd name="T17" fmla="*/ 104 w 104"/>
                    <a:gd name="T18" fmla="*/ 152 h 1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" h="152">
                      <a:moveTo>
                        <a:pt x="0" y="152"/>
                      </a:moveTo>
                      <a:lnTo>
                        <a:pt x="8" y="136"/>
                      </a:lnTo>
                      <a:lnTo>
                        <a:pt x="44" y="0"/>
                      </a:lnTo>
                      <a:lnTo>
                        <a:pt x="104" y="8"/>
                      </a:lnTo>
                      <a:lnTo>
                        <a:pt x="0" y="15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Freeform 324"/>
                <p:cNvSpPr>
                  <a:spLocks/>
                </p:cNvSpPr>
                <p:nvPr/>
              </p:nvSpPr>
              <p:spPr bwMode="auto">
                <a:xfrm>
                  <a:off x="1831" y="1912"/>
                  <a:ext cx="272" cy="203"/>
                </a:xfrm>
                <a:custGeom>
                  <a:avLst/>
                  <a:gdLst>
                    <a:gd name="T0" fmla="*/ 3 w 313"/>
                    <a:gd name="T1" fmla="*/ 150 h 215"/>
                    <a:gd name="T2" fmla="*/ 19 w 313"/>
                    <a:gd name="T3" fmla="*/ 147 h 215"/>
                    <a:gd name="T4" fmla="*/ 113 w 313"/>
                    <a:gd name="T5" fmla="*/ 144 h 215"/>
                    <a:gd name="T6" fmla="*/ 130 w 313"/>
                    <a:gd name="T7" fmla="*/ 144 h 215"/>
                    <a:gd name="T8" fmla="*/ 135 w 313"/>
                    <a:gd name="T9" fmla="*/ 108 h 215"/>
                    <a:gd name="T10" fmla="*/ 133 w 313"/>
                    <a:gd name="T11" fmla="*/ 65 h 215"/>
                    <a:gd name="T12" fmla="*/ 123 w 313"/>
                    <a:gd name="T13" fmla="*/ 28 h 215"/>
                    <a:gd name="T14" fmla="*/ 107 w 313"/>
                    <a:gd name="T15" fmla="*/ 14 h 215"/>
                    <a:gd name="T16" fmla="*/ 88 w 313"/>
                    <a:gd name="T17" fmla="*/ 4 h 215"/>
                    <a:gd name="T18" fmla="*/ 69 w 313"/>
                    <a:gd name="T19" fmla="*/ 32 h 215"/>
                    <a:gd name="T20" fmla="*/ 66 w 313"/>
                    <a:gd name="T21" fmla="*/ 32 h 215"/>
                    <a:gd name="T22" fmla="*/ 47 w 313"/>
                    <a:gd name="T23" fmla="*/ 8 h 215"/>
                    <a:gd name="T24" fmla="*/ 35 w 313"/>
                    <a:gd name="T25" fmla="*/ 10 h 215"/>
                    <a:gd name="T26" fmla="*/ 19 w 313"/>
                    <a:gd name="T27" fmla="*/ 34 h 215"/>
                    <a:gd name="T28" fmla="*/ 7 w 313"/>
                    <a:gd name="T29" fmla="*/ 59 h 215"/>
                    <a:gd name="T30" fmla="*/ 3 w 313"/>
                    <a:gd name="T31" fmla="*/ 83 h 215"/>
                    <a:gd name="T32" fmla="*/ 3 w 313"/>
                    <a:gd name="T33" fmla="*/ 116 h 215"/>
                    <a:gd name="T34" fmla="*/ 0 w 313"/>
                    <a:gd name="T35" fmla="*/ 136 h 215"/>
                    <a:gd name="T36" fmla="*/ 3 w 313"/>
                    <a:gd name="T37" fmla="*/ 150 h 2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13"/>
                    <a:gd name="T58" fmla="*/ 0 h 215"/>
                    <a:gd name="T59" fmla="*/ 313 w 313"/>
                    <a:gd name="T60" fmla="*/ 215 h 2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13" h="215">
                      <a:moveTo>
                        <a:pt x="6" y="212"/>
                      </a:moveTo>
                      <a:cubicBezTo>
                        <a:pt x="13" y="215"/>
                        <a:pt x="1" y="209"/>
                        <a:pt x="44" y="208"/>
                      </a:cubicBezTo>
                      <a:cubicBezTo>
                        <a:pt x="87" y="207"/>
                        <a:pt x="221" y="205"/>
                        <a:pt x="264" y="204"/>
                      </a:cubicBezTo>
                      <a:cubicBezTo>
                        <a:pt x="307" y="203"/>
                        <a:pt x="296" y="213"/>
                        <a:pt x="304" y="204"/>
                      </a:cubicBezTo>
                      <a:cubicBezTo>
                        <a:pt x="312" y="195"/>
                        <a:pt x="311" y="171"/>
                        <a:pt x="312" y="152"/>
                      </a:cubicBezTo>
                      <a:cubicBezTo>
                        <a:pt x="313" y="133"/>
                        <a:pt x="313" y="111"/>
                        <a:pt x="308" y="92"/>
                      </a:cubicBezTo>
                      <a:cubicBezTo>
                        <a:pt x="303" y="73"/>
                        <a:pt x="294" y="52"/>
                        <a:pt x="284" y="40"/>
                      </a:cubicBezTo>
                      <a:cubicBezTo>
                        <a:pt x="274" y="28"/>
                        <a:pt x="261" y="26"/>
                        <a:pt x="248" y="20"/>
                      </a:cubicBezTo>
                      <a:cubicBezTo>
                        <a:pt x="235" y="14"/>
                        <a:pt x="219" y="0"/>
                        <a:pt x="204" y="4"/>
                      </a:cubicBezTo>
                      <a:cubicBezTo>
                        <a:pt x="189" y="8"/>
                        <a:pt x="169" y="37"/>
                        <a:pt x="160" y="44"/>
                      </a:cubicBezTo>
                      <a:cubicBezTo>
                        <a:pt x="151" y="51"/>
                        <a:pt x="161" y="50"/>
                        <a:pt x="152" y="44"/>
                      </a:cubicBezTo>
                      <a:cubicBezTo>
                        <a:pt x="143" y="38"/>
                        <a:pt x="120" y="13"/>
                        <a:pt x="108" y="8"/>
                      </a:cubicBezTo>
                      <a:cubicBezTo>
                        <a:pt x="96" y="3"/>
                        <a:pt x="91" y="9"/>
                        <a:pt x="80" y="16"/>
                      </a:cubicBezTo>
                      <a:cubicBezTo>
                        <a:pt x="69" y="23"/>
                        <a:pt x="55" y="37"/>
                        <a:pt x="44" y="48"/>
                      </a:cubicBezTo>
                      <a:cubicBezTo>
                        <a:pt x="33" y="59"/>
                        <a:pt x="22" y="73"/>
                        <a:pt x="16" y="84"/>
                      </a:cubicBezTo>
                      <a:cubicBezTo>
                        <a:pt x="10" y="95"/>
                        <a:pt x="8" y="103"/>
                        <a:pt x="6" y="116"/>
                      </a:cubicBezTo>
                      <a:cubicBezTo>
                        <a:pt x="4" y="129"/>
                        <a:pt x="7" y="151"/>
                        <a:pt x="6" y="164"/>
                      </a:cubicBezTo>
                      <a:cubicBezTo>
                        <a:pt x="5" y="177"/>
                        <a:pt x="0" y="184"/>
                        <a:pt x="0" y="192"/>
                      </a:cubicBezTo>
                      <a:cubicBezTo>
                        <a:pt x="0" y="200"/>
                        <a:pt x="2" y="209"/>
                        <a:pt x="6" y="212"/>
                      </a:cubicBezTo>
                      <a:close/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Freeform 325"/>
                <p:cNvSpPr>
                  <a:spLocks/>
                </p:cNvSpPr>
                <p:nvPr/>
              </p:nvSpPr>
              <p:spPr bwMode="auto">
                <a:xfrm>
                  <a:off x="2045" y="1910"/>
                  <a:ext cx="171" cy="301"/>
                </a:xfrm>
                <a:custGeom>
                  <a:avLst/>
                  <a:gdLst>
                    <a:gd name="T0" fmla="*/ 0 w 198"/>
                    <a:gd name="T1" fmla="*/ 17 h 320"/>
                    <a:gd name="T2" fmla="*/ 30 w 198"/>
                    <a:gd name="T3" fmla="*/ 7 h 320"/>
                    <a:gd name="T4" fmla="*/ 64 w 198"/>
                    <a:gd name="T5" fmla="*/ 46 h 320"/>
                    <a:gd name="T6" fmla="*/ 68 w 198"/>
                    <a:gd name="T7" fmla="*/ 93 h 320"/>
                    <a:gd name="T8" fmla="*/ 71 w 198"/>
                    <a:gd name="T9" fmla="*/ 124 h 320"/>
                    <a:gd name="T10" fmla="*/ 74 w 198"/>
                    <a:gd name="T11" fmla="*/ 168 h 320"/>
                    <a:gd name="T12" fmla="*/ 79 w 198"/>
                    <a:gd name="T13" fmla="*/ 182 h 320"/>
                    <a:gd name="T14" fmla="*/ 59 w 198"/>
                    <a:gd name="T15" fmla="*/ 216 h 320"/>
                    <a:gd name="T16" fmla="*/ 49 w 198"/>
                    <a:gd name="T17" fmla="*/ 217 h 320"/>
                    <a:gd name="T18" fmla="*/ 41 w 198"/>
                    <a:gd name="T19" fmla="*/ 199 h 320"/>
                    <a:gd name="T20" fmla="*/ 24 w 198"/>
                    <a:gd name="T21" fmla="*/ 151 h 320"/>
                    <a:gd name="T22" fmla="*/ 27 w 198"/>
                    <a:gd name="T23" fmla="*/ 127 h 320"/>
                    <a:gd name="T24" fmla="*/ 27 w 198"/>
                    <a:gd name="T25" fmla="*/ 86 h 320"/>
                    <a:gd name="T26" fmla="*/ 19 w 198"/>
                    <a:gd name="T27" fmla="*/ 49 h 320"/>
                    <a:gd name="T28" fmla="*/ 14 w 198"/>
                    <a:gd name="T29" fmla="*/ 27 h 320"/>
                    <a:gd name="T30" fmla="*/ 0 w 198"/>
                    <a:gd name="T31" fmla="*/ 17 h 3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98"/>
                    <a:gd name="T49" fmla="*/ 0 h 320"/>
                    <a:gd name="T50" fmla="*/ 198 w 198"/>
                    <a:gd name="T51" fmla="*/ 320 h 3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98" h="320">
                      <a:moveTo>
                        <a:pt x="0" y="23"/>
                      </a:moveTo>
                      <a:cubicBezTo>
                        <a:pt x="8" y="16"/>
                        <a:pt x="48" y="0"/>
                        <a:pt x="74" y="7"/>
                      </a:cubicBezTo>
                      <a:cubicBezTo>
                        <a:pt x="100" y="14"/>
                        <a:pt x="139" y="46"/>
                        <a:pt x="154" y="67"/>
                      </a:cubicBezTo>
                      <a:cubicBezTo>
                        <a:pt x="169" y="88"/>
                        <a:pt x="163" y="116"/>
                        <a:pt x="166" y="135"/>
                      </a:cubicBezTo>
                      <a:cubicBezTo>
                        <a:pt x="169" y="154"/>
                        <a:pt x="168" y="161"/>
                        <a:pt x="170" y="179"/>
                      </a:cubicBezTo>
                      <a:cubicBezTo>
                        <a:pt x="172" y="197"/>
                        <a:pt x="174" y="229"/>
                        <a:pt x="178" y="243"/>
                      </a:cubicBezTo>
                      <a:cubicBezTo>
                        <a:pt x="182" y="257"/>
                        <a:pt x="198" y="252"/>
                        <a:pt x="192" y="263"/>
                      </a:cubicBezTo>
                      <a:cubicBezTo>
                        <a:pt x="186" y="274"/>
                        <a:pt x="156" y="302"/>
                        <a:pt x="144" y="311"/>
                      </a:cubicBezTo>
                      <a:cubicBezTo>
                        <a:pt x="132" y="320"/>
                        <a:pt x="126" y="319"/>
                        <a:pt x="118" y="315"/>
                      </a:cubicBezTo>
                      <a:cubicBezTo>
                        <a:pt x="110" y="311"/>
                        <a:pt x="108" y="303"/>
                        <a:pt x="98" y="287"/>
                      </a:cubicBezTo>
                      <a:cubicBezTo>
                        <a:pt x="88" y="271"/>
                        <a:pt x="63" y="236"/>
                        <a:pt x="58" y="219"/>
                      </a:cubicBezTo>
                      <a:cubicBezTo>
                        <a:pt x="53" y="202"/>
                        <a:pt x="65" y="199"/>
                        <a:pt x="66" y="183"/>
                      </a:cubicBezTo>
                      <a:cubicBezTo>
                        <a:pt x="67" y="167"/>
                        <a:pt x="69" y="142"/>
                        <a:pt x="66" y="123"/>
                      </a:cubicBezTo>
                      <a:cubicBezTo>
                        <a:pt x="63" y="104"/>
                        <a:pt x="53" y="85"/>
                        <a:pt x="48" y="71"/>
                      </a:cubicBezTo>
                      <a:cubicBezTo>
                        <a:pt x="43" y="57"/>
                        <a:pt x="42" y="47"/>
                        <a:pt x="34" y="39"/>
                      </a:cubicBezTo>
                      <a:cubicBezTo>
                        <a:pt x="26" y="31"/>
                        <a:pt x="7" y="26"/>
                        <a:pt x="0" y="23"/>
                      </a:cubicBezTo>
                      <a:close/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Freeform 326"/>
                <p:cNvSpPr>
                  <a:spLocks/>
                </p:cNvSpPr>
                <p:nvPr/>
              </p:nvSpPr>
              <p:spPr bwMode="auto">
                <a:xfrm>
                  <a:off x="2133" y="2105"/>
                  <a:ext cx="87" cy="108"/>
                </a:xfrm>
                <a:custGeom>
                  <a:avLst/>
                  <a:gdLst>
                    <a:gd name="T0" fmla="*/ 33 w 100"/>
                    <a:gd name="T1" fmla="*/ 4 h 116"/>
                    <a:gd name="T2" fmla="*/ 33 w 100"/>
                    <a:gd name="T3" fmla="*/ 0 h 116"/>
                    <a:gd name="T4" fmla="*/ 44 w 100"/>
                    <a:gd name="T5" fmla="*/ 36 h 116"/>
                    <a:gd name="T6" fmla="*/ 12 w 100"/>
                    <a:gd name="T7" fmla="*/ 76 h 116"/>
                    <a:gd name="T8" fmla="*/ 0 w 100"/>
                    <a:gd name="T9" fmla="*/ 52 h 116"/>
                    <a:gd name="T10" fmla="*/ 33 w 100"/>
                    <a:gd name="T11" fmla="*/ 4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0"/>
                    <a:gd name="T19" fmla="*/ 0 h 116"/>
                    <a:gd name="T20" fmla="*/ 100 w 10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0" h="116">
                      <a:moveTo>
                        <a:pt x="76" y="4"/>
                      </a:moveTo>
                      <a:lnTo>
                        <a:pt x="76" y="0"/>
                      </a:lnTo>
                      <a:lnTo>
                        <a:pt x="100" y="56"/>
                      </a:lnTo>
                      <a:lnTo>
                        <a:pt x="28" y="116"/>
                      </a:lnTo>
                      <a:lnTo>
                        <a:pt x="0" y="80"/>
                      </a:lnTo>
                      <a:lnTo>
                        <a:pt x="76" y="4"/>
                      </a:lnTo>
                      <a:close/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Freeform 327"/>
                <p:cNvSpPr>
                  <a:spLocks/>
                </p:cNvSpPr>
                <p:nvPr/>
              </p:nvSpPr>
              <p:spPr bwMode="auto">
                <a:xfrm>
                  <a:off x="1709" y="1914"/>
                  <a:ext cx="193" cy="304"/>
                </a:xfrm>
                <a:custGeom>
                  <a:avLst/>
                  <a:gdLst>
                    <a:gd name="T0" fmla="*/ 96 w 222"/>
                    <a:gd name="T1" fmla="*/ 18 h 322"/>
                    <a:gd name="T2" fmla="*/ 80 w 222"/>
                    <a:gd name="T3" fmla="*/ 2 h 322"/>
                    <a:gd name="T4" fmla="*/ 52 w 222"/>
                    <a:gd name="T5" fmla="*/ 8 h 322"/>
                    <a:gd name="T6" fmla="*/ 20 w 222"/>
                    <a:gd name="T7" fmla="*/ 42 h 322"/>
                    <a:gd name="T8" fmla="*/ 15 w 222"/>
                    <a:gd name="T9" fmla="*/ 91 h 322"/>
                    <a:gd name="T10" fmla="*/ 13 w 222"/>
                    <a:gd name="T11" fmla="*/ 121 h 322"/>
                    <a:gd name="T12" fmla="*/ 10 w 222"/>
                    <a:gd name="T13" fmla="*/ 167 h 322"/>
                    <a:gd name="T14" fmla="*/ 3 w 222"/>
                    <a:gd name="T15" fmla="*/ 181 h 322"/>
                    <a:gd name="T16" fmla="*/ 32 w 222"/>
                    <a:gd name="T17" fmla="*/ 211 h 322"/>
                    <a:gd name="T18" fmla="*/ 50 w 222"/>
                    <a:gd name="T19" fmla="*/ 225 h 322"/>
                    <a:gd name="T20" fmla="*/ 55 w 222"/>
                    <a:gd name="T21" fmla="*/ 194 h 322"/>
                    <a:gd name="T22" fmla="*/ 62 w 222"/>
                    <a:gd name="T23" fmla="*/ 150 h 322"/>
                    <a:gd name="T24" fmla="*/ 63 w 222"/>
                    <a:gd name="T25" fmla="*/ 127 h 322"/>
                    <a:gd name="T26" fmla="*/ 63 w 222"/>
                    <a:gd name="T27" fmla="*/ 105 h 322"/>
                    <a:gd name="T28" fmla="*/ 68 w 222"/>
                    <a:gd name="T29" fmla="*/ 59 h 322"/>
                    <a:gd name="T30" fmla="*/ 71 w 222"/>
                    <a:gd name="T31" fmla="*/ 51 h 322"/>
                    <a:gd name="T32" fmla="*/ 78 w 222"/>
                    <a:gd name="T33" fmla="*/ 40 h 322"/>
                    <a:gd name="T34" fmla="*/ 96 w 222"/>
                    <a:gd name="T35" fmla="*/ 18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22"/>
                    <a:gd name="T55" fmla="*/ 0 h 322"/>
                    <a:gd name="T56" fmla="*/ 222 w 222"/>
                    <a:gd name="T57" fmla="*/ 322 h 32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22" h="322">
                      <a:moveTo>
                        <a:pt x="221" y="24"/>
                      </a:moveTo>
                      <a:cubicBezTo>
                        <a:pt x="222" y="15"/>
                        <a:pt x="202" y="4"/>
                        <a:pt x="185" y="2"/>
                      </a:cubicBezTo>
                      <a:cubicBezTo>
                        <a:pt x="168" y="0"/>
                        <a:pt x="144" y="0"/>
                        <a:pt x="121" y="10"/>
                      </a:cubicBezTo>
                      <a:cubicBezTo>
                        <a:pt x="98" y="20"/>
                        <a:pt x="61" y="40"/>
                        <a:pt x="47" y="60"/>
                      </a:cubicBezTo>
                      <a:cubicBezTo>
                        <a:pt x="33" y="80"/>
                        <a:pt x="38" y="109"/>
                        <a:pt x="35" y="128"/>
                      </a:cubicBezTo>
                      <a:cubicBezTo>
                        <a:pt x="32" y="147"/>
                        <a:pt x="33" y="154"/>
                        <a:pt x="31" y="172"/>
                      </a:cubicBezTo>
                      <a:cubicBezTo>
                        <a:pt x="29" y="190"/>
                        <a:pt x="27" y="222"/>
                        <a:pt x="23" y="236"/>
                      </a:cubicBezTo>
                      <a:cubicBezTo>
                        <a:pt x="19" y="250"/>
                        <a:pt x="0" y="246"/>
                        <a:pt x="9" y="256"/>
                      </a:cubicBezTo>
                      <a:cubicBezTo>
                        <a:pt x="18" y="266"/>
                        <a:pt x="59" y="288"/>
                        <a:pt x="77" y="298"/>
                      </a:cubicBezTo>
                      <a:cubicBezTo>
                        <a:pt x="95" y="308"/>
                        <a:pt x="109" y="322"/>
                        <a:pt x="117" y="318"/>
                      </a:cubicBezTo>
                      <a:cubicBezTo>
                        <a:pt x="125" y="314"/>
                        <a:pt x="121" y="292"/>
                        <a:pt x="125" y="274"/>
                      </a:cubicBezTo>
                      <a:cubicBezTo>
                        <a:pt x="129" y="256"/>
                        <a:pt x="140" y="228"/>
                        <a:pt x="143" y="212"/>
                      </a:cubicBezTo>
                      <a:cubicBezTo>
                        <a:pt x="146" y="196"/>
                        <a:pt x="145" y="189"/>
                        <a:pt x="145" y="178"/>
                      </a:cubicBezTo>
                      <a:cubicBezTo>
                        <a:pt x="145" y="167"/>
                        <a:pt x="143" y="164"/>
                        <a:pt x="145" y="148"/>
                      </a:cubicBezTo>
                      <a:cubicBezTo>
                        <a:pt x="147" y="132"/>
                        <a:pt x="154" y="97"/>
                        <a:pt x="157" y="84"/>
                      </a:cubicBezTo>
                      <a:cubicBezTo>
                        <a:pt x="160" y="71"/>
                        <a:pt x="161" y="77"/>
                        <a:pt x="165" y="72"/>
                      </a:cubicBezTo>
                      <a:cubicBezTo>
                        <a:pt x="169" y="67"/>
                        <a:pt x="172" y="64"/>
                        <a:pt x="181" y="56"/>
                      </a:cubicBezTo>
                      <a:cubicBezTo>
                        <a:pt x="190" y="48"/>
                        <a:pt x="213" y="31"/>
                        <a:pt x="221" y="24"/>
                      </a:cubicBezTo>
                      <a:close/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Freeform 328"/>
                <p:cNvSpPr>
                  <a:spLocks/>
                </p:cNvSpPr>
                <p:nvPr/>
              </p:nvSpPr>
              <p:spPr bwMode="auto">
                <a:xfrm>
                  <a:off x="1721" y="2112"/>
                  <a:ext cx="97" cy="98"/>
                </a:xfrm>
                <a:custGeom>
                  <a:avLst/>
                  <a:gdLst>
                    <a:gd name="T0" fmla="*/ 9 w 112"/>
                    <a:gd name="T1" fmla="*/ 0 h 104"/>
                    <a:gd name="T2" fmla="*/ 7 w 112"/>
                    <a:gd name="T3" fmla="*/ 0 h 104"/>
                    <a:gd name="T4" fmla="*/ 0 w 112"/>
                    <a:gd name="T5" fmla="*/ 31 h 104"/>
                    <a:gd name="T6" fmla="*/ 42 w 112"/>
                    <a:gd name="T7" fmla="*/ 73 h 104"/>
                    <a:gd name="T8" fmla="*/ 48 w 112"/>
                    <a:gd name="T9" fmla="*/ 45 h 104"/>
                    <a:gd name="T10" fmla="*/ 9 w 112"/>
                    <a:gd name="T11" fmla="*/ 0 h 10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2"/>
                    <a:gd name="T19" fmla="*/ 0 h 104"/>
                    <a:gd name="T20" fmla="*/ 112 w 112"/>
                    <a:gd name="T21" fmla="*/ 104 h 10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2" h="104">
                      <a:moveTo>
                        <a:pt x="20" y="0"/>
                      </a:moveTo>
                      <a:lnTo>
                        <a:pt x="16" y="0"/>
                      </a:lnTo>
                      <a:lnTo>
                        <a:pt x="0" y="44"/>
                      </a:lnTo>
                      <a:lnTo>
                        <a:pt x="100" y="104"/>
                      </a:lnTo>
                      <a:lnTo>
                        <a:pt x="112" y="6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Freeform 329"/>
                <p:cNvSpPr>
                  <a:spLocks/>
                </p:cNvSpPr>
                <p:nvPr/>
              </p:nvSpPr>
              <p:spPr bwMode="auto">
                <a:xfrm>
                  <a:off x="1889" y="1886"/>
                  <a:ext cx="73" cy="90"/>
                </a:xfrm>
                <a:custGeom>
                  <a:avLst/>
                  <a:gdLst>
                    <a:gd name="T0" fmla="*/ 17 w 84"/>
                    <a:gd name="T1" fmla="*/ 0 h 96"/>
                    <a:gd name="T2" fmla="*/ 12 w 84"/>
                    <a:gd name="T3" fmla="*/ 8 h 96"/>
                    <a:gd name="T4" fmla="*/ 0 w 84"/>
                    <a:gd name="T5" fmla="*/ 20 h 96"/>
                    <a:gd name="T6" fmla="*/ 24 w 84"/>
                    <a:gd name="T7" fmla="*/ 65 h 96"/>
                    <a:gd name="T8" fmla="*/ 37 w 84"/>
                    <a:gd name="T9" fmla="*/ 40 h 96"/>
                    <a:gd name="T10" fmla="*/ 14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" name="Freeform 330"/>
                <p:cNvSpPr>
                  <a:spLocks/>
                </p:cNvSpPr>
                <p:nvPr/>
              </p:nvSpPr>
              <p:spPr bwMode="auto">
                <a:xfrm flipH="1">
                  <a:off x="1962" y="1886"/>
                  <a:ext cx="72" cy="90"/>
                </a:xfrm>
                <a:custGeom>
                  <a:avLst/>
                  <a:gdLst>
                    <a:gd name="T0" fmla="*/ 15 w 84"/>
                    <a:gd name="T1" fmla="*/ 0 h 96"/>
                    <a:gd name="T2" fmla="*/ 11 w 84"/>
                    <a:gd name="T3" fmla="*/ 8 h 96"/>
                    <a:gd name="T4" fmla="*/ 0 w 84"/>
                    <a:gd name="T5" fmla="*/ 20 h 96"/>
                    <a:gd name="T6" fmla="*/ 22 w 84"/>
                    <a:gd name="T7" fmla="*/ 65 h 96"/>
                    <a:gd name="T8" fmla="*/ 33 w 84"/>
                    <a:gd name="T9" fmla="*/ 40 h 96"/>
                    <a:gd name="T10" fmla="*/ 13 w 84"/>
                    <a:gd name="T11" fmla="*/ 8 h 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4"/>
                    <a:gd name="T19" fmla="*/ 0 h 96"/>
                    <a:gd name="T20" fmla="*/ 84 w 84"/>
                    <a:gd name="T21" fmla="*/ 96 h 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4" h="96">
                      <a:moveTo>
                        <a:pt x="40" y="0"/>
                      </a:moveTo>
                      <a:cubicBezTo>
                        <a:pt x="34" y="12"/>
                        <a:pt x="43" y="12"/>
                        <a:pt x="28" y="12"/>
                      </a:cubicBezTo>
                      <a:lnTo>
                        <a:pt x="0" y="28"/>
                      </a:lnTo>
                      <a:lnTo>
                        <a:pt x="56" y="96"/>
                      </a:lnTo>
                      <a:lnTo>
                        <a:pt x="84" y="60"/>
                      </a:lnTo>
                      <a:lnTo>
                        <a:pt x="32" y="8"/>
                      </a:lnTo>
                    </a:path>
                  </a:pathLst>
                </a:custGeom>
                <a:solidFill>
                  <a:srgbClr val="0F6FC6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5" name="Freeform 331"/>
                <p:cNvSpPr>
                  <a:spLocks/>
                </p:cNvSpPr>
                <p:nvPr/>
              </p:nvSpPr>
              <p:spPr bwMode="auto">
                <a:xfrm>
                  <a:off x="1968" y="2112"/>
                  <a:ext cx="6" cy="376"/>
                </a:xfrm>
                <a:custGeom>
                  <a:avLst/>
                  <a:gdLst>
                    <a:gd name="T0" fmla="*/ 0 w 8"/>
                    <a:gd name="T1" fmla="*/ 0 h 400"/>
                    <a:gd name="T2" fmla="*/ 2 w 8"/>
                    <a:gd name="T3" fmla="*/ 275 h 400"/>
                    <a:gd name="T4" fmla="*/ 0 60000 65536"/>
                    <a:gd name="T5" fmla="*/ 0 60000 65536"/>
                    <a:gd name="T6" fmla="*/ 0 w 8"/>
                    <a:gd name="T7" fmla="*/ 0 h 400"/>
                    <a:gd name="T8" fmla="*/ 8 w 8"/>
                    <a:gd name="T9" fmla="*/ 400 h 4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400">
                      <a:moveTo>
                        <a:pt x="0" y="0"/>
                      </a:moveTo>
                      <a:lnTo>
                        <a:pt x="8" y="400"/>
                      </a:lnTo>
                    </a:path>
                  </a:pathLst>
                </a:custGeom>
                <a:no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6" name="Freeform 332"/>
                <p:cNvSpPr>
                  <a:spLocks/>
                </p:cNvSpPr>
                <p:nvPr/>
              </p:nvSpPr>
              <p:spPr bwMode="auto">
                <a:xfrm>
                  <a:off x="1964" y="1950"/>
                  <a:ext cx="1" cy="150"/>
                </a:xfrm>
                <a:custGeom>
                  <a:avLst/>
                  <a:gdLst>
                    <a:gd name="T0" fmla="*/ 0 w 1"/>
                    <a:gd name="T1" fmla="*/ 0 h 160"/>
                    <a:gd name="T2" fmla="*/ 0 w 1"/>
                    <a:gd name="T3" fmla="*/ 109 h 160"/>
                    <a:gd name="T4" fmla="*/ 0 60000 65536"/>
                    <a:gd name="T5" fmla="*/ 0 60000 65536"/>
                    <a:gd name="T6" fmla="*/ 0 w 1"/>
                    <a:gd name="T7" fmla="*/ 0 h 160"/>
                    <a:gd name="T8" fmla="*/ 1 w 1"/>
                    <a:gd name="T9" fmla="*/ 160 h 16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160">
                      <a:moveTo>
                        <a:pt x="0" y="0"/>
                      </a:moveTo>
                      <a:lnTo>
                        <a:pt x="0" y="160"/>
                      </a:lnTo>
                    </a:path>
                  </a:pathLst>
                </a:cu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Freeform 333" descr="Коричневый мрамор"/>
                <p:cNvSpPr>
                  <a:spLocks/>
                </p:cNvSpPr>
                <p:nvPr/>
              </p:nvSpPr>
              <p:spPr bwMode="auto">
                <a:xfrm>
                  <a:off x="1809" y="2448"/>
                  <a:ext cx="341" cy="90"/>
                </a:xfrm>
                <a:custGeom>
                  <a:avLst/>
                  <a:gdLst>
                    <a:gd name="T0" fmla="*/ 10 w 352"/>
                    <a:gd name="T1" fmla="*/ 36 h 95"/>
                    <a:gd name="T2" fmla="*/ 11 w 352"/>
                    <a:gd name="T3" fmla="*/ 62 h 95"/>
                    <a:gd name="T4" fmla="*/ 47 w 352"/>
                    <a:gd name="T5" fmla="*/ 62 h 95"/>
                    <a:gd name="T6" fmla="*/ 150 w 352"/>
                    <a:gd name="T7" fmla="*/ 63 h 95"/>
                    <a:gd name="T8" fmla="*/ 271 w 352"/>
                    <a:gd name="T9" fmla="*/ 63 h 95"/>
                    <a:gd name="T10" fmla="*/ 268 w 352"/>
                    <a:gd name="T11" fmla="*/ 31 h 95"/>
                    <a:gd name="T12" fmla="*/ 202 w 352"/>
                    <a:gd name="T13" fmla="*/ 1 h 95"/>
                    <a:gd name="T14" fmla="*/ 150 w 352"/>
                    <a:gd name="T15" fmla="*/ 28 h 95"/>
                    <a:gd name="T16" fmla="*/ 155 w 352"/>
                    <a:gd name="T17" fmla="*/ 62 h 95"/>
                    <a:gd name="T18" fmla="*/ 128 w 352"/>
                    <a:gd name="T19" fmla="*/ 25 h 95"/>
                    <a:gd name="T20" fmla="*/ 58 w 352"/>
                    <a:gd name="T21" fmla="*/ 7 h 95"/>
                    <a:gd name="T22" fmla="*/ 10 w 352"/>
                    <a:gd name="T23" fmla="*/ 36 h 9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52"/>
                    <a:gd name="T37" fmla="*/ 0 h 95"/>
                    <a:gd name="T38" fmla="*/ 352 w 352"/>
                    <a:gd name="T39" fmla="*/ 95 h 9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52" h="95">
                      <a:moveTo>
                        <a:pt x="10" y="49"/>
                      </a:moveTo>
                      <a:cubicBezTo>
                        <a:pt x="0" y="62"/>
                        <a:pt x="3" y="80"/>
                        <a:pt x="11" y="86"/>
                      </a:cubicBezTo>
                      <a:cubicBezTo>
                        <a:pt x="19" y="92"/>
                        <a:pt x="31" y="86"/>
                        <a:pt x="59" y="86"/>
                      </a:cubicBezTo>
                      <a:cubicBezTo>
                        <a:pt x="87" y="86"/>
                        <a:pt x="136" y="88"/>
                        <a:pt x="181" y="88"/>
                      </a:cubicBezTo>
                      <a:cubicBezTo>
                        <a:pt x="226" y="88"/>
                        <a:pt x="304" y="95"/>
                        <a:pt x="328" y="88"/>
                      </a:cubicBezTo>
                      <a:cubicBezTo>
                        <a:pt x="352" y="81"/>
                        <a:pt x="339" y="58"/>
                        <a:pt x="325" y="43"/>
                      </a:cubicBezTo>
                      <a:cubicBezTo>
                        <a:pt x="311" y="28"/>
                        <a:pt x="268" y="2"/>
                        <a:pt x="244" y="1"/>
                      </a:cubicBezTo>
                      <a:cubicBezTo>
                        <a:pt x="220" y="0"/>
                        <a:pt x="191" y="26"/>
                        <a:pt x="181" y="40"/>
                      </a:cubicBezTo>
                      <a:cubicBezTo>
                        <a:pt x="171" y="54"/>
                        <a:pt x="191" y="86"/>
                        <a:pt x="187" y="85"/>
                      </a:cubicBezTo>
                      <a:cubicBezTo>
                        <a:pt x="183" y="84"/>
                        <a:pt x="173" y="47"/>
                        <a:pt x="154" y="34"/>
                      </a:cubicBezTo>
                      <a:cubicBezTo>
                        <a:pt x="135" y="21"/>
                        <a:pt x="94" y="4"/>
                        <a:pt x="70" y="7"/>
                      </a:cubicBezTo>
                      <a:cubicBezTo>
                        <a:pt x="46" y="10"/>
                        <a:pt x="20" y="36"/>
                        <a:pt x="10" y="49"/>
                      </a:cubicBez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8" name="Group 334"/>
                <p:cNvGrpSpPr>
                  <a:grpSpLocks/>
                </p:cNvGrpSpPr>
                <p:nvPr/>
              </p:nvGrpSpPr>
              <p:grpSpPr bwMode="auto">
                <a:xfrm>
                  <a:off x="1680" y="1488"/>
                  <a:ext cx="581" cy="789"/>
                  <a:chOff x="1680" y="1488"/>
                  <a:chExt cx="581" cy="789"/>
                </a:xfrm>
              </p:grpSpPr>
              <p:sp>
                <p:nvSpPr>
                  <p:cNvPr id="29" name="Freeform 335"/>
                  <p:cNvSpPr>
                    <a:spLocks/>
                  </p:cNvSpPr>
                  <p:nvPr/>
                </p:nvSpPr>
                <p:spPr bwMode="auto">
                  <a:xfrm>
                    <a:off x="1771" y="1488"/>
                    <a:ext cx="388" cy="287"/>
                  </a:xfrm>
                  <a:custGeom>
                    <a:avLst/>
                    <a:gdLst/>
                    <a:ahLst/>
                    <a:cxnLst>
                      <a:cxn ang="0">
                        <a:pos x="378" y="286"/>
                      </a:cxn>
                      <a:cxn ang="0">
                        <a:pos x="399" y="220"/>
                      </a:cxn>
                      <a:cxn ang="0">
                        <a:pos x="384" y="202"/>
                      </a:cxn>
                      <a:cxn ang="0">
                        <a:pos x="387" y="166"/>
                      </a:cxn>
                      <a:cxn ang="0">
                        <a:pos x="360" y="151"/>
                      </a:cxn>
                      <a:cxn ang="0">
                        <a:pos x="366" y="121"/>
                      </a:cxn>
                      <a:cxn ang="0">
                        <a:pos x="351" y="124"/>
                      </a:cxn>
                      <a:cxn ang="0">
                        <a:pos x="294" y="67"/>
                      </a:cxn>
                      <a:cxn ang="0">
                        <a:pos x="267" y="64"/>
                      </a:cxn>
                      <a:cxn ang="0">
                        <a:pos x="247" y="53"/>
                      </a:cxn>
                      <a:cxn ang="0">
                        <a:pos x="261" y="28"/>
                      </a:cxn>
                      <a:cxn ang="0">
                        <a:pos x="282" y="31"/>
                      </a:cxn>
                      <a:cxn ang="0">
                        <a:pos x="264" y="1"/>
                      </a:cxn>
                      <a:cxn ang="0">
                        <a:pos x="228" y="40"/>
                      </a:cxn>
                      <a:cxn ang="0">
                        <a:pos x="219" y="55"/>
                      </a:cxn>
                      <a:cxn ang="0">
                        <a:pos x="192" y="10"/>
                      </a:cxn>
                      <a:cxn ang="0">
                        <a:pos x="186" y="22"/>
                      </a:cxn>
                      <a:cxn ang="0">
                        <a:pos x="204" y="55"/>
                      </a:cxn>
                      <a:cxn ang="0">
                        <a:pos x="162" y="10"/>
                      </a:cxn>
                      <a:cxn ang="0">
                        <a:pos x="144" y="16"/>
                      </a:cxn>
                      <a:cxn ang="0">
                        <a:pos x="120" y="19"/>
                      </a:cxn>
                      <a:cxn ang="0">
                        <a:pos x="114" y="34"/>
                      </a:cxn>
                      <a:cxn ang="0">
                        <a:pos x="147" y="37"/>
                      </a:cxn>
                      <a:cxn ang="0">
                        <a:pos x="159" y="58"/>
                      </a:cxn>
                      <a:cxn ang="0">
                        <a:pos x="126" y="55"/>
                      </a:cxn>
                      <a:cxn ang="0">
                        <a:pos x="114" y="73"/>
                      </a:cxn>
                      <a:cxn ang="0">
                        <a:pos x="93" y="79"/>
                      </a:cxn>
                      <a:cxn ang="0">
                        <a:pos x="72" y="94"/>
                      </a:cxn>
                      <a:cxn ang="0">
                        <a:pos x="54" y="106"/>
                      </a:cxn>
                      <a:cxn ang="0">
                        <a:pos x="60" y="124"/>
                      </a:cxn>
                      <a:cxn ang="0">
                        <a:pos x="45" y="142"/>
                      </a:cxn>
                      <a:cxn ang="0">
                        <a:pos x="27" y="154"/>
                      </a:cxn>
                      <a:cxn ang="0">
                        <a:pos x="12" y="214"/>
                      </a:cxn>
                      <a:cxn ang="0">
                        <a:pos x="3" y="274"/>
                      </a:cxn>
                      <a:cxn ang="0">
                        <a:pos x="33" y="301"/>
                      </a:cxn>
                    </a:cxnLst>
                    <a:rect l="0" t="0" r="r" b="b"/>
                    <a:pathLst>
                      <a:path w="400" h="301">
                        <a:moveTo>
                          <a:pt x="378" y="286"/>
                        </a:moveTo>
                        <a:cubicBezTo>
                          <a:pt x="381" y="275"/>
                          <a:pt x="398" y="234"/>
                          <a:pt x="399" y="220"/>
                        </a:cubicBezTo>
                        <a:cubicBezTo>
                          <a:pt x="400" y="206"/>
                          <a:pt x="386" y="211"/>
                          <a:pt x="384" y="202"/>
                        </a:cubicBezTo>
                        <a:cubicBezTo>
                          <a:pt x="382" y="193"/>
                          <a:pt x="391" y="174"/>
                          <a:pt x="387" y="166"/>
                        </a:cubicBezTo>
                        <a:cubicBezTo>
                          <a:pt x="383" y="158"/>
                          <a:pt x="363" y="158"/>
                          <a:pt x="360" y="151"/>
                        </a:cubicBezTo>
                        <a:cubicBezTo>
                          <a:pt x="357" y="144"/>
                          <a:pt x="367" y="125"/>
                          <a:pt x="366" y="121"/>
                        </a:cubicBezTo>
                        <a:cubicBezTo>
                          <a:pt x="365" y="117"/>
                          <a:pt x="363" y="133"/>
                          <a:pt x="351" y="124"/>
                        </a:cubicBezTo>
                        <a:cubicBezTo>
                          <a:pt x="339" y="115"/>
                          <a:pt x="308" y="77"/>
                          <a:pt x="294" y="67"/>
                        </a:cubicBezTo>
                        <a:cubicBezTo>
                          <a:pt x="280" y="57"/>
                          <a:pt x="275" y="66"/>
                          <a:pt x="267" y="64"/>
                        </a:cubicBezTo>
                        <a:cubicBezTo>
                          <a:pt x="259" y="62"/>
                          <a:pt x="248" y="59"/>
                          <a:pt x="247" y="53"/>
                        </a:cubicBezTo>
                        <a:cubicBezTo>
                          <a:pt x="246" y="47"/>
                          <a:pt x="255" y="32"/>
                          <a:pt x="261" y="28"/>
                        </a:cubicBezTo>
                        <a:cubicBezTo>
                          <a:pt x="267" y="24"/>
                          <a:pt x="282" y="35"/>
                          <a:pt x="282" y="31"/>
                        </a:cubicBezTo>
                        <a:cubicBezTo>
                          <a:pt x="282" y="27"/>
                          <a:pt x="273" y="0"/>
                          <a:pt x="264" y="1"/>
                        </a:cubicBezTo>
                        <a:cubicBezTo>
                          <a:pt x="255" y="2"/>
                          <a:pt x="235" y="31"/>
                          <a:pt x="228" y="40"/>
                        </a:cubicBezTo>
                        <a:cubicBezTo>
                          <a:pt x="221" y="49"/>
                          <a:pt x="225" y="60"/>
                          <a:pt x="219" y="55"/>
                        </a:cubicBezTo>
                        <a:cubicBezTo>
                          <a:pt x="213" y="50"/>
                          <a:pt x="197" y="15"/>
                          <a:pt x="192" y="10"/>
                        </a:cubicBezTo>
                        <a:cubicBezTo>
                          <a:pt x="187" y="5"/>
                          <a:pt x="184" y="15"/>
                          <a:pt x="186" y="22"/>
                        </a:cubicBezTo>
                        <a:cubicBezTo>
                          <a:pt x="188" y="29"/>
                          <a:pt x="208" y="57"/>
                          <a:pt x="204" y="55"/>
                        </a:cubicBezTo>
                        <a:cubicBezTo>
                          <a:pt x="200" y="53"/>
                          <a:pt x="172" y="17"/>
                          <a:pt x="162" y="10"/>
                        </a:cubicBezTo>
                        <a:cubicBezTo>
                          <a:pt x="152" y="3"/>
                          <a:pt x="151" y="15"/>
                          <a:pt x="144" y="16"/>
                        </a:cubicBezTo>
                        <a:cubicBezTo>
                          <a:pt x="137" y="17"/>
                          <a:pt x="125" y="16"/>
                          <a:pt x="120" y="19"/>
                        </a:cubicBezTo>
                        <a:cubicBezTo>
                          <a:pt x="115" y="22"/>
                          <a:pt x="110" y="31"/>
                          <a:pt x="114" y="34"/>
                        </a:cubicBezTo>
                        <a:cubicBezTo>
                          <a:pt x="118" y="37"/>
                          <a:pt x="140" y="33"/>
                          <a:pt x="147" y="37"/>
                        </a:cubicBezTo>
                        <a:cubicBezTo>
                          <a:pt x="154" y="41"/>
                          <a:pt x="163" y="55"/>
                          <a:pt x="159" y="58"/>
                        </a:cubicBezTo>
                        <a:cubicBezTo>
                          <a:pt x="155" y="61"/>
                          <a:pt x="133" y="53"/>
                          <a:pt x="126" y="55"/>
                        </a:cubicBezTo>
                        <a:cubicBezTo>
                          <a:pt x="119" y="57"/>
                          <a:pt x="119" y="69"/>
                          <a:pt x="114" y="73"/>
                        </a:cubicBezTo>
                        <a:cubicBezTo>
                          <a:pt x="109" y="77"/>
                          <a:pt x="100" y="76"/>
                          <a:pt x="93" y="79"/>
                        </a:cubicBezTo>
                        <a:cubicBezTo>
                          <a:pt x="86" y="82"/>
                          <a:pt x="79" y="89"/>
                          <a:pt x="72" y="94"/>
                        </a:cubicBezTo>
                        <a:cubicBezTo>
                          <a:pt x="65" y="99"/>
                          <a:pt x="56" y="101"/>
                          <a:pt x="54" y="106"/>
                        </a:cubicBezTo>
                        <a:cubicBezTo>
                          <a:pt x="52" y="111"/>
                          <a:pt x="61" y="118"/>
                          <a:pt x="60" y="124"/>
                        </a:cubicBezTo>
                        <a:cubicBezTo>
                          <a:pt x="59" y="130"/>
                          <a:pt x="51" y="137"/>
                          <a:pt x="45" y="142"/>
                        </a:cubicBezTo>
                        <a:cubicBezTo>
                          <a:pt x="39" y="147"/>
                          <a:pt x="33" y="142"/>
                          <a:pt x="27" y="154"/>
                        </a:cubicBezTo>
                        <a:cubicBezTo>
                          <a:pt x="21" y="166"/>
                          <a:pt x="16" y="194"/>
                          <a:pt x="12" y="214"/>
                        </a:cubicBezTo>
                        <a:cubicBezTo>
                          <a:pt x="8" y="234"/>
                          <a:pt x="0" y="260"/>
                          <a:pt x="3" y="274"/>
                        </a:cubicBezTo>
                        <a:cubicBezTo>
                          <a:pt x="6" y="288"/>
                          <a:pt x="27" y="295"/>
                          <a:pt x="33" y="301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DBF5F9"/>
                      </a:gs>
                      <a:gs pos="50000">
                        <a:srgbClr val="333333"/>
                      </a:gs>
                      <a:gs pos="100000">
                        <a:srgbClr val="DBF5F9"/>
                      </a:gs>
                    </a:gsLst>
                    <a:lin ang="18900000" scaled="1"/>
                  </a:gradFill>
                  <a:ln w="3175" cmpd="sng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Freeform 336"/>
                  <p:cNvSpPr>
                    <a:spLocks/>
                  </p:cNvSpPr>
                  <p:nvPr/>
                </p:nvSpPr>
                <p:spPr bwMode="auto">
                  <a:xfrm>
                    <a:off x="2159" y="2166"/>
                    <a:ext cx="102" cy="111"/>
                  </a:xfrm>
                  <a:custGeom>
                    <a:avLst/>
                    <a:gdLst>
                      <a:gd name="T0" fmla="*/ 48 w 105"/>
                      <a:gd name="T1" fmla="*/ 0 h 117"/>
                      <a:gd name="T2" fmla="*/ 80 w 105"/>
                      <a:gd name="T3" fmla="*/ 25 h 117"/>
                      <a:gd name="T4" fmla="*/ 84 w 105"/>
                      <a:gd name="T5" fmla="*/ 59 h 117"/>
                      <a:gd name="T6" fmla="*/ 56 w 105"/>
                      <a:gd name="T7" fmla="*/ 70 h 117"/>
                      <a:gd name="T8" fmla="*/ 32 w 105"/>
                      <a:gd name="T9" fmla="*/ 83 h 117"/>
                      <a:gd name="T10" fmla="*/ 5 w 105"/>
                      <a:gd name="T11" fmla="*/ 55 h 117"/>
                      <a:gd name="T12" fmla="*/ 5 w 105"/>
                      <a:gd name="T13" fmla="*/ 36 h 11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5"/>
                      <a:gd name="T22" fmla="*/ 0 h 117"/>
                      <a:gd name="T23" fmla="*/ 105 w 105"/>
                      <a:gd name="T24" fmla="*/ 117 h 11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5" h="117">
                        <a:moveTo>
                          <a:pt x="56" y="0"/>
                        </a:moveTo>
                        <a:cubicBezTo>
                          <a:pt x="62" y="5"/>
                          <a:pt x="87" y="20"/>
                          <a:pt x="95" y="33"/>
                        </a:cubicBezTo>
                        <a:cubicBezTo>
                          <a:pt x="103" y="46"/>
                          <a:pt x="105" y="70"/>
                          <a:pt x="101" y="81"/>
                        </a:cubicBezTo>
                        <a:cubicBezTo>
                          <a:pt x="97" y="92"/>
                          <a:pt x="78" y="91"/>
                          <a:pt x="68" y="96"/>
                        </a:cubicBezTo>
                        <a:cubicBezTo>
                          <a:pt x="58" y="101"/>
                          <a:pt x="48" y="117"/>
                          <a:pt x="38" y="114"/>
                        </a:cubicBezTo>
                        <a:cubicBezTo>
                          <a:pt x="28" y="111"/>
                          <a:pt x="10" y="86"/>
                          <a:pt x="5" y="75"/>
                        </a:cubicBezTo>
                        <a:cubicBezTo>
                          <a:pt x="0" y="64"/>
                          <a:pt x="5" y="54"/>
                          <a:pt x="5" y="4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FF9F3F"/>
                      </a:gs>
                      <a:gs pos="100000">
                        <a:srgbClr val="FFAE5D"/>
                      </a:gs>
                    </a:gsLst>
                    <a:path path="rect">
                      <a:fillToRect l="50000" t="50000" r="50000" b="50000"/>
                    </a:path>
                  </a:gradFill>
                  <a:ln w="63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" name="Freeform 337"/>
                  <p:cNvSpPr>
                    <a:spLocks/>
                  </p:cNvSpPr>
                  <p:nvPr/>
                </p:nvSpPr>
                <p:spPr bwMode="auto">
                  <a:xfrm flipH="1">
                    <a:off x="1680" y="2164"/>
                    <a:ext cx="102" cy="111"/>
                  </a:xfrm>
                  <a:custGeom>
                    <a:avLst/>
                    <a:gdLst>
                      <a:gd name="T0" fmla="*/ 48 w 105"/>
                      <a:gd name="T1" fmla="*/ 0 h 117"/>
                      <a:gd name="T2" fmla="*/ 80 w 105"/>
                      <a:gd name="T3" fmla="*/ 25 h 117"/>
                      <a:gd name="T4" fmla="*/ 84 w 105"/>
                      <a:gd name="T5" fmla="*/ 59 h 117"/>
                      <a:gd name="T6" fmla="*/ 56 w 105"/>
                      <a:gd name="T7" fmla="*/ 70 h 117"/>
                      <a:gd name="T8" fmla="*/ 32 w 105"/>
                      <a:gd name="T9" fmla="*/ 83 h 117"/>
                      <a:gd name="T10" fmla="*/ 5 w 105"/>
                      <a:gd name="T11" fmla="*/ 55 h 117"/>
                      <a:gd name="T12" fmla="*/ 5 w 105"/>
                      <a:gd name="T13" fmla="*/ 36 h 11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5"/>
                      <a:gd name="T22" fmla="*/ 0 h 117"/>
                      <a:gd name="T23" fmla="*/ 105 w 105"/>
                      <a:gd name="T24" fmla="*/ 117 h 11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5" h="117">
                        <a:moveTo>
                          <a:pt x="56" y="0"/>
                        </a:moveTo>
                        <a:cubicBezTo>
                          <a:pt x="62" y="5"/>
                          <a:pt x="87" y="20"/>
                          <a:pt x="95" y="33"/>
                        </a:cubicBezTo>
                        <a:cubicBezTo>
                          <a:pt x="103" y="46"/>
                          <a:pt x="105" y="70"/>
                          <a:pt x="101" y="81"/>
                        </a:cubicBezTo>
                        <a:cubicBezTo>
                          <a:pt x="97" y="92"/>
                          <a:pt x="78" y="91"/>
                          <a:pt x="68" y="96"/>
                        </a:cubicBezTo>
                        <a:cubicBezTo>
                          <a:pt x="58" y="101"/>
                          <a:pt x="48" y="117"/>
                          <a:pt x="38" y="114"/>
                        </a:cubicBezTo>
                        <a:cubicBezTo>
                          <a:pt x="28" y="111"/>
                          <a:pt x="10" y="86"/>
                          <a:pt x="5" y="75"/>
                        </a:cubicBezTo>
                        <a:cubicBezTo>
                          <a:pt x="0" y="64"/>
                          <a:pt x="5" y="54"/>
                          <a:pt x="5" y="4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FF9F3F"/>
                      </a:gs>
                      <a:gs pos="100000">
                        <a:srgbClr val="FFAE5D"/>
                      </a:gs>
                    </a:gsLst>
                    <a:path path="rect">
                      <a:fillToRect l="50000" t="50000" r="50000" b="50000"/>
                    </a:path>
                  </a:gradFill>
                  <a:ln w="63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2" name="Freeform 338"/>
                  <p:cNvSpPr>
                    <a:spLocks/>
                  </p:cNvSpPr>
                  <p:nvPr/>
                </p:nvSpPr>
                <p:spPr bwMode="auto">
                  <a:xfrm>
                    <a:off x="1804" y="1590"/>
                    <a:ext cx="333" cy="347"/>
                  </a:xfrm>
                  <a:custGeom>
                    <a:avLst/>
                    <a:gdLst>
                      <a:gd name="T0" fmla="*/ 0 w 344"/>
                      <a:gd name="T1" fmla="*/ 143 h 365"/>
                      <a:gd name="T2" fmla="*/ 6 w 344"/>
                      <a:gd name="T3" fmla="*/ 155 h 365"/>
                      <a:gd name="T4" fmla="*/ 30 w 344"/>
                      <a:gd name="T5" fmla="*/ 197 h 365"/>
                      <a:gd name="T6" fmla="*/ 72 w 344"/>
                      <a:gd name="T7" fmla="*/ 228 h 365"/>
                      <a:gd name="T8" fmla="*/ 114 w 344"/>
                      <a:gd name="T9" fmla="*/ 236 h 365"/>
                      <a:gd name="T10" fmla="*/ 119 w 344"/>
                      <a:gd name="T11" fmla="*/ 254 h 365"/>
                      <a:gd name="T12" fmla="*/ 136 w 344"/>
                      <a:gd name="T13" fmla="*/ 270 h 365"/>
                      <a:gd name="T14" fmla="*/ 158 w 344"/>
                      <a:gd name="T15" fmla="*/ 252 h 365"/>
                      <a:gd name="T16" fmla="*/ 170 w 344"/>
                      <a:gd name="T17" fmla="*/ 234 h 365"/>
                      <a:gd name="T18" fmla="*/ 210 w 344"/>
                      <a:gd name="T19" fmla="*/ 228 h 365"/>
                      <a:gd name="T20" fmla="*/ 249 w 344"/>
                      <a:gd name="T21" fmla="*/ 202 h 365"/>
                      <a:gd name="T22" fmla="*/ 281 w 344"/>
                      <a:gd name="T23" fmla="*/ 132 h 365"/>
                      <a:gd name="T24" fmla="*/ 237 w 344"/>
                      <a:gd name="T25" fmla="*/ 72 h 365"/>
                      <a:gd name="T26" fmla="*/ 211 w 344"/>
                      <a:gd name="T27" fmla="*/ 21 h 365"/>
                      <a:gd name="T28" fmla="*/ 171 w 344"/>
                      <a:gd name="T29" fmla="*/ 55 h 365"/>
                      <a:gd name="T30" fmla="*/ 163 w 344"/>
                      <a:gd name="T31" fmla="*/ 42 h 365"/>
                      <a:gd name="T32" fmla="*/ 151 w 344"/>
                      <a:gd name="T33" fmla="*/ 40 h 365"/>
                      <a:gd name="T34" fmla="*/ 93 w 344"/>
                      <a:gd name="T35" fmla="*/ 55 h 365"/>
                      <a:gd name="T36" fmla="*/ 103 w 344"/>
                      <a:gd name="T37" fmla="*/ 29 h 365"/>
                      <a:gd name="T38" fmla="*/ 94 w 344"/>
                      <a:gd name="T39" fmla="*/ 10 h 365"/>
                      <a:gd name="T40" fmla="*/ 44 w 344"/>
                      <a:gd name="T41" fmla="*/ 82 h 365"/>
                      <a:gd name="T42" fmla="*/ 48 w 344"/>
                      <a:gd name="T43" fmla="*/ 101 h 365"/>
                      <a:gd name="T44" fmla="*/ 44 w 344"/>
                      <a:gd name="T45" fmla="*/ 119 h 365"/>
                      <a:gd name="T46" fmla="*/ 30 w 344"/>
                      <a:gd name="T47" fmla="*/ 114 h 365"/>
                      <a:gd name="T48" fmla="*/ 27 w 344"/>
                      <a:gd name="T49" fmla="*/ 87 h 365"/>
                      <a:gd name="T50" fmla="*/ 12 w 344"/>
                      <a:gd name="T51" fmla="*/ 113 h 365"/>
                      <a:gd name="T52" fmla="*/ 12 w 344"/>
                      <a:gd name="T53" fmla="*/ 127 h 365"/>
                      <a:gd name="T54" fmla="*/ 9 w 344"/>
                      <a:gd name="T55" fmla="*/ 137 h 365"/>
                      <a:gd name="T56" fmla="*/ 0 w 344"/>
                      <a:gd name="T57" fmla="*/ 143 h 365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344"/>
                      <a:gd name="T88" fmla="*/ 0 h 365"/>
                      <a:gd name="T89" fmla="*/ 344 w 344"/>
                      <a:gd name="T90" fmla="*/ 365 h 365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344" h="365">
                        <a:moveTo>
                          <a:pt x="0" y="194"/>
                        </a:moveTo>
                        <a:cubicBezTo>
                          <a:pt x="0" y="198"/>
                          <a:pt x="0" y="197"/>
                          <a:pt x="6" y="209"/>
                        </a:cubicBezTo>
                        <a:cubicBezTo>
                          <a:pt x="12" y="221"/>
                          <a:pt x="23" y="250"/>
                          <a:pt x="36" y="266"/>
                        </a:cubicBezTo>
                        <a:cubicBezTo>
                          <a:pt x="49" y="282"/>
                          <a:pt x="70" y="299"/>
                          <a:pt x="87" y="308"/>
                        </a:cubicBezTo>
                        <a:cubicBezTo>
                          <a:pt x="104" y="317"/>
                          <a:pt x="129" y="314"/>
                          <a:pt x="138" y="320"/>
                        </a:cubicBezTo>
                        <a:cubicBezTo>
                          <a:pt x="147" y="326"/>
                          <a:pt x="140" y="337"/>
                          <a:pt x="144" y="344"/>
                        </a:cubicBezTo>
                        <a:cubicBezTo>
                          <a:pt x="148" y="351"/>
                          <a:pt x="157" y="365"/>
                          <a:pt x="165" y="365"/>
                        </a:cubicBezTo>
                        <a:cubicBezTo>
                          <a:pt x="173" y="365"/>
                          <a:pt x="185" y="349"/>
                          <a:pt x="192" y="341"/>
                        </a:cubicBezTo>
                        <a:cubicBezTo>
                          <a:pt x="199" y="333"/>
                          <a:pt x="197" y="322"/>
                          <a:pt x="207" y="317"/>
                        </a:cubicBezTo>
                        <a:cubicBezTo>
                          <a:pt x="217" y="312"/>
                          <a:pt x="239" y="315"/>
                          <a:pt x="255" y="308"/>
                        </a:cubicBezTo>
                        <a:cubicBezTo>
                          <a:pt x="271" y="301"/>
                          <a:pt x="289" y="296"/>
                          <a:pt x="303" y="275"/>
                        </a:cubicBezTo>
                        <a:cubicBezTo>
                          <a:pt x="317" y="254"/>
                          <a:pt x="344" y="208"/>
                          <a:pt x="342" y="179"/>
                        </a:cubicBezTo>
                        <a:cubicBezTo>
                          <a:pt x="340" y="150"/>
                          <a:pt x="302" y="123"/>
                          <a:pt x="288" y="98"/>
                        </a:cubicBezTo>
                        <a:cubicBezTo>
                          <a:pt x="274" y="73"/>
                          <a:pt x="269" y="31"/>
                          <a:pt x="256" y="27"/>
                        </a:cubicBezTo>
                        <a:cubicBezTo>
                          <a:pt x="243" y="23"/>
                          <a:pt x="218" y="70"/>
                          <a:pt x="208" y="75"/>
                        </a:cubicBezTo>
                        <a:cubicBezTo>
                          <a:pt x="198" y="80"/>
                          <a:pt x="202" y="60"/>
                          <a:pt x="198" y="56"/>
                        </a:cubicBezTo>
                        <a:cubicBezTo>
                          <a:pt x="194" y="52"/>
                          <a:pt x="197" y="50"/>
                          <a:pt x="183" y="53"/>
                        </a:cubicBezTo>
                        <a:cubicBezTo>
                          <a:pt x="169" y="56"/>
                          <a:pt x="121" y="77"/>
                          <a:pt x="112" y="75"/>
                        </a:cubicBezTo>
                        <a:cubicBezTo>
                          <a:pt x="103" y="73"/>
                          <a:pt x="126" y="52"/>
                          <a:pt x="126" y="41"/>
                        </a:cubicBezTo>
                        <a:cubicBezTo>
                          <a:pt x="126" y="30"/>
                          <a:pt x="126" y="0"/>
                          <a:pt x="114" y="11"/>
                        </a:cubicBezTo>
                        <a:cubicBezTo>
                          <a:pt x="102" y="22"/>
                          <a:pt x="63" y="89"/>
                          <a:pt x="54" y="110"/>
                        </a:cubicBezTo>
                        <a:cubicBezTo>
                          <a:pt x="45" y="131"/>
                          <a:pt x="60" y="129"/>
                          <a:pt x="60" y="137"/>
                        </a:cubicBezTo>
                        <a:cubicBezTo>
                          <a:pt x="60" y="145"/>
                          <a:pt x="58" y="158"/>
                          <a:pt x="54" y="161"/>
                        </a:cubicBezTo>
                        <a:cubicBezTo>
                          <a:pt x="50" y="164"/>
                          <a:pt x="39" y="162"/>
                          <a:pt x="36" y="155"/>
                        </a:cubicBezTo>
                        <a:cubicBezTo>
                          <a:pt x="33" y="148"/>
                          <a:pt x="37" y="119"/>
                          <a:pt x="33" y="119"/>
                        </a:cubicBezTo>
                        <a:cubicBezTo>
                          <a:pt x="29" y="119"/>
                          <a:pt x="16" y="143"/>
                          <a:pt x="12" y="152"/>
                        </a:cubicBezTo>
                        <a:cubicBezTo>
                          <a:pt x="8" y="161"/>
                          <a:pt x="12" y="168"/>
                          <a:pt x="12" y="173"/>
                        </a:cubicBezTo>
                        <a:cubicBezTo>
                          <a:pt x="12" y="178"/>
                          <a:pt x="11" y="182"/>
                          <a:pt x="9" y="185"/>
                        </a:cubicBezTo>
                        <a:cubicBezTo>
                          <a:pt x="7" y="188"/>
                          <a:pt x="0" y="190"/>
                          <a:pt x="0" y="194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ysClr val="window" lastClr="FFFFFF"/>
                      </a:gs>
                      <a:gs pos="100000">
                        <a:srgbClr val="FFC993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3" name="Freeform 339"/>
                  <p:cNvSpPr>
                    <a:spLocks/>
                  </p:cNvSpPr>
                  <p:nvPr/>
                </p:nvSpPr>
                <p:spPr bwMode="auto">
                  <a:xfrm>
                    <a:off x="1923" y="1823"/>
                    <a:ext cx="110" cy="31"/>
                  </a:xfrm>
                  <a:custGeom>
                    <a:avLst/>
                    <a:gdLst>
                      <a:gd name="T0" fmla="*/ 0 w 114"/>
                      <a:gd name="T1" fmla="*/ 0 h 32"/>
                      <a:gd name="T2" fmla="*/ 33 w 114"/>
                      <a:gd name="T3" fmla="*/ 21 h 32"/>
                      <a:gd name="T4" fmla="*/ 48 w 114"/>
                      <a:gd name="T5" fmla="*/ 24 h 32"/>
                      <a:gd name="T6" fmla="*/ 65 w 114"/>
                      <a:gd name="T7" fmla="*/ 21 h 32"/>
                      <a:gd name="T8" fmla="*/ 92 w 114"/>
                      <a:gd name="T9" fmla="*/ 3 h 3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14"/>
                      <a:gd name="T16" fmla="*/ 0 h 32"/>
                      <a:gd name="T17" fmla="*/ 114 w 114"/>
                      <a:gd name="T18" fmla="*/ 32 h 3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14" h="32">
                        <a:moveTo>
                          <a:pt x="0" y="0"/>
                        </a:moveTo>
                        <a:cubicBezTo>
                          <a:pt x="7" y="4"/>
                          <a:pt x="29" y="22"/>
                          <a:pt x="39" y="27"/>
                        </a:cubicBezTo>
                        <a:cubicBezTo>
                          <a:pt x="49" y="32"/>
                          <a:pt x="53" y="30"/>
                          <a:pt x="60" y="30"/>
                        </a:cubicBezTo>
                        <a:cubicBezTo>
                          <a:pt x="67" y="30"/>
                          <a:pt x="72" y="32"/>
                          <a:pt x="81" y="27"/>
                        </a:cubicBezTo>
                        <a:cubicBezTo>
                          <a:pt x="90" y="22"/>
                          <a:pt x="107" y="8"/>
                          <a:pt x="114" y="3"/>
                        </a:cubicBezTo>
                      </a:path>
                    </a:pathLst>
                  </a:custGeom>
                  <a:noFill/>
                  <a:ln w="12700">
                    <a:solidFill>
                      <a:srgbClr val="D20000"/>
                    </a:solidFill>
                    <a:round/>
                    <a:headEnd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" name="Freeform 340"/>
                  <p:cNvSpPr>
                    <a:spLocks/>
                  </p:cNvSpPr>
                  <p:nvPr/>
                </p:nvSpPr>
                <p:spPr bwMode="auto">
                  <a:xfrm>
                    <a:off x="1959" y="1835"/>
                    <a:ext cx="46" cy="9"/>
                  </a:xfrm>
                  <a:custGeom>
                    <a:avLst/>
                    <a:gdLst>
                      <a:gd name="T0" fmla="*/ 0 w 48"/>
                      <a:gd name="T1" fmla="*/ 5 h 10"/>
                      <a:gd name="T2" fmla="*/ 11 w 48"/>
                      <a:gd name="T3" fmla="*/ 0 h 10"/>
                      <a:gd name="T4" fmla="*/ 17 w 48"/>
                      <a:gd name="T5" fmla="*/ 5 h 10"/>
                      <a:gd name="T6" fmla="*/ 31 w 48"/>
                      <a:gd name="T7" fmla="*/ 0 h 10"/>
                      <a:gd name="T8" fmla="*/ 36 w 48"/>
                      <a:gd name="T9" fmla="*/ 5 h 1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10"/>
                      <a:gd name="T17" fmla="*/ 48 w 48"/>
                      <a:gd name="T18" fmla="*/ 10 h 1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10">
                        <a:moveTo>
                          <a:pt x="0" y="10"/>
                        </a:moveTo>
                        <a:cubicBezTo>
                          <a:pt x="2" y="8"/>
                          <a:pt x="7" y="0"/>
                          <a:pt x="11" y="0"/>
                        </a:cubicBezTo>
                        <a:cubicBezTo>
                          <a:pt x="15" y="0"/>
                          <a:pt x="19" y="9"/>
                          <a:pt x="23" y="9"/>
                        </a:cubicBezTo>
                        <a:cubicBezTo>
                          <a:pt x="27" y="9"/>
                          <a:pt x="34" y="0"/>
                          <a:pt x="38" y="0"/>
                        </a:cubicBezTo>
                        <a:cubicBezTo>
                          <a:pt x="42" y="0"/>
                          <a:pt x="46" y="8"/>
                          <a:pt x="48" y="10"/>
                        </a:cubicBezTo>
                      </a:path>
                    </a:pathLst>
                  </a:cu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" name="Freeform 341"/>
                  <p:cNvSpPr>
                    <a:spLocks/>
                  </p:cNvSpPr>
                  <p:nvPr/>
                </p:nvSpPr>
                <p:spPr bwMode="auto">
                  <a:xfrm>
                    <a:off x="1906" y="1711"/>
                    <a:ext cx="61" cy="26"/>
                  </a:xfrm>
                  <a:custGeom>
                    <a:avLst/>
                    <a:gdLst>
                      <a:gd name="T0" fmla="*/ 51 w 63"/>
                      <a:gd name="T1" fmla="*/ 10 h 28"/>
                      <a:gd name="T2" fmla="*/ 27 w 63"/>
                      <a:gd name="T3" fmla="*/ 4 h 28"/>
                      <a:gd name="T4" fmla="*/ 18 w 63"/>
                      <a:gd name="T5" fmla="*/ 4 h 28"/>
                      <a:gd name="T6" fmla="*/ 0 w 63"/>
                      <a:gd name="T7" fmla="*/ 18 h 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63"/>
                      <a:gd name="T13" fmla="*/ 0 h 28"/>
                      <a:gd name="T14" fmla="*/ 63 w 63"/>
                      <a:gd name="T15" fmla="*/ 28 h 2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63" h="28">
                        <a:moveTo>
                          <a:pt x="63" y="16"/>
                        </a:moveTo>
                        <a:cubicBezTo>
                          <a:pt x="58" y="14"/>
                          <a:pt x="39" y="6"/>
                          <a:pt x="33" y="4"/>
                        </a:cubicBezTo>
                        <a:cubicBezTo>
                          <a:pt x="27" y="2"/>
                          <a:pt x="29" y="0"/>
                          <a:pt x="24" y="4"/>
                        </a:cubicBezTo>
                        <a:cubicBezTo>
                          <a:pt x="19" y="8"/>
                          <a:pt x="5" y="23"/>
                          <a:pt x="0" y="28"/>
                        </a:cubicBezTo>
                      </a:path>
                    </a:pathLst>
                  </a:custGeom>
                  <a:noFill/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" name="Freeform 342"/>
                  <p:cNvSpPr>
                    <a:spLocks/>
                  </p:cNvSpPr>
                  <p:nvPr/>
                </p:nvSpPr>
                <p:spPr bwMode="auto">
                  <a:xfrm>
                    <a:off x="1926" y="1740"/>
                    <a:ext cx="26" cy="26"/>
                  </a:xfrm>
                  <a:custGeom>
                    <a:avLst/>
                    <a:gdLst>
                      <a:gd name="T0" fmla="*/ 21 w 27"/>
                      <a:gd name="T1" fmla="*/ 12 h 27"/>
                      <a:gd name="T2" fmla="*/ 12 w 27"/>
                      <a:gd name="T3" fmla="*/ 0 h 27"/>
                      <a:gd name="T4" fmla="*/ 0 w 27"/>
                      <a:gd name="T5" fmla="*/ 13 h 27"/>
                      <a:gd name="T6" fmla="*/ 13 w 27"/>
                      <a:gd name="T7" fmla="*/ 21 h 27"/>
                      <a:gd name="T8" fmla="*/ 21 w 27"/>
                      <a:gd name="T9" fmla="*/ 12 h 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7"/>
                      <a:gd name="T16" fmla="*/ 0 h 27"/>
                      <a:gd name="T17" fmla="*/ 27 w 27"/>
                      <a:gd name="T18" fmla="*/ 27 h 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7" h="27">
                        <a:moveTo>
                          <a:pt x="27" y="12"/>
                        </a:moveTo>
                        <a:cubicBezTo>
                          <a:pt x="27" y="8"/>
                          <a:pt x="16" y="0"/>
                          <a:pt x="12" y="0"/>
                        </a:cubicBezTo>
                        <a:cubicBezTo>
                          <a:pt x="8" y="0"/>
                          <a:pt x="0" y="11"/>
                          <a:pt x="0" y="15"/>
                        </a:cubicBezTo>
                        <a:cubicBezTo>
                          <a:pt x="0" y="19"/>
                          <a:pt x="11" y="27"/>
                          <a:pt x="15" y="27"/>
                        </a:cubicBezTo>
                        <a:cubicBezTo>
                          <a:pt x="19" y="27"/>
                          <a:pt x="27" y="16"/>
                          <a:pt x="27" y="12"/>
                        </a:cubicBezTo>
                        <a:close/>
                      </a:path>
                    </a:pathLst>
                  </a:custGeom>
                  <a:solidFill>
                    <a:srgbClr val="009DD9"/>
                  </a:solidFill>
                  <a:ln w="317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" name="Freeform 343"/>
                  <p:cNvSpPr>
                    <a:spLocks/>
                  </p:cNvSpPr>
                  <p:nvPr/>
                </p:nvSpPr>
                <p:spPr bwMode="auto">
                  <a:xfrm>
                    <a:off x="1905" y="1719"/>
                    <a:ext cx="62" cy="35"/>
                  </a:xfrm>
                  <a:custGeom>
                    <a:avLst/>
                    <a:gdLst>
                      <a:gd name="T0" fmla="*/ 4 w 64"/>
                      <a:gd name="T1" fmla="*/ 25 h 36"/>
                      <a:gd name="T2" fmla="*/ 4 w 64"/>
                      <a:gd name="T3" fmla="*/ 18 h 36"/>
                      <a:gd name="T4" fmla="*/ 25 w 64"/>
                      <a:gd name="T5" fmla="*/ 1 h 36"/>
                      <a:gd name="T6" fmla="*/ 49 w 64"/>
                      <a:gd name="T7" fmla="*/ 13 h 36"/>
                      <a:gd name="T8" fmla="*/ 43 w 64"/>
                      <a:gd name="T9" fmla="*/ 25 h 36"/>
                      <a:gd name="T10" fmla="*/ 28 w 64"/>
                      <a:gd name="T11" fmla="*/ 18 h 36"/>
                      <a:gd name="T12" fmla="*/ 13 w 64"/>
                      <a:gd name="T13" fmla="*/ 28 h 36"/>
                      <a:gd name="T14" fmla="*/ 4 w 64"/>
                      <a:gd name="T15" fmla="*/ 25 h 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4"/>
                      <a:gd name="T25" fmla="*/ 0 h 36"/>
                      <a:gd name="T26" fmla="*/ 64 w 64"/>
                      <a:gd name="T27" fmla="*/ 36 h 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4" h="36">
                        <a:moveTo>
                          <a:pt x="4" y="31"/>
                        </a:moveTo>
                        <a:cubicBezTo>
                          <a:pt x="3" y="29"/>
                          <a:pt x="0" y="27"/>
                          <a:pt x="4" y="22"/>
                        </a:cubicBezTo>
                        <a:cubicBezTo>
                          <a:pt x="8" y="17"/>
                          <a:pt x="22" y="2"/>
                          <a:pt x="31" y="1"/>
                        </a:cubicBezTo>
                        <a:cubicBezTo>
                          <a:pt x="40" y="0"/>
                          <a:pt x="58" y="8"/>
                          <a:pt x="61" y="13"/>
                        </a:cubicBezTo>
                        <a:cubicBezTo>
                          <a:pt x="64" y="18"/>
                          <a:pt x="56" y="30"/>
                          <a:pt x="52" y="31"/>
                        </a:cubicBezTo>
                        <a:cubicBezTo>
                          <a:pt x="48" y="32"/>
                          <a:pt x="40" y="19"/>
                          <a:pt x="34" y="19"/>
                        </a:cubicBezTo>
                        <a:cubicBezTo>
                          <a:pt x="28" y="19"/>
                          <a:pt x="18" y="32"/>
                          <a:pt x="13" y="34"/>
                        </a:cubicBezTo>
                        <a:cubicBezTo>
                          <a:pt x="8" y="36"/>
                          <a:pt x="4" y="34"/>
                          <a:pt x="4" y="31"/>
                        </a:cubicBezTo>
                        <a:close/>
                      </a:path>
                    </a:pathLst>
                  </a:custGeom>
                  <a:solidFill>
                    <a:srgbClr val="0F6F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" name="Freeform 344"/>
                  <p:cNvSpPr>
                    <a:spLocks/>
                  </p:cNvSpPr>
                  <p:nvPr/>
                </p:nvSpPr>
                <p:spPr bwMode="auto">
                  <a:xfrm flipH="1">
                    <a:off x="2005" y="1707"/>
                    <a:ext cx="61" cy="27"/>
                  </a:xfrm>
                  <a:custGeom>
                    <a:avLst/>
                    <a:gdLst>
                      <a:gd name="T0" fmla="*/ 51 w 63"/>
                      <a:gd name="T1" fmla="*/ 14 h 28"/>
                      <a:gd name="T2" fmla="*/ 27 w 63"/>
                      <a:gd name="T3" fmla="*/ 4 h 28"/>
                      <a:gd name="T4" fmla="*/ 18 w 63"/>
                      <a:gd name="T5" fmla="*/ 4 h 28"/>
                      <a:gd name="T6" fmla="*/ 0 w 63"/>
                      <a:gd name="T7" fmla="*/ 22 h 2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63"/>
                      <a:gd name="T13" fmla="*/ 0 h 28"/>
                      <a:gd name="T14" fmla="*/ 63 w 63"/>
                      <a:gd name="T15" fmla="*/ 28 h 28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63" h="28">
                        <a:moveTo>
                          <a:pt x="63" y="16"/>
                        </a:moveTo>
                        <a:cubicBezTo>
                          <a:pt x="58" y="14"/>
                          <a:pt x="39" y="6"/>
                          <a:pt x="33" y="4"/>
                        </a:cubicBezTo>
                        <a:cubicBezTo>
                          <a:pt x="27" y="2"/>
                          <a:pt x="29" y="0"/>
                          <a:pt x="24" y="4"/>
                        </a:cubicBezTo>
                        <a:cubicBezTo>
                          <a:pt x="19" y="8"/>
                          <a:pt x="5" y="23"/>
                          <a:pt x="0" y="28"/>
                        </a:cubicBezTo>
                      </a:path>
                    </a:pathLst>
                  </a:custGeom>
                  <a:noFill/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9" name="Freeform 345"/>
                  <p:cNvSpPr>
                    <a:spLocks/>
                  </p:cNvSpPr>
                  <p:nvPr/>
                </p:nvSpPr>
                <p:spPr bwMode="auto">
                  <a:xfrm flipH="1">
                    <a:off x="2020" y="1736"/>
                    <a:ext cx="26" cy="26"/>
                  </a:xfrm>
                  <a:custGeom>
                    <a:avLst/>
                    <a:gdLst>
                      <a:gd name="T0" fmla="*/ 21 w 27"/>
                      <a:gd name="T1" fmla="*/ 12 h 27"/>
                      <a:gd name="T2" fmla="*/ 12 w 27"/>
                      <a:gd name="T3" fmla="*/ 0 h 27"/>
                      <a:gd name="T4" fmla="*/ 0 w 27"/>
                      <a:gd name="T5" fmla="*/ 13 h 27"/>
                      <a:gd name="T6" fmla="*/ 13 w 27"/>
                      <a:gd name="T7" fmla="*/ 21 h 27"/>
                      <a:gd name="T8" fmla="*/ 21 w 27"/>
                      <a:gd name="T9" fmla="*/ 12 h 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7"/>
                      <a:gd name="T16" fmla="*/ 0 h 27"/>
                      <a:gd name="T17" fmla="*/ 27 w 27"/>
                      <a:gd name="T18" fmla="*/ 27 h 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7" h="27">
                        <a:moveTo>
                          <a:pt x="27" y="12"/>
                        </a:moveTo>
                        <a:cubicBezTo>
                          <a:pt x="27" y="8"/>
                          <a:pt x="16" y="0"/>
                          <a:pt x="12" y="0"/>
                        </a:cubicBezTo>
                        <a:cubicBezTo>
                          <a:pt x="8" y="0"/>
                          <a:pt x="0" y="11"/>
                          <a:pt x="0" y="15"/>
                        </a:cubicBezTo>
                        <a:cubicBezTo>
                          <a:pt x="0" y="19"/>
                          <a:pt x="11" y="27"/>
                          <a:pt x="15" y="27"/>
                        </a:cubicBezTo>
                        <a:cubicBezTo>
                          <a:pt x="19" y="27"/>
                          <a:pt x="27" y="16"/>
                          <a:pt x="27" y="12"/>
                        </a:cubicBezTo>
                        <a:close/>
                      </a:path>
                    </a:pathLst>
                  </a:custGeom>
                  <a:solidFill>
                    <a:srgbClr val="009DD9"/>
                  </a:solidFill>
                  <a:ln w="317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" name="Freeform 346"/>
                  <p:cNvSpPr>
                    <a:spLocks/>
                  </p:cNvSpPr>
                  <p:nvPr/>
                </p:nvSpPr>
                <p:spPr bwMode="auto">
                  <a:xfrm flipH="1">
                    <a:off x="2005" y="1716"/>
                    <a:ext cx="62" cy="34"/>
                  </a:xfrm>
                  <a:custGeom>
                    <a:avLst/>
                    <a:gdLst>
                      <a:gd name="T0" fmla="*/ 4 w 64"/>
                      <a:gd name="T1" fmla="*/ 22 h 36"/>
                      <a:gd name="T2" fmla="*/ 4 w 64"/>
                      <a:gd name="T3" fmla="*/ 16 h 36"/>
                      <a:gd name="T4" fmla="*/ 25 w 64"/>
                      <a:gd name="T5" fmla="*/ 1 h 36"/>
                      <a:gd name="T6" fmla="*/ 49 w 64"/>
                      <a:gd name="T7" fmla="*/ 9 h 36"/>
                      <a:gd name="T8" fmla="*/ 43 w 64"/>
                      <a:gd name="T9" fmla="*/ 22 h 36"/>
                      <a:gd name="T10" fmla="*/ 28 w 64"/>
                      <a:gd name="T11" fmla="*/ 13 h 36"/>
                      <a:gd name="T12" fmla="*/ 13 w 64"/>
                      <a:gd name="T13" fmla="*/ 24 h 36"/>
                      <a:gd name="T14" fmla="*/ 4 w 64"/>
                      <a:gd name="T15" fmla="*/ 22 h 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4"/>
                      <a:gd name="T25" fmla="*/ 0 h 36"/>
                      <a:gd name="T26" fmla="*/ 64 w 64"/>
                      <a:gd name="T27" fmla="*/ 36 h 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4" h="36">
                        <a:moveTo>
                          <a:pt x="4" y="31"/>
                        </a:moveTo>
                        <a:cubicBezTo>
                          <a:pt x="3" y="29"/>
                          <a:pt x="0" y="27"/>
                          <a:pt x="4" y="22"/>
                        </a:cubicBezTo>
                        <a:cubicBezTo>
                          <a:pt x="8" y="17"/>
                          <a:pt x="22" y="2"/>
                          <a:pt x="31" y="1"/>
                        </a:cubicBezTo>
                        <a:cubicBezTo>
                          <a:pt x="40" y="0"/>
                          <a:pt x="58" y="8"/>
                          <a:pt x="61" y="13"/>
                        </a:cubicBezTo>
                        <a:cubicBezTo>
                          <a:pt x="64" y="18"/>
                          <a:pt x="56" y="30"/>
                          <a:pt x="52" y="31"/>
                        </a:cubicBezTo>
                        <a:cubicBezTo>
                          <a:pt x="48" y="32"/>
                          <a:pt x="40" y="19"/>
                          <a:pt x="34" y="19"/>
                        </a:cubicBezTo>
                        <a:cubicBezTo>
                          <a:pt x="28" y="19"/>
                          <a:pt x="18" y="32"/>
                          <a:pt x="13" y="34"/>
                        </a:cubicBezTo>
                        <a:cubicBezTo>
                          <a:pt x="8" y="36"/>
                          <a:pt x="4" y="34"/>
                          <a:pt x="4" y="31"/>
                        </a:cubicBezTo>
                        <a:close/>
                      </a:path>
                    </a:pathLst>
                  </a:custGeom>
                  <a:solidFill>
                    <a:srgbClr val="0F6F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" name="Freeform 347"/>
                  <p:cNvSpPr>
                    <a:spLocks/>
                  </p:cNvSpPr>
                  <p:nvPr/>
                </p:nvSpPr>
                <p:spPr bwMode="auto">
                  <a:xfrm>
                    <a:off x="1986" y="1681"/>
                    <a:ext cx="99" cy="102"/>
                  </a:xfrm>
                  <a:custGeom>
                    <a:avLst/>
                    <a:gdLst>
                      <a:gd name="T0" fmla="*/ 4 w 102"/>
                      <a:gd name="T1" fmla="*/ 27 h 107"/>
                      <a:gd name="T2" fmla="*/ 31 w 102"/>
                      <a:gd name="T3" fmla="*/ 5 h 107"/>
                      <a:gd name="T4" fmla="*/ 55 w 102"/>
                      <a:gd name="T5" fmla="*/ 5 h 107"/>
                      <a:gd name="T6" fmla="*/ 81 w 102"/>
                      <a:gd name="T7" fmla="*/ 27 h 107"/>
                      <a:gd name="T8" fmla="*/ 81 w 102"/>
                      <a:gd name="T9" fmla="*/ 51 h 107"/>
                      <a:gd name="T10" fmla="*/ 58 w 102"/>
                      <a:gd name="T11" fmla="*/ 76 h 107"/>
                      <a:gd name="T12" fmla="*/ 34 w 102"/>
                      <a:gd name="T13" fmla="*/ 78 h 107"/>
                      <a:gd name="T14" fmla="*/ 13 w 102"/>
                      <a:gd name="T15" fmla="*/ 69 h 107"/>
                      <a:gd name="T16" fmla="*/ 1 w 102"/>
                      <a:gd name="T17" fmla="*/ 49 h 107"/>
                      <a:gd name="T18" fmla="*/ 4 w 102"/>
                      <a:gd name="T19" fmla="*/ 27 h 107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2"/>
                      <a:gd name="T31" fmla="*/ 0 h 107"/>
                      <a:gd name="T32" fmla="*/ 102 w 102"/>
                      <a:gd name="T33" fmla="*/ 107 h 107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2" h="107">
                        <a:moveTo>
                          <a:pt x="4" y="35"/>
                        </a:moveTo>
                        <a:cubicBezTo>
                          <a:pt x="9" y="25"/>
                          <a:pt x="27" y="10"/>
                          <a:pt x="37" y="5"/>
                        </a:cubicBezTo>
                        <a:cubicBezTo>
                          <a:pt x="47" y="0"/>
                          <a:pt x="57" y="0"/>
                          <a:pt x="67" y="5"/>
                        </a:cubicBezTo>
                        <a:cubicBezTo>
                          <a:pt x="77" y="10"/>
                          <a:pt x="92" y="25"/>
                          <a:pt x="97" y="35"/>
                        </a:cubicBezTo>
                        <a:cubicBezTo>
                          <a:pt x="102" y="45"/>
                          <a:pt x="101" y="57"/>
                          <a:pt x="97" y="68"/>
                        </a:cubicBezTo>
                        <a:cubicBezTo>
                          <a:pt x="93" y="79"/>
                          <a:pt x="79" y="95"/>
                          <a:pt x="70" y="101"/>
                        </a:cubicBezTo>
                        <a:cubicBezTo>
                          <a:pt x="61" y="107"/>
                          <a:pt x="49" y="105"/>
                          <a:pt x="40" y="104"/>
                        </a:cubicBezTo>
                        <a:cubicBezTo>
                          <a:pt x="31" y="103"/>
                          <a:pt x="19" y="98"/>
                          <a:pt x="13" y="92"/>
                        </a:cubicBezTo>
                        <a:cubicBezTo>
                          <a:pt x="7" y="86"/>
                          <a:pt x="2" y="74"/>
                          <a:pt x="1" y="65"/>
                        </a:cubicBezTo>
                        <a:cubicBezTo>
                          <a:pt x="0" y="56"/>
                          <a:pt x="4" y="41"/>
                          <a:pt x="4" y="35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" name="Freeform 348"/>
                  <p:cNvSpPr>
                    <a:spLocks/>
                  </p:cNvSpPr>
                  <p:nvPr/>
                </p:nvSpPr>
                <p:spPr bwMode="auto">
                  <a:xfrm>
                    <a:off x="1883" y="1687"/>
                    <a:ext cx="101" cy="99"/>
                  </a:xfrm>
                  <a:custGeom>
                    <a:avLst/>
                    <a:gdLst>
                      <a:gd name="T0" fmla="*/ 2 w 104"/>
                      <a:gd name="T1" fmla="*/ 25 h 104"/>
                      <a:gd name="T2" fmla="*/ 23 w 104"/>
                      <a:gd name="T3" fmla="*/ 8 h 104"/>
                      <a:gd name="T4" fmla="*/ 62 w 104"/>
                      <a:gd name="T5" fmla="*/ 5 h 104"/>
                      <a:gd name="T6" fmla="*/ 84 w 104"/>
                      <a:gd name="T7" fmla="*/ 28 h 104"/>
                      <a:gd name="T8" fmla="*/ 80 w 104"/>
                      <a:gd name="T9" fmla="*/ 55 h 104"/>
                      <a:gd name="T10" fmla="*/ 62 w 104"/>
                      <a:gd name="T11" fmla="*/ 73 h 104"/>
                      <a:gd name="T12" fmla="*/ 51 w 104"/>
                      <a:gd name="T13" fmla="*/ 73 h 104"/>
                      <a:gd name="T14" fmla="*/ 26 w 104"/>
                      <a:gd name="T15" fmla="*/ 75 h 104"/>
                      <a:gd name="T16" fmla="*/ 8 w 104"/>
                      <a:gd name="T17" fmla="*/ 60 h 104"/>
                      <a:gd name="T18" fmla="*/ 5 w 104"/>
                      <a:gd name="T19" fmla="*/ 46 h 104"/>
                      <a:gd name="T20" fmla="*/ 2 w 104"/>
                      <a:gd name="T21" fmla="*/ 25 h 10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04"/>
                      <a:gd name="T34" fmla="*/ 0 h 104"/>
                      <a:gd name="T35" fmla="*/ 104 w 104"/>
                      <a:gd name="T36" fmla="*/ 104 h 10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04" h="104">
                        <a:moveTo>
                          <a:pt x="2" y="32"/>
                        </a:moveTo>
                        <a:cubicBezTo>
                          <a:pt x="6" y="23"/>
                          <a:pt x="17" y="12"/>
                          <a:pt x="29" y="8"/>
                        </a:cubicBezTo>
                        <a:cubicBezTo>
                          <a:pt x="41" y="4"/>
                          <a:pt x="62" y="0"/>
                          <a:pt x="74" y="5"/>
                        </a:cubicBezTo>
                        <a:cubicBezTo>
                          <a:pt x="86" y="10"/>
                          <a:pt x="98" y="27"/>
                          <a:pt x="101" y="38"/>
                        </a:cubicBezTo>
                        <a:cubicBezTo>
                          <a:pt x="104" y="49"/>
                          <a:pt x="99" y="64"/>
                          <a:pt x="95" y="74"/>
                        </a:cubicBezTo>
                        <a:cubicBezTo>
                          <a:pt x="91" y="84"/>
                          <a:pt x="79" y="94"/>
                          <a:pt x="74" y="98"/>
                        </a:cubicBezTo>
                        <a:cubicBezTo>
                          <a:pt x="69" y="102"/>
                          <a:pt x="69" y="97"/>
                          <a:pt x="62" y="98"/>
                        </a:cubicBezTo>
                        <a:cubicBezTo>
                          <a:pt x="55" y="99"/>
                          <a:pt x="41" y="104"/>
                          <a:pt x="32" y="101"/>
                        </a:cubicBezTo>
                        <a:cubicBezTo>
                          <a:pt x="23" y="98"/>
                          <a:pt x="12" y="87"/>
                          <a:pt x="8" y="80"/>
                        </a:cubicBezTo>
                        <a:cubicBezTo>
                          <a:pt x="4" y="73"/>
                          <a:pt x="6" y="70"/>
                          <a:pt x="5" y="62"/>
                        </a:cubicBezTo>
                        <a:cubicBezTo>
                          <a:pt x="4" y="54"/>
                          <a:pt x="0" y="40"/>
                          <a:pt x="2" y="32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" name="Freeform 349"/>
                  <p:cNvSpPr>
                    <a:spLocks/>
                  </p:cNvSpPr>
                  <p:nvPr/>
                </p:nvSpPr>
                <p:spPr bwMode="auto">
                  <a:xfrm>
                    <a:off x="2031" y="1766"/>
                    <a:ext cx="67" cy="78"/>
                  </a:xfrm>
                  <a:custGeom>
                    <a:avLst/>
                    <a:gdLst>
                      <a:gd name="T0" fmla="*/ 47 w 70"/>
                      <a:gd name="T1" fmla="*/ 6 h 82"/>
                      <a:gd name="T2" fmla="*/ 49 w 70"/>
                      <a:gd name="T3" fmla="*/ 28 h 82"/>
                      <a:gd name="T4" fmla="*/ 33 w 70"/>
                      <a:gd name="T5" fmla="*/ 60 h 82"/>
                      <a:gd name="T6" fmla="*/ 3 w 70"/>
                      <a:gd name="T7" fmla="*/ 24 h 82"/>
                      <a:gd name="T8" fmla="*/ 47 w 70"/>
                      <a:gd name="T9" fmla="*/ 6 h 8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0"/>
                      <a:gd name="T16" fmla="*/ 0 h 82"/>
                      <a:gd name="T17" fmla="*/ 70 w 70"/>
                      <a:gd name="T18" fmla="*/ 82 h 8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0" h="82">
                        <a:moveTo>
                          <a:pt x="60" y="6"/>
                        </a:moveTo>
                        <a:cubicBezTo>
                          <a:pt x="70" y="8"/>
                          <a:pt x="66" y="27"/>
                          <a:pt x="63" y="39"/>
                        </a:cubicBezTo>
                        <a:cubicBezTo>
                          <a:pt x="60" y="51"/>
                          <a:pt x="53" y="82"/>
                          <a:pt x="43" y="81"/>
                        </a:cubicBezTo>
                        <a:cubicBezTo>
                          <a:pt x="33" y="80"/>
                          <a:pt x="0" y="42"/>
                          <a:pt x="3" y="30"/>
                        </a:cubicBezTo>
                        <a:cubicBezTo>
                          <a:pt x="6" y="18"/>
                          <a:pt x="50" y="0"/>
                          <a:pt x="60" y="6"/>
                        </a:cubicBezTo>
                        <a:close/>
                      </a:path>
                    </a:pathLst>
                  </a:custGeom>
                  <a:solidFill>
                    <a:srgbClr val="FDA1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4" name="Freeform 350"/>
                  <p:cNvSpPr>
                    <a:spLocks/>
                  </p:cNvSpPr>
                  <p:nvPr/>
                </p:nvSpPr>
                <p:spPr bwMode="auto">
                  <a:xfrm>
                    <a:off x="1866" y="1795"/>
                    <a:ext cx="71" cy="49"/>
                  </a:xfrm>
                  <a:custGeom>
                    <a:avLst/>
                    <a:gdLst>
                      <a:gd name="T0" fmla="*/ 10 w 73"/>
                      <a:gd name="T1" fmla="*/ 0 h 52"/>
                      <a:gd name="T2" fmla="*/ 7 w 73"/>
                      <a:gd name="T3" fmla="*/ 23 h 52"/>
                      <a:gd name="T4" fmla="*/ 22 w 73"/>
                      <a:gd name="T5" fmla="*/ 36 h 52"/>
                      <a:gd name="T6" fmla="*/ 58 w 73"/>
                      <a:gd name="T7" fmla="*/ 20 h 52"/>
                      <a:gd name="T8" fmla="*/ 10 w 73"/>
                      <a:gd name="T9" fmla="*/ 0 h 5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3"/>
                      <a:gd name="T16" fmla="*/ 0 h 52"/>
                      <a:gd name="T17" fmla="*/ 73 w 73"/>
                      <a:gd name="T18" fmla="*/ 52 h 5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3" h="52">
                        <a:moveTo>
                          <a:pt x="10" y="0"/>
                        </a:moveTo>
                        <a:cubicBezTo>
                          <a:pt x="0" y="1"/>
                          <a:pt x="4" y="25"/>
                          <a:pt x="7" y="33"/>
                        </a:cubicBezTo>
                        <a:cubicBezTo>
                          <a:pt x="10" y="41"/>
                          <a:pt x="18" y="52"/>
                          <a:pt x="28" y="51"/>
                        </a:cubicBezTo>
                        <a:cubicBezTo>
                          <a:pt x="38" y="50"/>
                          <a:pt x="73" y="35"/>
                          <a:pt x="70" y="27"/>
                        </a:cubicBezTo>
                        <a:cubicBezTo>
                          <a:pt x="67" y="19"/>
                          <a:pt x="23" y="0"/>
                          <a:pt x="10" y="0"/>
                        </a:cubicBezTo>
                        <a:close/>
                      </a:path>
                    </a:pathLst>
                  </a:custGeom>
                  <a:solidFill>
                    <a:srgbClr val="FDA1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sp>
            <p:nvSpPr>
              <p:cNvPr id="12" name="Freeform 351"/>
              <p:cNvSpPr>
                <a:spLocks/>
              </p:cNvSpPr>
              <p:nvPr/>
            </p:nvSpPr>
            <p:spPr bwMode="auto">
              <a:xfrm>
                <a:off x="1050" y="345"/>
                <a:ext cx="42" cy="17"/>
              </a:xfrm>
              <a:custGeom>
                <a:avLst/>
                <a:gdLst>
                  <a:gd name="T0" fmla="*/ 0 w 42"/>
                  <a:gd name="T1" fmla="*/ 9 h 17"/>
                  <a:gd name="T2" fmla="*/ 6 w 42"/>
                  <a:gd name="T3" fmla="*/ 15 h 17"/>
                  <a:gd name="T4" fmla="*/ 21 w 42"/>
                  <a:gd name="T5" fmla="*/ 0 h 17"/>
                  <a:gd name="T6" fmla="*/ 36 w 42"/>
                  <a:gd name="T7" fmla="*/ 15 h 17"/>
                  <a:gd name="T8" fmla="*/ 42 w 42"/>
                  <a:gd name="T9" fmla="*/ 12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7"/>
                  <a:gd name="T17" fmla="*/ 42 w 42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7">
                    <a:moveTo>
                      <a:pt x="0" y="9"/>
                    </a:moveTo>
                    <a:cubicBezTo>
                      <a:pt x="1" y="9"/>
                      <a:pt x="3" y="16"/>
                      <a:pt x="6" y="15"/>
                    </a:cubicBezTo>
                    <a:cubicBezTo>
                      <a:pt x="9" y="14"/>
                      <a:pt x="16" y="0"/>
                      <a:pt x="21" y="0"/>
                    </a:cubicBezTo>
                    <a:cubicBezTo>
                      <a:pt x="26" y="0"/>
                      <a:pt x="33" y="13"/>
                      <a:pt x="36" y="15"/>
                    </a:cubicBezTo>
                    <a:cubicBezTo>
                      <a:pt x="39" y="17"/>
                      <a:pt x="41" y="13"/>
                      <a:pt x="42" y="12"/>
                    </a:cubicBezTo>
                  </a:path>
                </a:pathLst>
              </a:custGeom>
              <a:noFill/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10" name="Picture 352" descr="girl5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3203"/>
              <a:ext cx="601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362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20"/>
          <p:cNvSpPr txBox="1">
            <a:spLocks noChangeArrowheads="1"/>
          </p:cNvSpPr>
          <p:nvPr/>
        </p:nvSpPr>
        <p:spPr bwMode="auto">
          <a:xfrm>
            <a:off x="1835150" y="2060575"/>
            <a:ext cx="5976938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ru-RU" sz="6000" dirty="0">
                <a:solidFill>
                  <a:srgbClr val="0000FF"/>
                </a:solidFill>
                <a:latin typeface="Monotype Corsiva" pitchFamily="66" charset="0"/>
              </a:rPr>
              <a:t>ПОКАЖИ  СВОЁ </a:t>
            </a:r>
          </a:p>
          <a:p>
            <a:pPr eaLnBrk="1" hangingPunct="1">
              <a:spcBef>
                <a:spcPct val="50000"/>
              </a:spcBef>
            </a:pPr>
            <a:r>
              <a:rPr kumimoji="0" lang="ru-RU" sz="6000" dirty="0">
                <a:solidFill>
                  <a:srgbClr val="0000FF"/>
                </a:solidFill>
                <a:latin typeface="Monotype Corsiva" pitchFamily="66" charset="0"/>
              </a:rPr>
              <a:t>НАСТРОЕНИЕ</a:t>
            </a:r>
          </a:p>
          <a:p>
            <a:pPr eaLnBrk="1" hangingPunct="1">
              <a:spcBef>
                <a:spcPct val="50000"/>
              </a:spcBef>
            </a:pPr>
            <a:r>
              <a:rPr kumimoji="0" lang="ru-RU" sz="6000" dirty="0" smtClean="0">
                <a:solidFill>
                  <a:srgbClr val="0000FF"/>
                </a:solidFill>
                <a:latin typeface="Monotype Corsiva" pitchFamily="66" charset="0"/>
              </a:rPr>
              <a:t>                или</a:t>
            </a:r>
            <a:endParaRPr kumimoji="0" lang="ru-RU" sz="6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37891" name="Picture 24" descr="4d123fbc6b642667114737f0590440a5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6" y="5059363"/>
            <a:ext cx="2800350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6" descr="26a8bc3773f1f0871eb342d8d742252b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013325"/>
            <a:ext cx="1231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6" name="WordArt 28"/>
          <p:cNvSpPr>
            <a:spLocks noChangeArrowheads="1" noChangeShapeType="1" noTextEdit="1"/>
          </p:cNvSpPr>
          <p:nvPr/>
        </p:nvSpPr>
        <p:spPr bwMode="auto">
          <a:xfrm>
            <a:off x="0" y="188913"/>
            <a:ext cx="6588125" cy="2232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CFCA00"/>
                </a:solidFill>
                <a:latin typeface="Times New Roman"/>
                <a:cs typeface="Times New Roman"/>
              </a:rPr>
              <a:t>итоги</a:t>
            </a:r>
          </a:p>
        </p:txBody>
      </p:sp>
    </p:spTree>
    <p:extLst>
      <p:ext uri="{BB962C8B-B14F-4D97-AF65-F5344CB8AC3E}">
        <p14:creationId xmlns:p14="http://schemas.microsoft.com/office/powerpoint/2010/main" val="82548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916" grpId="0" animBg="1"/>
      <p:bldP spid="379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67744" y="908720"/>
            <a:ext cx="6480720" cy="401673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№687(</a:t>
            </a:r>
            <a:r>
              <a:rPr lang="ru-RU" sz="3600" dirty="0" err="1" smtClean="0"/>
              <a:t>в,г</a:t>
            </a:r>
            <a:r>
              <a:rPr lang="ru-RU" sz="3600" dirty="0" smtClean="0"/>
              <a:t>),686(</a:t>
            </a:r>
            <a:r>
              <a:rPr lang="ru-RU" sz="3600" dirty="0" err="1" smtClean="0"/>
              <a:t>в,г</a:t>
            </a:r>
            <a:r>
              <a:rPr lang="ru-RU" sz="3600" dirty="0" smtClean="0"/>
              <a:t>),685.</a:t>
            </a:r>
            <a:endParaRPr lang="ru-RU" sz="3600" dirty="0"/>
          </a:p>
        </p:txBody>
      </p:sp>
      <p:pic>
        <p:nvPicPr>
          <p:cNvPr id="4" name="Picture 4" descr="па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" y="495482"/>
            <a:ext cx="2315527" cy="214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78780"/>
            <a:ext cx="274763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89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476375" y="692150"/>
            <a:ext cx="6121400" cy="2014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Молодцы!</a:t>
            </a:r>
          </a:p>
        </p:txBody>
      </p:sp>
      <p:sp>
        <p:nvSpPr>
          <p:cNvPr id="39939" name="WordArt 3"/>
          <p:cNvSpPr>
            <a:spLocks noChangeArrowheads="1" noChangeShapeType="1" noTextEdit="1"/>
          </p:cNvSpPr>
          <p:nvPr/>
        </p:nvSpPr>
        <p:spPr bwMode="auto">
          <a:xfrm>
            <a:off x="1476375" y="3429000"/>
            <a:ext cx="633571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урок!</a:t>
            </a:r>
          </a:p>
        </p:txBody>
      </p:sp>
      <p:pic>
        <p:nvPicPr>
          <p:cNvPr id="39940" name="Picture 2" descr="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714875"/>
            <a:ext cx="756126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55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372168"/>
            <a:ext cx="7766248" cy="186514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После долгих поисков Генри нашёл на чердаке карту, на которой было указано, где дед Родригес спрятал свои сокровища. </a:t>
            </a:r>
            <a:endParaRPr lang="ru-RU" sz="2800" dirty="0"/>
          </a:p>
        </p:txBody>
      </p:sp>
      <p:pic>
        <p:nvPicPr>
          <p:cNvPr id="4" name="Объект 3" descr="http://im6-tub-ru.yandex.net/i?id=293836631-08-72&amp;n=21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424936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32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8280919" cy="2153176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/>
              <a:t>      Приплыв на остров, отмеченный на карте, Генри увидел на дереве надпись «Двигайся!», математические примеры и круг со странными записями.</a:t>
            </a:r>
            <a:endParaRPr lang="ru-RU" sz="2800" dirty="0"/>
          </a:p>
        </p:txBody>
      </p:sp>
      <p:pic>
        <p:nvPicPr>
          <p:cNvPr id="4" name="Объект 3" descr="http://img1.liveinternet.ru/images/attach/b/3/27/799/27799706_27478493_4f24cbcc882c.gif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3216028" cy="3475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miai.iq.pl/victoria/safari/imgs/trasy/cocos_island_costa_rica/1c44ae06a40008c7284b021e0dfdea3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397832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6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Выполнив следующие 5 заданий, выбрав правильные ответы и сложив из них слово, Генри узнал, в каком направлении ему двигаться.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Реши уравнение: 2х – 3(х – 1) = - 4 + 2(х – 1).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Вычисли: - 6,9 – (4,21 – 10,9).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2800" dirty="0" smtClean="0"/>
              <a:t>Замени знак вопроса нужным выражением: </a:t>
            </a:r>
          </a:p>
          <a:p>
            <a:pPr marL="4572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2х – 3х + х – 5х + ? = 6х.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4.</a:t>
            </a:r>
            <a:r>
              <a:rPr lang="ru-RU" sz="2800" dirty="0" smtClean="0"/>
              <a:t> Приведи подобные слагаемые: </a:t>
            </a:r>
          </a:p>
          <a:p>
            <a:pPr marL="4572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5</a:t>
            </a:r>
            <a:r>
              <a:rPr lang="en-US" sz="2800" dirty="0" smtClean="0"/>
              <a:t>m </a:t>
            </a:r>
            <a:r>
              <a:rPr lang="ru-RU" sz="2800" dirty="0" smtClean="0"/>
              <a:t>+2</a:t>
            </a:r>
            <a:r>
              <a:rPr lang="en-US" sz="2800" dirty="0" smtClean="0"/>
              <a:t>n – 7n – 12m + 4m – 9n</a:t>
            </a:r>
            <a:r>
              <a:rPr lang="ru-RU" sz="2800" dirty="0" smtClean="0"/>
              <a:t>.    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5.</a:t>
            </a:r>
            <a:r>
              <a:rPr lang="ru-RU" sz="2800" dirty="0" smtClean="0"/>
              <a:t> Найди значение выражения:</a:t>
            </a:r>
          </a:p>
          <a:p>
            <a:pPr marL="45720" indent="0">
              <a:buNone/>
            </a:pPr>
            <a:r>
              <a:rPr lang="ru-RU" sz="2800" dirty="0" smtClean="0"/>
              <a:t>    3(х + 100) – 2(1,5х – 100) при х = -10.                          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471" y="3501008"/>
            <a:ext cx="208946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18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204778"/>
            <a:ext cx="5040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dirty="0" smtClean="0"/>
              <a:t>Чтобы узнать, сколько километров пройти на север, Генри должен правильно решить следующий пример: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6,125 : 6 1</a:t>
            </a:r>
            <a:r>
              <a:rPr lang="en-US" sz="2800" b="1" dirty="0" smtClean="0"/>
              <a:t>/8</a:t>
            </a:r>
            <a:r>
              <a:rPr lang="ru-RU" sz="2800" b="1" dirty="0" smtClean="0"/>
              <a:t> – ( 0,59 * 7</a:t>
            </a:r>
            <a:r>
              <a:rPr lang="en-US" sz="2800" b="1" dirty="0" smtClean="0"/>
              <a:t>/40 + 0</a:t>
            </a:r>
            <a:r>
              <a:rPr lang="ru-RU" sz="2800" b="1" dirty="0" smtClean="0"/>
              <a:t>,41 * 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7</a:t>
            </a:r>
            <a:r>
              <a:rPr lang="en-US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/40</a:t>
            </a:r>
            <a:r>
              <a:rPr lang="ru-RU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) : 0,35.</a:t>
            </a:r>
            <a:r>
              <a:rPr lang="en-US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 </a:t>
            </a:r>
            <a:endParaRPr lang="ru-RU" sz="2800" b="1" dirty="0"/>
          </a:p>
        </p:txBody>
      </p:sp>
      <p:pic>
        <p:nvPicPr>
          <p:cNvPr id="5" name="Picture 2" descr="C:\Documents and Settings\alena\Рабочий стол\2793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4" y="1139006"/>
            <a:ext cx="2995613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4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dirty="0" smtClean="0"/>
              <a:t>Пройдя на север 0,5 км, Генри увидел мост через реку, на котором было написано «Двигайся!», дальше следовали уравнения и таблица.</a:t>
            </a:r>
            <a:endParaRPr lang="ru-RU" sz="2800" b="1" dirty="0"/>
          </a:p>
        </p:txBody>
      </p:sp>
      <p:pic>
        <p:nvPicPr>
          <p:cNvPr id="4" name="Рисунок 3" descr="http://im3-tub-ru.yandex.net/i?id=11683382-04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63" y="2276475"/>
            <a:ext cx="4006405" cy="280870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1916832"/>
            <a:ext cx="46805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Решив правильно следующие уравнения, Генри расшифровал слово.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0,9а + 4,96 = з, 6 + 1,4а;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4 </a:t>
            </a:r>
            <a:r>
              <a:rPr lang="en-US" sz="2400" dirty="0" smtClean="0">
                <a:solidFill>
                  <a:prstClr val="black"/>
                </a:solidFill>
              </a:rPr>
              <a:t>1/3</a:t>
            </a:r>
            <a:r>
              <a:rPr lang="ru-RU" sz="2400" dirty="0" smtClean="0">
                <a:solidFill>
                  <a:prstClr val="black"/>
                </a:solidFill>
              </a:rPr>
              <a:t>в + в = 6в – 10,4;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0,4(2х + 0,3) = 1</a:t>
            </a:r>
            <a:r>
              <a:rPr lang="en-US" sz="2400" dirty="0" smtClean="0">
                <a:solidFill>
                  <a:prstClr val="black"/>
                </a:solidFill>
              </a:rPr>
              <a:t>/3</a:t>
            </a:r>
            <a:r>
              <a:rPr lang="ru-RU" sz="2400" dirty="0" smtClean="0">
                <a:solidFill>
                  <a:prstClr val="black"/>
                </a:solidFill>
              </a:rPr>
              <a:t>(6х – 7,2);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5(у – 3,8) = 4,7(у – 4);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prstClr val="black"/>
                </a:solidFill>
              </a:rPr>
              <a:t>6(у – 1,4) = 3,5у + 1,6.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832012"/>
              </p:ext>
            </p:extLst>
          </p:nvPr>
        </p:nvGraphicFramePr>
        <p:xfrm>
          <a:off x="1835696" y="5373216"/>
          <a:ext cx="5979787" cy="841248"/>
        </p:xfrm>
        <a:graphic>
          <a:graphicData uri="http://schemas.openxmlformats.org/drawingml/2006/table">
            <a:tbl>
              <a:tblPr firstRow="1" firstCol="1" bandRow="1"/>
              <a:tblGrid>
                <a:gridCol w="747239"/>
                <a:gridCol w="747239"/>
                <a:gridCol w="747239"/>
                <a:gridCol w="747239"/>
                <a:gridCol w="747239"/>
                <a:gridCol w="747864"/>
                <a:gridCol w="747864"/>
                <a:gridCol w="74786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6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2,72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1,25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304925" y="2276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5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</a:t>
            </a:r>
            <a:r>
              <a:rPr lang="ru-RU" sz="2800" dirty="0" smtClean="0">
                <a:solidFill>
                  <a:prstClr val="black"/>
                </a:solidFill>
              </a:rPr>
              <a:t>Итак, нужно было двигаться на запад. Пройдя мост, Генри увидел столб, а на нём надпись: «Используя формулу </a:t>
            </a:r>
            <a:r>
              <a:rPr lang="ru-RU" sz="2800" b="1" u="sng" dirty="0" smtClean="0">
                <a:solidFill>
                  <a:srgbClr val="C00000"/>
                </a:solidFill>
              </a:rPr>
              <a:t>у = - х -1</a:t>
            </a:r>
            <a:r>
              <a:rPr lang="ru-RU" sz="2800" dirty="0" smtClean="0">
                <a:solidFill>
                  <a:prstClr val="black"/>
                </a:solidFill>
              </a:rPr>
              <a:t>, найди </a:t>
            </a:r>
            <a:r>
              <a:rPr lang="ru-RU" sz="2800" b="1" u="sng" dirty="0" smtClean="0">
                <a:solidFill>
                  <a:srgbClr val="C00000"/>
                </a:solidFill>
              </a:rPr>
              <a:t>у = -12</a:t>
            </a:r>
            <a:r>
              <a:rPr lang="ru-RU" sz="2800" dirty="0" smtClean="0">
                <a:solidFill>
                  <a:prstClr val="black"/>
                </a:solidFill>
              </a:rPr>
              <a:t>, и ты узнаешь, сколько метров нужно пройти на запад».</a:t>
            </a:r>
            <a:r>
              <a:rPr lang="en-US" sz="28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 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1-we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264" y="2914952"/>
            <a:ext cx="3545458" cy="3096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9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</a:t>
            </a: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040581" y="402325"/>
            <a:ext cx="4536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</a:t>
            </a:r>
            <a:r>
              <a:rPr lang="ru-RU" sz="2800" dirty="0" smtClean="0">
                <a:solidFill>
                  <a:prstClr val="black"/>
                </a:solidFill>
              </a:rPr>
              <a:t>Через </a:t>
            </a:r>
            <a:r>
              <a:rPr lang="ru-RU" sz="2800" dirty="0">
                <a:solidFill>
                  <a:prstClr val="black"/>
                </a:solidFill>
              </a:rPr>
              <a:t>1</a:t>
            </a:r>
            <a:r>
              <a:rPr lang="ru-RU" sz="2800" dirty="0" smtClean="0">
                <a:solidFill>
                  <a:prstClr val="black"/>
                </a:solidFill>
              </a:rPr>
              <a:t>1м Генри увидел пещеру, а у входа – огромный камень. На камне было написано:</a:t>
            </a:r>
          </a:p>
        </p:txBody>
      </p:sp>
      <p:pic>
        <p:nvPicPr>
          <p:cNvPr id="5" name="Рисунок 4" descr="http://im8-tub-ru.yandex.net/i?id=254233781-40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959" y="3200618"/>
            <a:ext cx="3817126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2-tub-ru.yandex.net/i?id=158589550-41-72&amp;n=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32" y="402325"/>
            <a:ext cx="3312368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64232" y="324783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</a:rPr>
              <a:t>«Отодвинь и ты найдёшь в яме шкатулку с сокровищами».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Достал шкатулку, но она была закрыта, а на крышке выгравировано: </a:t>
            </a:r>
            <a:r>
              <a:rPr lang="ru-RU" sz="2800" b="1" dirty="0">
                <a:solidFill>
                  <a:srgbClr val="C00000"/>
                </a:solidFill>
              </a:rPr>
              <a:t>«Ваши знания – это…»</a:t>
            </a:r>
          </a:p>
        </p:txBody>
      </p:sp>
    </p:spTree>
    <p:extLst>
      <p:ext uri="{BB962C8B-B14F-4D97-AF65-F5344CB8AC3E}">
        <p14:creationId xmlns:p14="http://schemas.microsoft.com/office/powerpoint/2010/main" val="24362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45720" indent="0">
              <a:buNone/>
            </a:pPr>
            <a:r>
              <a:rPr lang="ru-RU" sz="2800" dirty="0" smtClean="0"/>
              <a:t>     </a:t>
            </a:r>
            <a:r>
              <a:rPr lang="ru-RU" sz="2800" b="1" dirty="0" smtClean="0"/>
              <a:t>Выполните действия и вы расшифруете запись:</a:t>
            </a:r>
          </a:p>
          <a:p>
            <a:pPr marL="45720" indent="0" algn="ctr">
              <a:buNone/>
            </a:pPr>
            <a:r>
              <a:rPr lang="ru-RU" sz="2800" b="1" i="1" dirty="0" smtClean="0"/>
              <a:t>45 : ((2,5 : 5</a:t>
            </a:r>
            <a:r>
              <a:rPr lang="en-US" sz="2800" b="1" i="1" dirty="0" smtClean="0"/>
              <a:t>/18</a:t>
            </a:r>
            <a:r>
              <a:rPr lang="ru-RU" sz="2800" b="1" i="1" dirty="0" smtClean="0"/>
              <a:t> – 0,9) : 0,09).</a:t>
            </a:r>
          </a:p>
          <a:p>
            <a:pPr marL="45720" indent="0">
              <a:buNone/>
            </a:pPr>
            <a:endParaRPr lang="ru-RU" sz="2800" b="1" i="1" dirty="0"/>
          </a:p>
          <a:p>
            <a:pPr marL="45720" indent="0">
              <a:buNone/>
            </a:pPr>
            <a:endParaRPr lang="ru-RU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64502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      </a:t>
            </a:r>
            <a:r>
              <a:rPr lang="ru-RU" sz="2800" dirty="0" smtClean="0"/>
              <a:t>Шкатулка открылась, и Генри был поражён красотой сокровищ, которые завещал ему дед.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677259"/>
              </p:ext>
            </p:extLst>
          </p:nvPr>
        </p:nvGraphicFramePr>
        <p:xfrm>
          <a:off x="2051720" y="2060848"/>
          <a:ext cx="4170640" cy="1152128"/>
        </p:xfrm>
        <a:graphic>
          <a:graphicData uri="http://schemas.openxmlformats.org/drawingml/2006/table">
            <a:tbl>
              <a:tblPr firstRow="1" firstCol="1" bandRow="1"/>
              <a:tblGrid>
                <a:gridCol w="1042660"/>
                <a:gridCol w="1042660"/>
                <a:gridCol w="1042660"/>
                <a:gridCol w="1042660"/>
              </a:tblGrid>
              <a:tr h="611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http://im8-tub-ru.yandex.net/i?id=170634126-20-72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44272"/>
            <a:ext cx="3564904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2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190</TotalTime>
  <Words>469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Игра «Путешествие за сокровищами»</vt:lpstr>
      <vt:lpstr>После долгих поисков Генри нашёл на чердаке карту, на которой было указано, где дед Родригес спрятал свои сокровища. </vt:lpstr>
      <vt:lpstr>      Приплыв на остров, отмеченный на карте, Генри увидел на дереве надпись «Двигайся!», математические примеры и круг со странными записями.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 №687(в,г),686(в,г),685.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«Путешествие за сокровищами»</dc:title>
  <dc:creator>teach</dc:creator>
  <cp:lastModifiedBy>teach</cp:lastModifiedBy>
  <cp:revision>12</cp:revision>
  <dcterms:created xsi:type="dcterms:W3CDTF">2013-01-28T19:50:09Z</dcterms:created>
  <dcterms:modified xsi:type="dcterms:W3CDTF">2013-03-21T06:44:54Z</dcterms:modified>
</cp:coreProperties>
</file>