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6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7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8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9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10.xml" ContentType="application/vnd.openxmlformats-officedocument.theme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1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2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90" r:id="rId3"/>
    <p:sldMasterId id="2147483705" r:id="rId4"/>
    <p:sldMasterId id="2147483720" r:id="rId5"/>
    <p:sldMasterId id="2147483735" r:id="rId6"/>
    <p:sldMasterId id="2147483750" r:id="rId7"/>
    <p:sldMasterId id="2147483765" r:id="rId8"/>
    <p:sldMasterId id="2147483780" r:id="rId9"/>
    <p:sldMasterId id="2147483795" r:id="rId10"/>
    <p:sldMasterId id="2147483810" r:id="rId11"/>
    <p:sldMasterId id="2147483825" r:id="rId12"/>
    <p:sldMasterId id="2147483855" r:id="rId13"/>
  </p:sldMasterIdLst>
  <p:sldIdLst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9" r:id="rId23"/>
    <p:sldId id="268" r:id="rId24"/>
    <p:sldId id="270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717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18354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62435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47118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31701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63238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38125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42366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62173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96871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03135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49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34949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55142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21635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42610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163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79554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88497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94495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6909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34938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400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48612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13320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15380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54956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22786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64410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45426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94661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39657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35162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54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11867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908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34590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6194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786431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82835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61139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82793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7619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24799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202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3064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70620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45241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9198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61818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21804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8550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35134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83812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89799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533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04941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025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476536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36539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56105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3705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95985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425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65825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62728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676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390921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3659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209412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87679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71171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60189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786731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17824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8752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39257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911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23298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29192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85620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38924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19803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18081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73896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91342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622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77177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90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39849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295346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81829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6450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16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3218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217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376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8881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926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9010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7044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3079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519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7133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281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997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3040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4896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8090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4115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5578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8202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4542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683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0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009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302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7162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112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4452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2176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226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9408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8261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4313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155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049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72965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5591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4835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6935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99649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2403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53329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8412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36257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79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52113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95392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0348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55346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9563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45411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03777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6211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7462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13922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167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76881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15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8921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305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67786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972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30392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427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11794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94167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984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42444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72187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82525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67164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92973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31421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77818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DB5CD-EFAD-4659-AA24-46C6B72E6E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52549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42C7E-1A3D-4ACA-BC60-4218100B58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34309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1053B-2001-4E9E-9712-109C1536EEE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06927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78AA-6ED0-4B80-A133-787B72EA02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66360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F3441-FE9C-4661-9DD6-8D22B0440C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3556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B853-46DA-4C81-AFFC-F659EB0179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96164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FC34-7C3F-4D89-BE1C-721F7A74ABD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32483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84A9-A6D3-412E-AA30-EA9F704573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93831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9E7A3-DD4B-473D-A828-733452A943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69282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1065C-4EC8-4011-99E8-D8084ABAF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93492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EE0ED6-48C6-4052-A2AA-498B8CBB55C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17620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3ECF46-6E92-417C-AEFD-99063EA45B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2121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1587D-653C-407A-A75E-D0B189AD737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72095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CF75-AADA-49FF-B4C8-3996F33460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72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13" Type="http://schemas.openxmlformats.org/officeDocument/2006/relationships/slideLayout" Target="../slideLayouts/slideLayout139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Relationship Id="rId14" Type="http://schemas.openxmlformats.org/officeDocument/2006/relationships/slideLayout" Target="../slideLayouts/slideLayout14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8.xml"/><Relationship Id="rId13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3.xml"/><Relationship Id="rId7" Type="http://schemas.openxmlformats.org/officeDocument/2006/relationships/slideLayout" Target="../slideLayouts/slideLayout147.xml"/><Relationship Id="rId12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41.xml"/><Relationship Id="rId6" Type="http://schemas.openxmlformats.org/officeDocument/2006/relationships/slideLayout" Target="../slideLayouts/slideLayout146.xml"/><Relationship Id="rId11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45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44.xml"/><Relationship Id="rId9" Type="http://schemas.openxmlformats.org/officeDocument/2006/relationships/slideLayout" Target="../slideLayouts/slideLayout149.xml"/><Relationship Id="rId14" Type="http://schemas.openxmlformats.org/officeDocument/2006/relationships/slideLayout" Target="../slideLayouts/slideLayout15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slideLayout" Target="../slideLayouts/slideLayout16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Relationship Id="rId14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1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Relationship Id="rId14" Type="http://schemas.openxmlformats.org/officeDocument/2006/relationships/slideLayout" Target="../slideLayouts/slideLayout1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633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20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60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343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00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36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71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72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52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982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80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51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DDDD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61A8E3-8802-4818-9182-710975838CE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69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slide" Target="slide2.xml"/><Relationship Id="rId2" Type="http://schemas.openxmlformats.org/officeDocument/2006/relationships/slideLayout" Target="../slideLayouts/slideLayout15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7.bin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138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png"/><Relationship Id="rId4" Type="http://schemas.openxmlformats.org/officeDocument/2006/relationships/image" Target="../media/image29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slide" Target="slide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6" Type="http://schemas.openxmlformats.org/officeDocument/2006/relationships/slide" Target="slide4.xml"/><Relationship Id="rId11" Type="http://schemas.openxmlformats.org/officeDocument/2006/relationships/image" Target="../media/image1.png"/><Relationship Id="rId5" Type="http://schemas.openxmlformats.org/officeDocument/2006/relationships/image" Target="../media/image2.wmf"/><Relationship Id="rId10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slide" Target="slide4.xml"/><Relationship Id="rId3" Type="http://schemas.openxmlformats.org/officeDocument/2006/relationships/slide" Target="slide2.xml"/><Relationship Id="rId7" Type="http://schemas.openxmlformats.org/officeDocument/2006/relationships/image" Target="../media/image6.wmf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slide" Target="slide12.xml"/><Relationship Id="rId5" Type="http://schemas.openxmlformats.org/officeDocument/2006/relationships/image" Target="../media/image5.wmf"/><Relationship Id="rId10" Type="http://schemas.openxmlformats.org/officeDocument/2006/relationships/slide" Target="slide11.xml"/><Relationship Id="rId4" Type="http://schemas.openxmlformats.org/officeDocument/2006/relationships/oleObject" Target="../embeddings/oleObject4.bin"/><Relationship Id="rId9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slide" Target="slide2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54.xml"/><Relationship Id="rId1" Type="http://schemas.openxmlformats.org/officeDocument/2006/relationships/vmlDrawing" Target="../drawings/vmlDrawing3.vml"/><Relationship Id="rId6" Type="http://schemas.openxmlformats.org/officeDocument/2006/relationships/slide" Target="slide4.xml"/><Relationship Id="rId11" Type="http://schemas.openxmlformats.org/officeDocument/2006/relationships/image" Target="../media/image1.png"/><Relationship Id="rId5" Type="http://schemas.openxmlformats.org/officeDocument/2006/relationships/image" Target="../media/image8.wmf"/><Relationship Id="rId10" Type="http://schemas.openxmlformats.org/officeDocument/2006/relationships/image" Target="../media/image10.wmf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slide" Target="slide2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4.vml"/><Relationship Id="rId6" Type="http://schemas.openxmlformats.org/officeDocument/2006/relationships/slide" Target="slide5.xml"/><Relationship Id="rId11" Type="http://schemas.openxmlformats.org/officeDocument/2006/relationships/image" Target="../media/image1.png"/><Relationship Id="rId5" Type="http://schemas.openxmlformats.org/officeDocument/2006/relationships/image" Target="../media/image11.wmf"/><Relationship Id="rId10" Type="http://schemas.openxmlformats.org/officeDocument/2006/relationships/image" Target="../media/image13.wmf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slide" Target="slide2.xml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82.xml"/><Relationship Id="rId1" Type="http://schemas.openxmlformats.org/officeDocument/2006/relationships/vmlDrawing" Target="../drawings/vmlDrawing5.vml"/><Relationship Id="rId6" Type="http://schemas.openxmlformats.org/officeDocument/2006/relationships/slide" Target="slide5.xml"/><Relationship Id="rId11" Type="http://schemas.openxmlformats.org/officeDocument/2006/relationships/slide" Target="slide13.xml"/><Relationship Id="rId5" Type="http://schemas.openxmlformats.org/officeDocument/2006/relationships/image" Target="../media/image14.wmf"/><Relationship Id="rId10" Type="http://schemas.openxmlformats.org/officeDocument/2006/relationships/image" Target="../media/image16.wmf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slide" Target="slide2.xml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96.xml"/><Relationship Id="rId1" Type="http://schemas.openxmlformats.org/officeDocument/2006/relationships/vmlDrawing" Target="../drawings/vmlDrawing6.vml"/><Relationship Id="rId6" Type="http://schemas.openxmlformats.org/officeDocument/2006/relationships/slide" Target="slide4.xml"/><Relationship Id="rId11" Type="http://schemas.openxmlformats.org/officeDocument/2006/relationships/slide" Target="slide6.xml"/><Relationship Id="rId5" Type="http://schemas.openxmlformats.org/officeDocument/2006/relationships/image" Target="../media/image17.wmf"/><Relationship Id="rId10" Type="http://schemas.openxmlformats.org/officeDocument/2006/relationships/image" Target="../media/image19.wmf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1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23.wmf"/><Relationship Id="rId3" Type="http://schemas.openxmlformats.org/officeDocument/2006/relationships/slide" Target="slide2.xml"/><Relationship Id="rId7" Type="http://schemas.openxmlformats.org/officeDocument/2006/relationships/slide" Target="slide4.xml"/><Relationship Id="rId12" Type="http://schemas.openxmlformats.org/officeDocument/2006/relationships/oleObject" Target="../embeddings/oleObject22.bin"/><Relationship Id="rId2" Type="http://schemas.openxmlformats.org/officeDocument/2006/relationships/slideLayout" Target="../slideLayouts/slideLayout110.xml"/><Relationship Id="rId1" Type="http://schemas.openxmlformats.org/officeDocument/2006/relationships/vmlDrawing" Target="../drawings/vmlDrawing7.vml"/><Relationship Id="rId6" Type="http://schemas.openxmlformats.org/officeDocument/2006/relationships/slide" Target="slide12.xml"/><Relationship Id="rId11" Type="http://schemas.openxmlformats.org/officeDocument/2006/relationships/image" Target="../media/image22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1.wmf"/><Relationship Id="rId1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27.wmf"/><Relationship Id="rId3" Type="http://schemas.openxmlformats.org/officeDocument/2006/relationships/slide" Target="slide2.xml"/><Relationship Id="rId7" Type="http://schemas.openxmlformats.org/officeDocument/2006/relationships/slide" Target="slide13.xml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124.xml"/><Relationship Id="rId1" Type="http://schemas.openxmlformats.org/officeDocument/2006/relationships/vmlDrawing" Target="../drawings/vmlDrawing8.vml"/><Relationship Id="rId6" Type="http://schemas.openxmlformats.org/officeDocument/2006/relationships/slide" Target="slide5.xml"/><Relationship Id="rId11" Type="http://schemas.openxmlformats.org/officeDocument/2006/relationships/image" Target="../media/image26.wmf"/><Relationship Id="rId5" Type="http://schemas.openxmlformats.org/officeDocument/2006/relationships/image" Target="../media/image24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5.wmf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2B2B2"/>
            </a:gs>
            <a:gs pos="100000">
              <a:srgbClr val="B2B2B2">
                <a:gamma/>
                <a:tint val="0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WordArt 12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1825625" cy="3794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gradFill rotWithShape="1">
                  <a:gsLst>
                    <a:gs pos="0">
                      <a:srgbClr val="FF9F9F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7 класс.</a:t>
            </a:r>
          </a:p>
        </p:txBody>
      </p:sp>
      <p:sp>
        <p:nvSpPr>
          <p:cNvPr id="2064" name="WordArt 16"/>
          <p:cNvSpPr>
            <a:spLocks noChangeArrowheads="1" noChangeShapeType="1" noTextEdit="1"/>
          </p:cNvSpPr>
          <p:nvPr/>
        </p:nvSpPr>
        <p:spPr bwMode="auto">
          <a:xfrm>
            <a:off x="468313" y="0"/>
            <a:ext cx="5616575" cy="64531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43028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Решение 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задач по теме:</a:t>
            </a:r>
            <a:endParaRPr lang="ru-RU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"Прямоугольный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треугольник"</a:t>
            </a:r>
          </a:p>
        </p:txBody>
      </p:sp>
      <p:pic>
        <p:nvPicPr>
          <p:cNvPr id="2076" name="Picture 28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5148263" y="2127250"/>
            <a:ext cx="3995737" cy="473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47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9.</a:t>
            </a:r>
            <a:endParaRPr lang="ru-RU" altLang="ru-RU" sz="2800" b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8051" name="Rectangle 3"/>
          <p:cNvSpPr>
            <a:spLocks noChangeArrowheads="1"/>
          </p:cNvSpPr>
          <p:nvPr/>
        </p:nvSpPr>
        <p:spPr bwMode="auto">
          <a:xfrm>
            <a:off x="900113" y="333375"/>
            <a:ext cx="7777162" cy="719138"/>
          </a:xfrm>
          <a:prstGeom prst="rect">
            <a:avLst/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Доказать равенство треугольников. </a:t>
            </a:r>
            <a:endParaRPr lang="en-US" altLang="ru-RU" sz="3600" b="1" i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58052" name="Picture 4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8010525" y="0"/>
            <a:ext cx="1133475" cy="134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8053" name="Text Box 5"/>
          <p:cNvSpPr txBox="1">
            <a:spLocks noChangeArrowheads="1"/>
          </p:cNvSpPr>
          <p:nvPr/>
        </p:nvSpPr>
        <p:spPr bwMode="auto">
          <a:xfrm>
            <a:off x="4211638" y="1052513"/>
            <a:ext cx="420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58054" name="Text Box 6"/>
          <p:cNvSpPr txBox="1">
            <a:spLocks noChangeArrowheads="1"/>
          </p:cNvSpPr>
          <p:nvPr/>
        </p:nvSpPr>
        <p:spPr bwMode="auto">
          <a:xfrm>
            <a:off x="179388" y="3213100"/>
            <a:ext cx="4397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B</a:t>
            </a:r>
            <a:endParaRPr lang="ru-RU" altLang="ru-RU" sz="2800" b="1" i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8055" name="Text Box 7"/>
          <p:cNvSpPr txBox="1">
            <a:spLocks noChangeArrowheads="1"/>
          </p:cNvSpPr>
          <p:nvPr/>
        </p:nvSpPr>
        <p:spPr bwMode="auto">
          <a:xfrm>
            <a:off x="179388" y="5300663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D</a:t>
            </a:r>
            <a:endParaRPr lang="ru-RU" altLang="ru-RU" sz="2800" b="1" i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805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5288" y="5876925"/>
            <a:ext cx="2592387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Вывод</a:t>
            </a:r>
          </a:p>
        </p:txBody>
      </p:sp>
      <p:sp>
        <p:nvSpPr>
          <p:cNvPr id="258057" name="Text Box 9"/>
          <p:cNvSpPr txBox="1">
            <a:spLocks noChangeArrowheads="1"/>
          </p:cNvSpPr>
          <p:nvPr/>
        </p:nvSpPr>
        <p:spPr bwMode="auto">
          <a:xfrm>
            <a:off x="4284663" y="3213100"/>
            <a:ext cx="420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258058" name="Rectangle 10"/>
          <p:cNvSpPr>
            <a:spLocks noChangeArrowheads="1"/>
          </p:cNvSpPr>
          <p:nvPr/>
        </p:nvSpPr>
        <p:spPr bwMode="auto">
          <a:xfrm>
            <a:off x="3924300" y="3213100"/>
            <a:ext cx="376238" cy="3587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8059" name="Rectangle 11"/>
          <p:cNvSpPr>
            <a:spLocks noChangeArrowheads="1"/>
          </p:cNvSpPr>
          <p:nvPr/>
        </p:nvSpPr>
        <p:spPr bwMode="auto">
          <a:xfrm>
            <a:off x="611188" y="3573463"/>
            <a:ext cx="360362" cy="3587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8060" name="Freeform 12"/>
          <p:cNvSpPr>
            <a:spLocks/>
          </p:cNvSpPr>
          <p:nvPr/>
        </p:nvSpPr>
        <p:spPr bwMode="auto">
          <a:xfrm rot="10419296">
            <a:off x="468313" y="3365500"/>
            <a:ext cx="3905250" cy="2012950"/>
          </a:xfrm>
          <a:custGeom>
            <a:avLst/>
            <a:gdLst>
              <a:gd name="T0" fmla="*/ 0 w 2394"/>
              <a:gd name="T1" fmla="*/ 951 h 1200"/>
              <a:gd name="T2" fmla="*/ 2394 w 2394"/>
              <a:gd name="T3" fmla="*/ 0 h 1200"/>
              <a:gd name="T4" fmla="*/ 2262 w 2394"/>
              <a:gd name="T5" fmla="*/ 1200 h 1200"/>
              <a:gd name="T6" fmla="*/ 0 w 2394"/>
              <a:gd name="T7" fmla="*/ 951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94" h="1200">
                <a:moveTo>
                  <a:pt x="0" y="951"/>
                </a:moveTo>
                <a:lnTo>
                  <a:pt x="2394" y="0"/>
                </a:lnTo>
                <a:lnTo>
                  <a:pt x="2262" y="1200"/>
                </a:lnTo>
                <a:lnTo>
                  <a:pt x="0" y="951"/>
                </a:lnTo>
                <a:close/>
              </a:path>
            </a:pathLst>
          </a:custGeom>
          <a:noFill/>
          <a:ln w="5397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6400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8061" name="Freeform 13"/>
          <p:cNvSpPr>
            <a:spLocks/>
          </p:cNvSpPr>
          <p:nvPr/>
        </p:nvSpPr>
        <p:spPr bwMode="auto">
          <a:xfrm rot="-385697">
            <a:off x="525463" y="1708150"/>
            <a:ext cx="3903662" cy="2049463"/>
          </a:xfrm>
          <a:custGeom>
            <a:avLst/>
            <a:gdLst>
              <a:gd name="T0" fmla="*/ 0 w 2394"/>
              <a:gd name="T1" fmla="*/ 951 h 1200"/>
              <a:gd name="T2" fmla="*/ 2394 w 2394"/>
              <a:gd name="T3" fmla="*/ 0 h 1200"/>
              <a:gd name="T4" fmla="*/ 2262 w 2394"/>
              <a:gd name="T5" fmla="*/ 1200 h 1200"/>
              <a:gd name="T6" fmla="*/ 0 w 2394"/>
              <a:gd name="T7" fmla="*/ 951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94" h="1200">
                <a:moveTo>
                  <a:pt x="0" y="951"/>
                </a:moveTo>
                <a:lnTo>
                  <a:pt x="2394" y="0"/>
                </a:lnTo>
                <a:lnTo>
                  <a:pt x="2262" y="1200"/>
                </a:lnTo>
                <a:lnTo>
                  <a:pt x="0" y="951"/>
                </a:lnTo>
                <a:close/>
              </a:path>
            </a:pathLst>
          </a:custGeom>
          <a:noFill/>
          <a:ln w="5397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6400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8062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5963" y="1773238"/>
            <a:ext cx="3095625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Подсказка</a:t>
            </a:r>
          </a:p>
        </p:txBody>
      </p:sp>
      <p:sp>
        <p:nvSpPr>
          <p:cNvPr id="258063" name="Rectangle 15"/>
          <p:cNvSpPr>
            <a:spLocks noChangeArrowheads="1"/>
          </p:cNvSpPr>
          <p:nvPr/>
        </p:nvSpPr>
        <p:spPr bwMode="auto">
          <a:xfrm>
            <a:off x="5795963" y="2565400"/>
            <a:ext cx="3095625" cy="1368425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Признак</a:t>
            </a:r>
            <a:r>
              <a:rPr lang="en-US" altLang="ru-RU" sz="24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равенства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прямоугольных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треугольников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58064" name="AutoShape 1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3573463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8065" name="AutoShape 17"/>
          <p:cNvSpPr>
            <a:spLocks noChangeArrowheads="1"/>
          </p:cNvSpPr>
          <p:nvPr/>
        </p:nvSpPr>
        <p:spPr bwMode="auto">
          <a:xfrm rot="63571787">
            <a:off x="3276600" y="3644900"/>
            <a:ext cx="214313" cy="361950"/>
          </a:xfrm>
          <a:prstGeom prst="moon">
            <a:avLst>
              <a:gd name="adj" fmla="val 2565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8066" name="AutoShape 18"/>
          <p:cNvSpPr>
            <a:spLocks noChangeArrowheads="1"/>
          </p:cNvSpPr>
          <p:nvPr/>
        </p:nvSpPr>
        <p:spPr bwMode="auto">
          <a:xfrm rot="95943062">
            <a:off x="1258888" y="3141663"/>
            <a:ext cx="238125" cy="390525"/>
          </a:xfrm>
          <a:prstGeom prst="moon">
            <a:avLst>
              <a:gd name="adj" fmla="val 3225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8067" name="AutoShape 19"/>
          <p:cNvSpPr>
            <a:spLocks noChangeArrowheads="1"/>
          </p:cNvSpPr>
          <p:nvPr/>
        </p:nvSpPr>
        <p:spPr bwMode="auto">
          <a:xfrm>
            <a:off x="3995738" y="4292600"/>
            <a:ext cx="4824412" cy="14398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FF9F9F"/>
              </a:gs>
              <a:gs pos="100000">
                <a:srgbClr val="FF9F9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По катету и прилежащему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к нему острому углу…</a:t>
            </a:r>
          </a:p>
        </p:txBody>
      </p:sp>
      <p:graphicFrame>
        <p:nvGraphicFramePr>
          <p:cNvPr id="258068" name="Object 20"/>
          <p:cNvGraphicFramePr>
            <a:graphicFrameLocks noChangeAspect="1"/>
          </p:cNvGraphicFramePr>
          <p:nvPr>
            <p:ph/>
          </p:nvPr>
        </p:nvGraphicFramePr>
        <p:xfrm>
          <a:off x="4284663" y="5880100"/>
          <a:ext cx="309562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Формула" r:id="rId5" imgW="990360" imgH="177480" progId="Equation.3">
                  <p:embed/>
                </p:oleObj>
              </mc:Choice>
              <mc:Fallback>
                <p:oleObj name="Формула" r:id="rId5" imgW="9903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5880100"/>
                        <a:ext cx="3095625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8069" name="AutoShape 2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92162" cy="503238"/>
          </a:xfrm>
          <a:prstGeom prst="actionButtonBackPrevious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98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8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8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8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8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806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58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5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5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8056"/>
                  </p:tgtEl>
                </p:cond>
              </p:nextCondLst>
            </p:seq>
          </p:childTnLst>
        </p:cTn>
      </p:par>
    </p:tnLst>
    <p:bldLst>
      <p:bldP spid="258063" grpId="0" animBg="1"/>
      <p:bldP spid="2580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10.</a:t>
            </a:r>
            <a:endParaRPr lang="ru-RU" altLang="ru-RU" sz="2800" b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190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5288" y="5876925"/>
            <a:ext cx="2592387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Ответ</a:t>
            </a:r>
          </a:p>
        </p:txBody>
      </p:sp>
      <p:graphicFrame>
        <p:nvGraphicFramePr>
          <p:cNvPr id="251909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4356100" y="5835650"/>
          <a:ext cx="1997075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Формула" r:id="rId3" imgW="545760" imgH="164880" progId="Equation.3">
                  <p:embed/>
                </p:oleObj>
              </mc:Choice>
              <mc:Fallback>
                <p:oleObj name="Формула" r:id="rId3" imgW="5457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5835650"/>
                        <a:ext cx="1997075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1913" name="Text Box 9"/>
          <p:cNvSpPr txBox="1">
            <a:spLocks noChangeArrowheads="1"/>
          </p:cNvSpPr>
          <p:nvPr/>
        </p:nvSpPr>
        <p:spPr bwMode="auto">
          <a:xfrm>
            <a:off x="2771775" y="4438650"/>
            <a:ext cx="66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r>
              <a:rPr lang="ru-RU" altLang="ru-RU" sz="2800" b="1" baseline="3000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1914" name="Text Box 10"/>
          <p:cNvSpPr txBox="1">
            <a:spLocks noChangeArrowheads="1"/>
          </p:cNvSpPr>
          <p:nvPr/>
        </p:nvSpPr>
        <p:spPr bwMode="auto">
          <a:xfrm>
            <a:off x="1187450" y="4941888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51915" name="Text Box 11"/>
          <p:cNvSpPr txBox="1">
            <a:spLocks noChangeArrowheads="1"/>
          </p:cNvSpPr>
          <p:nvPr/>
        </p:nvSpPr>
        <p:spPr bwMode="auto">
          <a:xfrm>
            <a:off x="7308850" y="1557338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251916" name="Text Box 12"/>
          <p:cNvSpPr txBox="1">
            <a:spLocks noChangeArrowheads="1"/>
          </p:cNvSpPr>
          <p:nvPr/>
        </p:nvSpPr>
        <p:spPr bwMode="auto">
          <a:xfrm>
            <a:off x="7308850" y="4941888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251917" name="AutoShape 13"/>
          <p:cNvSpPr>
            <a:spLocks noChangeArrowheads="1"/>
          </p:cNvSpPr>
          <p:nvPr/>
        </p:nvSpPr>
        <p:spPr bwMode="auto">
          <a:xfrm rot="51987810">
            <a:off x="2555875" y="4581525"/>
            <a:ext cx="219075" cy="423863"/>
          </a:xfrm>
          <a:prstGeom prst="moon">
            <a:avLst>
              <a:gd name="adj" fmla="val 3173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1918" name="Rectangle 14"/>
          <p:cNvSpPr>
            <a:spLocks noChangeArrowheads="1"/>
          </p:cNvSpPr>
          <p:nvPr/>
        </p:nvSpPr>
        <p:spPr bwMode="auto">
          <a:xfrm>
            <a:off x="7021513" y="4654550"/>
            <a:ext cx="360362" cy="3587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1919" name="AutoShape 15"/>
          <p:cNvSpPr>
            <a:spLocks noChangeArrowheads="1"/>
          </p:cNvSpPr>
          <p:nvPr/>
        </p:nvSpPr>
        <p:spPr bwMode="auto">
          <a:xfrm flipH="1">
            <a:off x="1692275" y="2133600"/>
            <a:ext cx="5689600" cy="2881313"/>
          </a:xfrm>
          <a:prstGeom prst="rtTriangle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1921" name="Rectangle 17"/>
          <p:cNvSpPr>
            <a:spLocks noChangeArrowheads="1"/>
          </p:cNvSpPr>
          <p:nvPr/>
        </p:nvSpPr>
        <p:spPr bwMode="auto">
          <a:xfrm>
            <a:off x="900113" y="333375"/>
            <a:ext cx="7777162" cy="719138"/>
          </a:xfrm>
          <a:prstGeom prst="rect">
            <a:avLst/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Найти:</a:t>
            </a:r>
            <a:r>
              <a:rPr lang="en-US" altLang="ru-RU" sz="3200" b="1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en-US" altLang="ru-RU" sz="3200" b="1" i="1" smtClean="0">
                <a:solidFill>
                  <a:srgbClr val="000000"/>
                </a:solidFill>
                <a:latin typeface="Times New Roman" pitchFamily="18" charset="0"/>
              </a:rPr>
              <a:t>AE</a:t>
            </a: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altLang="ru-RU" sz="3600" b="1" i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51925" name="Picture 21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8010525" y="0"/>
            <a:ext cx="1133475" cy="134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1926" name="Freeform 22"/>
          <p:cNvSpPr>
            <a:spLocks/>
          </p:cNvSpPr>
          <p:nvPr/>
        </p:nvSpPr>
        <p:spPr bwMode="auto">
          <a:xfrm>
            <a:off x="5732463" y="2206625"/>
            <a:ext cx="1604962" cy="2803525"/>
          </a:xfrm>
          <a:custGeom>
            <a:avLst/>
            <a:gdLst>
              <a:gd name="T0" fmla="*/ 1011 w 1011"/>
              <a:gd name="T1" fmla="*/ 0 h 1766"/>
              <a:gd name="T2" fmla="*/ 0 w 1011"/>
              <a:gd name="T3" fmla="*/ 1766 h 176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11" h="1766">
                <a:moveTo>
                  <a:pt x="1011" y="0"/>
                </a:moveTo>
                <a:lnTo>
                  <a:pt x="0" y="1766"/>
                </a:lnTo>
              </a:path>
            </a:pathLst>
          </a:cu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1927" name="AutoShape 23"/>
          <p:cNvSpPr>
            <a:spLocks noChangeArrowheads="1"/>
          </p:cNvSpPr>
          <p:nvPr/>
        </p:nvSpPr>
        <p:spPr bwMode="auto">
          <a:xfrm rot="51987810">
            <a:off x="6011863" y="4581525"/>
            <a:ext cx="219075" cy="423863"/>
          </a:xfrm>
          <a:prstGeom prst="moon">
            <a:avLst>
              <a:gd name="adj" fmla="val 3173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1928" name="AutoShape 24"/>
          <p:cNvSpPr>
            <a:spLocks noChangeArrowheads="1"/>
          </p:cNvSpPr>
          <p:nvPr/>
        </p:nvSpPr>
        <p:spPr bwMode="auto">
          <a:xfrm rot="51987810">
            <a:off x="6110288" y="4430713"/>
            <a:ext cx="287337" cy="566737"/>
          </a:xfrm>
          <a:prstGeom prst="moon">
            <a:avLst>
              <a:gd name="adj" fmla="val 3173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1929" name="Text Box 25"/>
          <p:cNvSpPr txBox="1">
            <a:spLocks noChangeArrowheads="1"/>
          </p:cNvSpPr>
          <p:nvPr/>
        </p:nvSpPr>
        <p:spPr bwMode="auto">
          <a:xfrm>
            <a:off x="6300788" y="4222750"/>
            <a:ext cx="66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60</a:t>
            </a:r>
            <a:r>
              <a:rPr lang="ru-RU" altLang="ru-RU" sz="2800" b="1" baseline="3000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1930" name="Text Box 26"/>
          <p:cNvSpPr txBox="1">
            <a:spLocks noChangeArrowheads="1"/>
          </p:cNvSpPr>
          <p:nvPr/>
        </p:nvSpPr>
        <p:spPr bwMode="auto">
          <a:xfrm>
            <a:off x="6516688" y="5013325"/>
            <a:ext cx="1295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7</a:t>
            </a:r>
            <a:endParaRPr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1931" name="Text Box 27"/>
          <p:cNvSpPr txBox="1">
            <a:spLocks noChangeArrowheads="1"/>
          </p:cNvSpPr>
          <p:nvPr/>
        </p:nvSpPr>
        <p:spPr bwMode="auto">
          <a:xfrm>
            <a:off x="5508625" y="5013325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E</a:t>
            </a:r>
            <a:endParaRPr lang="ru-RU" altLang="ru-RU" sz="2800" b="1" i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1933" name="AutoShape 2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92162" cy="503238"/>
          </a:xfrm>
          <a:prstGeom prst="actionButtonBackPrevious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2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19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1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190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11.</a:t>
            </a:r>
            <a:endParaRPr lang="ru-RU" altLang="ru-RU" sz="2800" b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7507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92162" cy="503238"/>
          </a:xfrm>
          <a:prstGeom prst="actionButtonBackPrevious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7750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5288" y="5876925"/>
            <a:ext cx="2592387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Вывод</a:t>
            </a:r>
          </a:p>
        </p:txBody>
      </p:sp>
      <p:sp>
        <p:nvSpPr>
          <p:cNvPr id="277510" name="Text Box 6"/>
          <p:cNvSpPr txBox="1">
            <a:spLocks noChangeArrowheads="1"/>
          </p:cNvSpPr>
          <p:nvPr/>
        </p:nvSpPr>
        <p:spPr bwMode="auto">
          <a:xfrm>
            <a:off x="5003800" y="3716338"/>
            <a:ext cx="361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1</a:t>
            </a:r>
            <a:endParaRPr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7511" name="Text Box 7"/>
          <p:cNvSpPr txBox="1">
            <a:spLocks noChangeArrowheads="1"/>
          </p:cNvSpPr>
          <p:nvPr/>
        </p:nvSpPr>
        <p:spPr bwMode="auto">
          <a:xfrm>
            <a:off x="468313" y="4221163"/>
            <a:ext cx="420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77512" name="Text Box 8"/>
          <p:cNvSpPr txBox="1">
            <a:spLocks noChangeArrowheads="1"/>
          </p:cNvSpPr>
          <p:nvPr/>
        </p:nvSpPr>
        <p:spPr bwMode="auto">
          <a:xfrm>
            <a:off x="2484438" y="1268413"/>
            <a:ext cx="420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277513" name="Text Box 9"/>
          <p:cNvSpPr txBox="1">
            <a:spLocks noChangeArrowheads="1"/>
          </p:cNvSpPr>
          <p:nvPr/>
        </p:nvSpPr>
        <p:spPr bwMode="auto">
          <a:xfrm>
            <a:off x="5867400" y="422116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277514" name="AutoShape 10"/>
          <p:cNvSpPr>
            <a:spLocks noChangeArrowheads="1"/>
          </p:cNvSpPr>
          <p:nvPr/>
        </p:nvSpPr>
        <p:spPr bwMode="auto">
          <a:xfrm rot="74659783">
            <a:off x="3698875" y="3856038"/>
            <a:ext cx="214313" cy="355600"/>
          </a:xfrm>
          <a:prstGeom prst="moon">
            <a:avLst>
              <a:gd name="adj" fmla="val 2671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77515" name="Rectangle 11"/>
          <p:cNvSpPr>
            <a:spLocks noChangeArrowheads="1"/>
          </p:cNvSpPr>
          <p:nvPr/>
        </p:nvSpPr>
        <p:spPr bwMode="auto">
          <a:xfrm rot="2405435">
            <a:off x="2555875" y="1844675"/>
            <a:ext cx="360363" cy="3714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77516" name="AutoShape 12"/>
          <p:cNvSpPr>
            <a:spLocks noChangeArrowheads="1"/>
          </p:cNvSpPr>
          <p:nvPr/>
        </p:nvSpPr>
        <p:spPr bwMode="auto">
          <a:xfrm rot="7551069">
            <a:off x="1958181" y="2139157"/>
            <a:ext cx="3095625" cy="4249738"/>
          </a:xfrm>
          <a:prstGeom prst="rtTriangle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77518" name="Text Box 14"/>
          <p:cNvSpPr txBox="1">
            <a:spLocks noChangeArrowheads="1"/>
          </p:cNvSpPr>
          <p:nvPr/>
        </p:nvSpPr>
        <p:spPr bwMode="auto">
          <a:xfrm>
            <a:off x="6443663" y="1196975"/>
            <a:ext cx="420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K</a:t>
            </a:r>
            <a:endParaRPr lang="ru-RU" altLang="ru-RU" sz="2800" b="1" i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7520" name="Rectangle 16"/>
          <p:cNvSpPr>
            <a:spLocks noChangeArrowheads="1"/>
          </p:cNvSpPr>
          <p:nvPr/>
        </p:nvSpPr>
        <p:spPr bwMode="auto">
          <a:xfrm>
            <a:off x="900113" y="333375"/>
            <a:ext cx="7777162" cy="719138"/>
          </a:xfrm>
          <a:prstGeom prst="rect">
            <a:avLst/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Доказать: </a:t>
            </a: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altLang="ru-RU" sz="3200" b="1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altLang="ru-RU" sz="3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∆</a:t>
            </a:r>
            <a:r>
              <a:rPr lang="en-US" altLang="ru-RU" sz="3200" b="1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DKP</a:t>
            </a:r>
            <a:endParaRPr lang="en-US" altLang="ru-RU" sz="3600" b="1" i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7522" name="Picture 18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8010525" y="0"/>
            <a:ext cx="1133475" cy="134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7524" name="Text Box 20"/>
          <p:cNvSpPr txBox="1">
            <a:spLocks noChangeArrowheads="1"/>
          </p:cNvSpPr>
          <p:nvPr/>
        </p:nvSpPr>
        <p:spPr bwMode="auto">
          <a:xfrm>
            <a:off x="3924300" y="3716338"/>
            <a:ext cx="361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7525" name="Text Box 21"/>
          <p:cNvSpPr txBox="1">
            <a:spLocks noChangeArrowheads="1"/>
          </p:cNvSpPr>
          <p:nvPr/>
        </p:nvSpPr>
        <p:spPr bwMode="auto">
          <a:xfrm>
            <a:off x="8388350" y="4221163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D</a:t>
            </a:r>
            <a:endParaRPr lang="ru-RU" altLang="ru-RU" sz="2800" b="1" i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7526" name="AutoShape 22"/>
          <p:cNvSpPr>
            <a:spLocks noChangeArrowheads="1"/>
          </p:cNvSpPr>
          <p:nvPr/>
        </p:nvSpPr>
        <p:spPr bwMode="auto">
          <a:xfrm rot="66559783">
            <a:off x="5365750" y="3859213"/>
            <a:ext cx="146050" cy="365125"/>
          </a:xfrm>
          <a:prstGeom prst="moon">
            <a:avLst>
              <a:gd name="adj" fmla="val 46069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77529" name="Text Box 25"/>
          <p:cNvSpPr txBox="1">
            <a:spLocks noChangeArrowheads="1"/>
          </p:cNvSpPr>
          <p:nvPr/>
        </p:nvSpPr>
        <p:spPr bwMode="auto">
          <a:xfrm>
            <a:off x="2987675" y="4221163"/>
            <a:ext cx="4016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P</a:t>
            </a:r>
            <a:endParaRPr lang="ru-RU" altLang="ru-RU" sz="2800" b="1" i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7530" name="Rectangle 26"/>
          <p:cNvSpPr>
            <a:spLocks noChangeArrowheads="1"/>
          </p:cNvSpPr>
          <p:nvPr/>
        </p:nvSpPr>
        <p:spPr bwMode="auto">
          <a:xfrm rot="3351753">
            <a:off x="6377782" y="1767681"/>
            <a:ext cx="360362" cy="3714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77531" name="AutoShape 27"/>
          <p:cNvSpPr>
            <a:spLocks noChangeArrowheads="1"/>
          </p:cNvSpPr>
          <p:nvPr/>
        </p:nvSpPr>
        <p:spPr bwMode="auto">
          <a:xfrm rot="13947801" flipH="1">
            <a:off x="4283869" y="2132807"/>
            <a:ext cx="3240087" cy="4248150"/>
          </a:xfrm>
          <a:prstGeom prst="rtTriangle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77532" name="Freeform 28"/>
          <p:cNvSpPr>
            <a:spLocks/>
          </p:cNvSpPr>
          <p:nvPr/>
        </p:nvSpPr>
        <p:spPr bwMode="auto">
          <a:xfrm>
            <a:off x="1974850" y="4124325"/>
            <a:ext cx="161925" cy="292100"/>
          </a:xfrm>
          <a:custGeom>
            <a:avLst/>
            <a:gdLst>
              <a:gd name="T0" fmla="*/ 99 w 99"/>
              <a:gd name="T1" fmla="*/ 0 h 184"/>
              <a:gd name="T2" fmla="*/ 0 w 99"/>
              <a:gd name="T3" fmla="*/ 184 h 1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9" h="184">
                <a:moveTo>
                  <a:pt x="99" y="0"/>
                </a:moveTo>
                <a:lnTo>
                  <a:pt x="0" y="184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77533" name="Freeform 29"/>
          <p:cNvSpPr>
            <a:spLocks/>
          </p:cNvSpPr>
          <p:nvPr/>
        </p:nvSpPr>
        <p:spPr bwMode="auto">
          <a:xfrm>
            <a:off x="2051050" y="4149725"/>
            <a:ext cx="157163" cy="279400"/>
          </a:xfrm>
          <a:custGeom>
            <a:avLst/>
            <a:gdLst>
              <a:gd name="T0" fmla="*/ 96 w 96"/>
              <a:gd name="T1" fmla="*/ 0 h 176"/>
              <a:gd name="T2" fmla="*/ 0 w 96"/>
              <a:gd name="T3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6" h="176">
                <a:moveTo>
                  <a:pt x="96" y="0"/>
                </a:moveTo>
                <a:lnTo>
                  <a:pt x="0" y="176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77534" name="Freeform 30"/>
          <p:cNvSpPr>
            <a:spLocks/>
          </p:cNvSpPr>
          <p:nvPr/>
        </p:nvSpPr>
        <p:spPr bwMode="auto">
          <a:xfrm>
            <a:off x="7088188" y="4124325"/>
            <a:ext cx="161925" cy="292100"/>
          </a:xfrm>
          <a:custGeom>
            <a:avLst/>
            <a:gdLst>
              <a:gd name="T0" fmla="*/ 99 w 99"/>
              <a:gd name="T1" fmla="*/ 0 h 184"/>
              <a:gd name="T2" fmla="*/ 0 w 99"/>
              <a:gd name="T3" fmla="*/ 184 h 1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9" h="184">
                <a:moveTo>
                  <a:pt x="99" y="0"/>
                </a:moveTo>
                <a:lnTo>
                  <a:pt x="0" y="184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77535" name="Freeform 31"/>
          <p:cNvSpPr>
            <a:spLocks/>
          </p:cNvSpPr>
          <p:nvPr/>
        </p:nvSpPr>
        <p:spPr bwMode="auto">
          <a:xfrm>
            <a:off x="7164388" y="4149725"/>
            <a:ext cx="157162" cy="279400"/>
          </a:xfrm>
          <a:custGeom>
            <a:avLst/>
            <a:gdLst>
              <a:gd name="T0" fmla="*/ 96 w 96"/>
              <a:gd name="T1" fmla="*/ 0 h 176"/>
              <a:gd name="T2" fmla="*/ 0 w 96"/>
              <a:gd name="T3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6" h="176">
                <a:moveTo>
                  <a:pt x="96" y="0"/>
                </a:moveTo>
                <a:lnTo>
                  <a:pt x="0" y="176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77537" name="AutoShape 33"/>
          <p:cNvSpPr>
            <a:spLocks noChangeArrowheads="1"/>
          </p:cNvSpPr>
          <p:nvPr/>
        </p:nvSpPr>
        <p:spPr bwMode="auto">
          <a:xfrm>
            <a:off x="3635375" y="5229225"/>
            <a:ext cx="3887788" cy="14398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FF9F9F"/>
              </a:gs>
              <a:gs pos="100000">
                <a:srgbClr val="FF9F9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По гипотенузе 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острому углу…</a:t>
            </a:r>
          </a:p>
        </p:txBody>
      </p:sp>
    </p:spTree>
    <p:extLst>
      <p:ext uri="{BB962C8B-B14F-4D97-AF65-F5344CB8AC3E}">
        <p14:creationId xmlns:p14="http://schemas.microsoft.com/office/powerpoint/2010/main" val="144038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7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7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7508"/>
                  </p:tgtEl>
                </p:cond>
              </p:nextCondLst>
            </p:seq>
          </p:childTnLst>
        </p:cTn>
      </p:par>
    </p:tnLst>
    <p:bldLst>
      <p:bldP spid="2775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WordArt 4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6408737" cy="5762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gradFill rotWithShape="1">
                  <a:gsLst>
                    <a:gs pos="0">
                      <a:srgbClr val="FF99CC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Спасибо за  урок</a:t>
            </a:r>
            <a:endParaRPr lang="ru-RU" sz="3600" b="1" kern="10" dirty="0" smtClean="0">
              <a:gradFill rotWithShape="1">
                <a:gsLst>
                  <a:gs pos="0">
                    <a:srgbClr val="FF99CC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323850" y="2127249"/>
            <a:ext cx="5256261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914400" lvl="2" indent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 №230,232, 235</a:t>
            </a:r>
          </a:p>
          <a:p>
            <a:pPr marL="914400" lvl="2" indent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теории:</a:t>
            </a:r>
          </a:p>
          <a:p>
            <a:pPr marL="914400" lvl="2" indent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5-13 стр.  84</a:t>
            </a:r>
            <a:endParaRPr lang="ru-RU" altLang="ru-RU" sz="3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2242" name="Picture 18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5148263" y="2127250"/>
            <a:ext cx="3995737" cy="473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21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1.</a:t>
            </a:r>
          </a:p>
        </p:txBody>
      </p:sp>
      <p:sp>
        <p:nvSpPr>
          <p:cNvPr id="225283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92162" cy="503238"/>
          </a:xfrm>
          <a:prstGeom prst="actionButtonBackPrevious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25284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5288" y="5876925"/>
            <a:ext cx="2592387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Ответ</a:t>
            </a:r>
          </a:p>
        </p:txBody>
      </p:sp>
      <p:graphicFrame>
        <p:nvGraphicFramePr>
          <p:cNvPr id="225285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6227763" y="4797425"/>
          <a:ext cx="1997075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Формула" r:id="rId4" imgW="609480" imgH="203040" progId="Equation.3">
                  <p:embed/>
                </p:oleObj>
              </mc:Choice>
              <mc:Fallback>
                <p:oleObj name="Формула" r:id="rId4" imgW="609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4797425"/>
                        <a:ext cx="1997075" cy="665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28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24525" y="2205038"/>
            <a:ext cx="3095625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Подсказка</a:t>
            </a:r>
          </a:p>
        </p:txBody>
      </p:sp>
      <p:sp>
        <p:nvSpPr>
          <p:cNvPr id="225292" name="Rectangle 12"/>
          <p:cNvSpPr>
            <a:spLocks noChangeArrowheads="1"/>
          </p:cNvSpPr>
          <p:nvPr/>
        </p:nvSpPr>
        <p:spPr bwMode="auto">
          <a:xfrm>
            <a:off x="5724525" y="3284538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Свойство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прямоугольного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25293" name="AutoShape 1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3932238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25298" name="Text Box 18"/>
          <p:cNvSpPr txBox="1">
            <a:spLocks noChangeArrowheads="1"/>
          </p:cNvSpPr>
          <p:nvPr/>
        </p:nvSpPr>
        <p:spPr bwMode="auto">
          <a:xfrm>
            <a:off x="1476375" y="4581525"/>
            <a:ext cx="66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37</a:t>
            </a:r>
            <a:r>
              <a:rPr lang="ru-RU" altLang="ru-RU" sz="2800" b="1" baseline="3000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5301" name="Text Box 21"/>
          <p:cNvSpPr txBox="1">
            <a:spLocks noChangeArrowheads="1"/>
          </p:cNvSpPr>
          <p:nvPr/>
        </p:nvSpPr>
        <p:spPr bwMode="auto">
          <a:xfrm>
            <a:off x="179388" y="5084763"/>
            <a:ext cx="420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25302" name="Text Box 22"/>
          <p:cNvSpPr txBox="1">
            <a:spLocks noChangeArrowheads="1"/>
          </p:cNvSpPr>
          <p:nvPr/>
        </p:nvSpPr>
        <p:spPr bwMode="auto">
          <a:xfrm>
            <a:off x="5003800" y="170021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225307" name="Text Box 27"/>
          <p:cNvSpPr txBox="1">
            <a:spLocks noChangeArrowheads="1"/>
          </p:cNvSpPr>
          <p:nvPr/>
        </p:nvSpPr>
        <p:spPr bwMode="auto">
          <a:xfrm>
            <a:off x="5003800" y="508476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225308" name="AutoShape 28"/>
          <p:cNvSpPr>
            <a:spLocks noChangeArrowheads="1"/>
          </p:cNvSpPr>
          <p:nvPr/>
        </p:nvSpPr>
        <p:spPr bwMode="auto">
          <a:xfrm rot="51987810">
            <a:off x="1258888" y="4724400"/>
            <a:ext cx="219075" cy="423863"/>
          </a:xfrm>
          <a:prstGeom prst="moon">
            <a:avLst>
              <a:gd name="adj" fmla="val 3173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25309" name="Rectangle 29"/>
          <p:cNvSpPr>
            <a:spLocks noChangeArrowheads="1"/>
          </p:cNvSpPr>
          <p:nvPr/>
        </p:nvSpPr>
        <p:spPr bwMode="auto">
          <a:xfrm>
            <a:off x="4716463" y="4797425"/>
            <a:ext cx="360362" cy="3587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25310" name="AutoShape 30"/>
          <p:cNvSpPr>
            <a:spLocks noChangeArrowheads="1"/>
          </p:cNvSpPr>
          <p:nvPr/>
        </p:nvSpPr>
        <p:spPr bwMode="auto">
          <a:xfrm flipH="1">
            <a:off x="611188" y="2276475"/>
            <a:ext cx="4465637" cy="2881313"/>
          </a:xfrm>
          <a:prstGeom prst="rtTriangle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225318" name="Group 38"/>
          <p:cNvGrpSpPr>
            <a:grpSpLocks/>
          </p:cNvGrpSpPr>
          <p:nvPr/>
        </p:nvGrpSpPr>
        <p:grpSpPr bwMode="auto">
          <a:xfrm>
            <a:off x="900113" y="314325"/>
            <a:ext cx="7777162" cy="1171575"/>
            <a:chOff x="567" y="198"/>
            <a:chExt cx="4899" cy="738"/>
          </a:xfrm>
        </p:grpSpPr>
        <p:sp>
          <p:nvSpPr>
            <p:cNvPr id="225289" name="Rectangle 9"/>
            <p:cNvSpPr>
              <a:spLocks noChangeArrowheads="1"/>
            </p:cNvSpPr>
            <p:nvPr/>
          </p:nvSpPr>
          <p:spPr bwMode="auto">
            <a:xfrm>
              <a:off x="567" y="210"/>
              <a:ext cx="4899" cy="72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Дано: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Найти: </a:t>
              </a:r>
              <a:endParaRPr lang="en-US" altLang="ru-RU" sz="3600" b="1" i="1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225314" name="Object 34"/>
            <p:cNvGraphicFramePr>
              <a:graphicFrameLocks noChangeAspect="1"/>
            </p:cNvGraphicFramePr>
            <p:nvPr/>
          </p:nvGraphicFramePr>
          <p:xfrm>
            <a:off x="1429" y="198"/>
            <a:ext cx="3175" cy="4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name="Формула" r:id="rId7" imgW="1701720" imgH="228600" progId="Equation.3">
                    <p:embed/>
                  </p:oleObj>
                </mc:Choice>
                <mc:Fallback>
                  <p:oleObj name="Формула" r:id="rId7" imgW="17017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9" y="198"/>
                          <a:ext cx="3175" cy="4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17" name="Object 37"/>
            <p:cNvGraphicFramePr>
              <a:graphicFrameLocks noChangeAspect="1"/>
            </p:cNvGraphicFramePr>
            <p:nvPr/>
          </p:nvGraphicFramePr>
          <p:xfrm>
            <a:off x="1519" y="572"/>
            <a:ext cx="499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" name="Формула" r:id="rId9" imgW="253800" imgH="164880" progId="Equation.3">
                    <p:embed/>
                  </p:oleObj>
                </mc:Choice>
                <mc:Fallback>
                  <p:oleObj name="Формула" r:id="rId9" imgW="25380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9" y="572"/>
                          <a:ext cx="499" cy="3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322" name="AutoShape 42"/>
          <p:cNvSpPr>
            <a:spLocks noChangeArrowheads="1"/>
          </p:cNvSpPr>
          <p:nvPr/>
        </p:nvSpPr>
        <p:spPr bwMode="auto">
          <a:xfrm>
            <a:off x="3132138" y="5418138"/>
            <a:ext cx="4824412" cy="1439862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FF9F9F"/>
              </a:gs>
              <a:gs pos="100000">
                <a:srgbClr val="FF9F9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В прямоугольном  треугольнике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сумма острых углов равна </a:t>
            </a:r>
            <a:r>
              <a:rPr lang="ru-RU" altLang="ru-RU" sz="3600" b="1" smtClean="0">
                <a:solidFill>
                  <a:srgbClr val="CC0000"/>
                </a:solidFill>
                <a:latin typeface="Times New Roman" pitchFamily="18" charset="0"/>
              </a:rPr>
              <a:t>90</a:t>
            </a:r>
            <a:r>
              <a:rPr lang="ru-RU" altLang="ru-RU" sz="3600" b="1" baseline="30000" smtClean="0">
                <a:solidFill>
                  <a:srgbClr val="CC0000"/>
                </a:solidFill>
                <a:latin typeface="Times New Roman" pitchFamily="18" charset="0"/>
              </a:rPr>
              <a:t>0</a:t>
            </a: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225340" name="Picture 60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8010525" y="0"/>
            <a:ext cx="1133475" cy="134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10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2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28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52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2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25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284"/>
                  </p:tgtEl>
                </p:cond>
              </p:nextCondLst>
            </p:seq>
          </p:childTnLst>
        </p:cTn>
      </p:par>
    </p:tnLst>
    <p:bldLst>
      <p:bldP spid="225292" grpId="0" animBg="1"/>
      <p:bldP spid="2253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2.</a:t>
            </a:r>
          </a:p>
        </p:txBody>
      </p:sp>
      <p:sp>
        <p:nvSpPr>
          <p:cNvPr id="233475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92162" cy="503238"/>
          </a:xfrm>
          <a:prstGeom prst="actionButtonBackPrevious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3476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5288" y="5876925"/>
            <a:ext cx="2592387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Ответ</a:t>
            </a:r>
          </a:p>
        </p:txBody>
      </p:sp>
      <p:graphicFrame>
        <p:nvGraphicFramePr>
          <p:cNvPr id="233477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3708400" y="5937250"/>
          <a:ext cx="360045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Формула" r:id="rId4" imgW="990360" imgH="203040" progId="Equation.3">
                  <p:embed/>
                </p:oleObj>
              </mc:Choice>
              <mc:Fallback>
                <p:oleObj name="Формула" r:id="rId4" imgW="9903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5937250"/>
                        <a:ext cx="3600450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3478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5963" y="1557338"/>
            <a:ext cx="3095625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Подсказка (3)</a:t>
            </a:r>
          </a:p>
        </p:txBody>
      </p:sp>
      <p:sp>
        <p:nvSpPr>
          <p:cNvPr id="233479" name="Rectangle 7"/>
          <p:cNvSpPr>
            <a:spLocks noChangeArrowheads="1"/>
          </p:cNvSpPr>
          <p:nvPr/>
        </p:nvSpPr>
        <p:spPr bwMode="auto">
          <a:xfrm>
            <a:off x="5795963" y="3573463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Свойство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равнобедренного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33482" name="Text Box 10"/>
          <p:cNvSpPr txBox="1">
            <a:spLocks noChangeArrowheads="1"/>
          </p:cNvSpPr>
          <p:nvPr/>
        </p:nvSpPr>
        <p:spPr bwMode="auto">
          <a:xfrm>
            <a:off x="250825" y="443706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33483" name="Text Box 11"/>
          <p:cNvSpPr txBox="1">
            <a:spLocks noChangeArrowheads="1"/>
          </p:cNvSpPr>
          <p:nvPr/>
        </p:nvSpPr>
        <p:spPr bwMode="auto">
          <a:xfrm>
            <a:off x="2843213" y="1628775"/>
            <a:ext cx="420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233484" name="Text Box 12"/>
          <p:cNvSpPr txBox="1">
            <a:spLocks noChangeArrowheads="1"/>
          </p:cNvSpPr>
          <p:nvPr/>
        </p:nvSpPr>
        <p:spPr bwMode="auto">
          <a:xfrm>
            <a:off x="5292725" y="4365625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233486" name="Rectangle 14"/>
          <p:cNvSpPr>
            <a:spLocks noChangeArrowheads="1"/>
          </p:cNvSpPr>
          <p:nvPr/>
        </p:nvSpPr>
        <p:spPr bwMode="auto">
          <a:xfrm rot="8041634">
            <a:off x="2844006" y="2204244"/>
            <a:ext cx="360363" cy="3587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233499" name="Group 27"/>
          <p:cNvGrpSpPr>
            <a:grpSpLocks/>
          </p:cNvGrpSpPr>
          <p:nvPr/>
        </p:nvGrpSpPr>
        <p:grpSpPr bwMode="auto">
          <a:xfrm>
            <a:off x="900113" y="314325"/>
            <a:ext cx="7777162" cy="1227138"/>
            <a:chOff x="567" y="198"/>
            <a:chExt cx="4899" cy="773"/>
          </a:xfrm>
        </p:grpSpPr>
        <p:sp>
          <p:nvSpPr>
            <p:cNvPr id="233489" name="Rectangle 17"/>
            <p:cNvSpPr>
              <a:spLocks noChangeArrowheads="1"/>
            </p:cNvSpPr>
            <p:nvPr/>
          </p:nvSpPr>
          <p:spPr bwMode="auto">
            <a:xfrm>
              <a:off x="567" y="210"/>
              <a:ext cx="4899" cy="72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Дано: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Найти: </a:t>
              </a:r>
              <a:endParaRPr lang="en-US" altLang="ru-RU" sz="3600" b="1" i="1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233490" name="Object 18"/>
            <p:cNvGraphicFramePr>
              <a:graphicFrameLocks noChangeAspect="1"/>
            </p:cNvGraphicFramePr>
            <p:nvPr/>
          </p:nvGraphicFramePr>
          <p:xfrm>
            <a:off x="1435" y="198"/>
            <a:ext cx="3162" cy="4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3" name="Формула" r:id="rId6" imgW="1688760" imgH="228600" progId="Equation.3">
                    <p:embed/>
                  </p:oleObj>
                </mc:Choice>
                <mc:Fallback>
                  <p:oleObj name="Формула" r:id="rId6" imgW="16887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5" y="198"/>
                          <a:ext cx="3162" cy="4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3491" name="Object 19"/>
            <p:cNvGraphicFramePr>
              <a:graphicFrameLocks noChangeAspect="1"/>
            </p:cNvGraphicFramePr>
            <p:nvPr/>
          </p:nvGraphicFramePr>
          <p:xfrm>
            <a:off x="1474" y="572"/>
            <a:ext cx="1048" cy="3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4" name="Формула" r:id="rId8" imgW="533160" imgH="203040" progId="Equation.3">
                    <p:embed/>
                  </p:oleObj>
                </mc:Choice>
                <mc:Fallback>
                  <p:oleObj name="Формула" r:id="rId8" imgW="5331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4" y="572"/>
                          <a:ext cx="1048" cy="3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3494" name="AutoShape 22"/>
          <p:cNvSpPr>
            <a:spLocks noChangeArrowheads="1"/>
          </p:cNvSpPr>
          <p:nvPr/>
        </p:nvSpPr>
        <p:spPr bwMode="auto">
          <a:xfrm>
            <a:off x="684213" y="2133600"/>
            <a:ext cx="4681537" cy="2376488"/>
          </a:xfrm>
          <a:prstGeom prst="triangle">
            <a:avLst>
              <a:gd name="adj" fmla="val 50000"/>
            </a:avLst>
          </a:prstGeom>
          <a:noFill/>
          <a:ln w="5080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3495" name="Freeform 23"/>
          <p:cNvSpPr>
            <a:spLocks/>
          </p:cNvSpPr>
          <p:nvPr/>
        </p:nvSpPr>
        <p:spPr bwMode="auto">
          <a:xfrm>
            <a:off x="1835150" y="3141663"/>
            <a:ext cx="114300" cy="250825"/>
          </a:xfrm>
          <a:custGeom>
            <a:avLst/>
            <a:gdLst>
              <a:gd name="T0" fmla="*/ 0 w 72"/>
              <a:gd name="T1" fmla="*/ 0 h 158"/>
              <a:gd name="T2" fmla="*/ 72 w 72"/>
              <a:gd name="T3" fmla="*/ 158 h 15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2" h="158">
                <a:moveTo>
                  <a:pt x="0" y="0"/>
                </a:moveTo>
                <a:lnTo>
                  <a:pt x="72" y="158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3496" name="Freeform 24"/>
          <p:cNvSpPr>
            <a:spLocks/>
          </p:cNvSpPr>
          <p:nvPr/>
        </p:nvSpPr>
        <p:spPr bwMode="auto">
          <a:xfrm>
            <a:off x="1908175" y="3141663"/>
            <a:ext cx="114300" cy="250825"/>
          </a:xfrm>
          <a:custGeom>
            <a:avLst/>
            <a:gdLst>
              <a:gd name="T0" fmla="*/ 0 w 72"/>
              <a:gd name="T1" fmla="*/ 0 h 158"/>
              <a:gd name="T2" fmla="*/ 72 w 72"/>
              <a:gd name="T3" fmla="*/ 158 h 15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2" h="158">
                <a:moveTo>
                  <a:pt x="0" y="0"/>
                </a:moveTo>
                <a:lnTo>
                  <a:pt x="72" y="158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3497" name="Freeform 25"/>
          <p:cNvSpPr>
            <a:spLocks/>
          </p:cNvSpPr>
          <p:nvPr/>
        </p:nvSpPr>
        <p:spPr bwMode="auto">
          <a:xfrm>
            <a:off x="3990975" y="3116263"/>
            <a:ext cx="161925" cy="292100"/>
          </a:xfrm>
          <a:custGeom>
            <a:avLst/>
            <a:gdLst>
              <a:gd name="T0" fmla="*/ 99 w 99"/>
              <a:gd name="T1" fmla="*/ 0 h 184"/>
              <a:gd name="T2" fmla="*/ 0 w 99"/>
              <a:gd name="T3" fmla="*/ 184 h 1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9" h="184">
                <a:moveTo>
                  <a:pt x="99" y="0"/>
                </a:moveTo>
                <a:lnTo>
                  <a:pt x="0" y="184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3498" name="Freeform 26"/>
          <p:cNvSpPr>
            <a:spLocks/>
          </p:cNvSpPr>
          <p:nvPr/>
        </p:nvSpPr>
        <p:spPr bwMode="auto">
          <a:xfrm>
            <a:off x="4067175" y="3141663"/>
            <a:ext cx="157163" cy="279400"/>
          </a:xfrm>
          <a:custGeom>
            <a:avLst/>
            <a:gdLst>
              <a:gd name="T0" fmla="*/ 96 w 96"/>
              <a:gd name="T1" fmla="*/ 0 h 176"/>
              <a:gd name="T2" fmla="*/ 0 w 96"/>
              <a:gd name="T3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6" h="176">
                <a:moveTo>
                  <a:pt x="96" y="0"/>
                </a:moveTo>
                <a:lnTo>
                  <a:pt x="0" y="176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3500" name="Rectangle 28"/>
          <p:cNvSpPr>
            <a:spLocks noChangeArrowheads="1"/>
          </p:cNvSpPr>
          <p:nvPr/>
        </p:nvSpPr>
        <p:spPr bwMode="auto">
          <a:xfrm>
            <a:off x="5795963" y="2349500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Равнобедренный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33501" name="AutoShape 29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2924175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3502" name="Rectangle 30"/>
          <p:cNvSpPr>
            <a:spLocks noChangeArrowheads="1"/>
          </p:cNvSpPr>
          <p:nvPr/>
        </p:nvSpPr>
        <p:spPr bwMode="auto">
          <a:xfrm>
            <a:off x="5795963" y="4797425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Свойство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прямоугольного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33503" name="AutoShape 31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4149725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33520" name="Picture 48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8010525" y="0"/>
            <a:ext cx="1133475" cy="134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3521" name="AutoShape 49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5516563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63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34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3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3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3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3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3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3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3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3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3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347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334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33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3476"/>
                  </p:tgtEl>
                </p:cond>
              </p:nextCondLst>
            </p:seq>
          </p:childTnLst>
        </p:cTn>
      </p:par>
    </p:tnLst>
    <p:bldLst>
      <p:bldP spid="233479" grpId="0" animBg="1"/>
      <p:bldP spid="233500" grpId="0" animBg="1"/>
      <p:bldP spid="23350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3.</a:t>
            </a:r>
          </a:p>
        </p:txBody>
      </p:sp>
      <p:sp>
        <p:nvSpPr>
          <p:cNvPr id="234499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92162" cy="503238"/>
          </a:xfrm>
          <a:prstGeom prst="actionButtonBackPrevious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450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5288" y="5876925"/>
            <a:ext cx="2592387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Ответ</a:t>
            </a:r>
          </a:p>
        </p:txBody>
      </p:sp>
      <p:graphicFrame>
        <p:nvGraphicFramePr>
          <p:cNvPr id="234501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3276600" y="5805488"/>
          <a:ext cx="4681538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Формула" r:id="rId4" imgW="1244520" imgH="228600" progId="Equation.3">
                  <p:embed/>
                </p:oleObj>
              </mc:Choice>
              <mc:Fallback>
                <p:oleObj name="Формула" r:id="rId4" imgW="12445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805488"/>
                        <a:ext cx="4681538" cy="858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4502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24525" y="2205038"/>
            <a:ext cx="3095625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Подсказка (2)</a:t>
            </a:r>
          </a:p>
        </p:txBody>
      </p:sp>
      <p:sp>
        <p:nvSpPr>
          <p:cNvPr id="234503" name="Rectangle 7"/>
          <p:cNvSpPr>
            <a:spLocks noChangeArrowheads="1"/>
          </p:cNvSpPr>
          <p:nvPr/>
        </p:nvSpPr>
        <p:spPr bwMode="auto">
          <a:xfrm>
            <a:off x="5724525" y="3284538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Свойство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прямоугольного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34504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3932238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4506" name="Text Box 10"/>
          <p:cNvSpPr txBox="1">
            <a:spLocks noChangeArrowheads="1"/>
          </p:cNvSpPr>
          <p:nvPr/>
        </p:nvSpPr>
        <p:spPr bwMode="auto">
          <a:xfrm>
            <a:off x="971550" y="148431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34507" name="Text Box 11"/>
          <p:cNvSpPr txBox="1">
            <a:spLocks noChangeArrowheads="1"/>
          </p:cNvSpPr>
          <p:nvPr/>
        </p:nvSpPr>
        <p:spPr bwMode="auto">
          <a:xfrm>
            <a:off x="4140200" y="5229225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234508" name="Text Box 12"/>
          <p:cNvSpPr txBox="1">
            <a:spLocks noChangeArrowheads="1"/>
          </p:cNvSpPr>
          <p:nvPr/>
        </p:nvSpPr>
        <p:spPr bwMode="auto">
          <a:xfrm>
            <a:off x="900113" y="5229225"/>
            <a:ext cx="420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234510" name="Rectangle 14"/>
          <p:cNvSpPr>
            <a:spLocks noChangeArrowheads="1"/>
          </p:cNvSpPr>
          <p:nvPr/>
        </p:nvSpPr>
        <p:spPr bwMode="auto">
          <a:xfrm>
            <a:off x="1403350" y="5013325"/>
            <a:ext cx="360363" cy="3587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234519" name="Group 23"/>
          <p:cNvGrpSpPr>
            <a:grpSpLocks/>
          </p:cNvGrpSpPr>
          <p:nvPr/>
        </p:nvGrpSpPr>
        <p:grpSpPr bwMode="auto">
          <a:xfrm>
            <a:off x="900113" y="333375"/>
            <a:ext cx="7777162" cy="1208088"/>
            <a:chOff x="567" y="210"/>
            <a:chExt cx="4899" cy="761"/>
          </a:xfrm>
        </p:grpSpPr>
        <p:sp>
          <p:nvSpPr>
            <p:cNvPr id="234513" name="Rectangle 17"/>
            <p:cNvSpPr>
              <a:spLocks noChangeArrowheads="1"/>
            </p:cNvSpPr>
            <p:nvPr/>
          </p:nvSpPr>
          <p:spPr bwMode="auto">
            <a:xfrm>
              <a:off x="567" y="210"/>
              <a:ext cx="4899" cy="72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Дано: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Найти: </a:t>
              </a:r>
              <a:endParaRPr lang="en-US" altLang="ru-RU" sz="3600" b="1" i="1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234514" name="Object 18"/>
            <p:cNvGraphicFramePr>
              <a:graphicFrameLocks noChangeAspect="1"/>
            </p:cNvGraphicFramePr>
            <p:nvPr/>
          </p:nvGraphicFramePr>
          <p:xfrm>
            <a:off x="1338" y="210"/>
            <a:ext cx="3765" cy="4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Формула" r:id="rId7" imgW="2006280" imgH="228600" progId="Equation.3">
                    <p:embed/>
                  </p:oleObj>
                </mc:Choice>
                <mc:Fallback>
                  <p:oleObj name="Формула" r:id="rId7" imgW="20062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8" y="210"/>
                          <a:ext cx="3765" cy="4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4515" name="Object 19"/>
            <p:cNvGraphicFramePr>
              <a:graphicFrameLocks noChangeAspect="1"/>
            </p:cNvGraphicFramePr>
            <p:nvPr/>
          </p:nvGraphicFramePr>
          <p:xfrm>
            <a:off x="1565" y="572"/>
            <a:ext cx="1023" cy="3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Формула" r:id="rId9" imgW="520560" imgH="203040" progId="Equation.3">
                    <p:embed/>
                  </p:oleObj>
                </mc:Choice>
                <mc:Fallback>
                  <p:oleObj name="Формула" r:id="rId9" imgW="5205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65" y="572"/>
                          <a:ext cx="1023" cy="3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4518" name="AutoShape 22"/>
          <p:cNvSpPr>
            <a:spLocks noChangeArrowheads="1"/>
          </p:cNvSpPr>
          <p:nvPr/>
        </p:nvSpPr>
        <p:spPr bwMode="auto">
          <a:xfrm>
            <a:off x="1403350" y="1844675"/>
            <a:ext cx="2735263" cy="3529013"/>
          </a:xfrm>
          <a:prstGeom prst="rtTriangle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4520" name="Text Box 24"/>
          <p:cNvSpPr txBox="1">
            <a:spLocks noChangeArrowheads="1"/>
          </p:cNvSpPr>
          <p:nvPr/>
        </p:nvSpPr>
        <p:spPr bwMode="auto">
          <a:xfrm>
            <a:off x="2987675" y="4652963"/>
            <a:ext cx="641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smtClean="0">
                <a:solidFill>
                  <a:srgbClr val="009900"/>
                </a:solidFill>
                <a:latin typeface="Times New Roman" pitchFamily="18" charset="0"/>
              </a:rPr>
              <a:t>2х</a:t>
            </a:r>
          </a:p>
        </p:txBody>
      </p:sp>
      <p:sp>
        <p:nvSpPr>
          <p:cNvPr id="234521" name="Text Box 25"/>
          <p:cNvSpPr txBox="1">
            <a:spLocks noChangeArrowheads="1"/>
          </p:cNvSpPr>
          <p:nvPr/>
        </p:nvSpPr>
        <p:spPr bwMode="auto">
          <a:xfrm>
            <a:off x="1547813" y="2420938"/>
            <a:ext cx="41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smtClean="0">
                <a:solidFill>
                  <a:srgbClr val="009900"/>
                </a:solidFill>
                <a:latin typeface="Times New Roman" pitchFamily="18" charset="0"/>
              </a:rPr>
              <a:t>х</a:t>
            </a:r>
          </a:p>
        </p:txBody>
      </p:sp>
      <p:sp>
        <p:nvSpPr>
          <p:cNvPr id="234522" name="AutoShape 26"/>
          <p:cNvSpPr>
            <a:spLocks noChangeArrowheads="1"/>
          </p:cNvSpPr>
          <p:nvPr/>
        </p:nvSpPr>
        <p:spPr bwMode="auto">
          <a:xfrm rot="36589937">
            <a:off x="1523206" y="2301082"/>
            <a:ext cx="198437" cy="438150"/>
          </a:xfrm>
          <a:prstGeom prst="moon">
            <a:avLst>
              <a:gd name="adj" fmla="val 3173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4523" name="AutoShape 27"/>
          <p:cNvSpPr>
            <a:spLocks noChangeArrowheads="1"/>
          </p:cNvSpPr>
          <p:nvPr/>
        </p:nvSpPr>
        <p:spPr bwMode="auto">
          <a:xfrm rot="45316857">
            <a:off x="3779838" y="5084763"/>
            <a:ext cx="115887" cy="290512"/>
          </a:xfrm>
          <a:prstGeom prst="moon">
            <a:avLst>
              <a:gd name="adj" fmla="val 3173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4524" name="AutoShape 28"/>
          <p:cNvSpPr>
            <a:spLocks noChangeArrowheads="1"/>
          </p:cNvSpPr>
          <p:nvPr/>
        </p:nvSpPr>
        <p:spPr bwMode="auto">
          <a:xfrm rot="45316857">
            <a:off x="3563938" y="4868863"/>
            <a:ext cx="188912" cy="506412"/>
          </a:xfrm>
          <a:prstGeom prst="moon">
            <a:avLst>
              <a:gd name="adj" fmla="val 3173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34533" name="Picture 37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8010525" y="0"/>
            <a:ext cx="1133475" cy="134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70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45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45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4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4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3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4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234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3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4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450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345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34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4500"/>
                  </p:tgtEl>
                </p:cond>
              </p:nextCondLst>
            </p:seq>
          </p:childTnLst>
        </p:cTn>
      </p:par>
    </p:tnLst>
    <p:bldLst>
      <p:bldP spid="234503" grpId="0" animBg="1"/>
      <p:bldP spid="234520" grpId="0"/>
      <p:bldP spid="234521" grpId="0"/>
      <p:bldP spid="234522" grpId="0" animBg="1"/>
      <p:bldP spid="234523" grpId="0" animBg="1"/>
      <p:bldP spid="2345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4.</a:t>
            </a:r>
          </a:p>
        </p:txBody>
      </p:sp>
      <p:sp>
        <p:nvSpPr>
          <p:cNvPr id="235523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92162" cy="503238"/>
          </a:xfrm>
          <a:prstGeom prst="actionButtonBackPrevious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5524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5288" y="5876925"/>
            <a:ext cx="2592387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Ответ</a:t>
            </a:r>
          </a:p>
        </p:txBody>
      </p:sp>
      <p:graphicFrame>
        <p:nvGraphicFramePr>
          <p:cNvPr id="235525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4787900" y="5876925"/>
          <a:ext cx="1890713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Формула" r:id="rId4" imgW="469800" imgH="177480" progId="Equation.3">
                  <p:embed/>
                </p:oleObj>
              </mc:Choice>
              <mc:Fallback>
                <p:oleObj name="Формула" r:id="rId4" imgW="469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5876925"/>
                        <a:ext cx="1890713" cy="71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2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24525" y="2205038"/>
            <a:ext cx="3095625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Подсказка (2)</a:t>
            </a:r>
          </a:p>
        </p:txBody>
      </p:sp>
      <p:sp>
        <p:nvSpPr>
          <p:cNvPr id="235527" name="Rectangle 7"/>
          <p:cNvSpPr>
            <a:spLocks noChangeArrowheads="1"/>
          </p:cNvSpPr>
          <p:nvPr/>
        </p:nvSpPr>
        <p:spPr bwMode="auto">
          <a:xfrm>
            <a:off x="5724525" y="3284538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Свойство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прямоугольного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35528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3932238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5529" name="Text Box 9"/>
          <p:cNvSpPr txBox="1">
            <a:spLocks noChangeArrowheads="1"/>
          </p:cNvSpPr>
          <p:nvPr/>
        </p:nvSpPr>
        <p:spPr bwMode="auto">
          <a:xfrm>
            <a:off x="971550" y="148431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35530" name="Text Box 10"/>
          <p:cNvSpPr txBox="1">
            <a:spLocks noChangeArrowheads="1"/>
          </p:cNvSpPr>
          <p:nvPr/>
        </p:nvSpPr>
        <p:spPr bwMode="auto">
          <a:xfrm>
            <a:off x="4140200" y="508476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900113" y="5157788"/>
            <a:ext cx="420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235532" name="Rectangle 12"/>
          <p:cNvSpPr>
            <a:spLocks noChangeArrowheads="1"/>
          </p:cNvSpPr>
          <p:nvPr/>
        </p:nvSpPr>
        <p:spPr bwMode="auto">
          <a:xfrm>
            <a:off x="1403350" y="5013325"/>
            <a:ext cx="360363" cy="3587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235533" name="Group 13"/>
          <p:cNvGrpSpPr>
            <a:grpSpLocks/>
          </p:cNvGrpSpPr>
          <p:nvPr/>
        </p:nvGrpSpPr>
        <p:grpSpPr bwMode="auto">
          <a:xfrm>
            <a:off x="900113" y="333375"/>
            <a:ext cx="7777162" cy="1152525"/>
            <a:chOff x="567" y="210"/>
            <a:chExt cx="4899" cy="726"/>
          </a:xfrm>
        </p:grpSpPr>
        <p:sp>
          <p:nvSpPr>
            <p:cNvPr id="235534" name="Rectangle 14"/>
            <p:cNvSpPr>
              <a:spLocks noChangeArrowheads="1"/>
            </p:cNvSpPr>
            <p:nvPr/>
          </p:nvSpPr>
          <p:spPr bwMode="auto">
            <a:xfrm>
              <a:off x="567" y="210"/>
              <a:ext cx="4899" cy="72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Дано: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Найти: </a:t>
              </a:r>
              <a:endParaRPr lang="en-US" altLang="ru-RU" sz="3600" b="1" i="1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235535" name="Object 15"/>
            <p:cNvGraphicFramePr>
              <a:graphicFrameLocks noChangeAspect="1"/>
            </p:cNvGraphicFramePr>
            <p:nvPr/>
          </p:nvGraphicFramePr>
          <p:xfrm>
            <a:off x="1338" y="229"/>
            <a:ext cx="3765" cy="3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1" name="Формула" r:id="rId7" imgW="2197080" imgH="228600" progId="Equation.3">
                    <p:embed/>
                  </p:oleObj>
                </mc:Choice>
                <mc:Fallback>
                  <p:oleObj name="Формула" r:id="rId7" imgW="21970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8" y="229"/>
                          <a:ext cx="3765" cy="3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536" name="Object 16"/>
            <p:cNvGraphicFramePr>
              <a:graphicFrameLocks noChangeAspect="1"/>
            </p:cNvGraphicFramePr>
            <p:nvPr/>
          </p:nvGraphicFramePr>
          <p:xfrm>
            <a:off x="1826" y="609"/>
            <a:ext cx="499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2" name="Формула" r:id="rId9" imgW="253800" imgH="164880" progId="Equation.3">
                    <p:embed/>
                  </p:oleObj>
                </mc:Choice>
                <mc:Fallback>
                  <p:oleObj name="Формула" r:id="rId9" imgW="25380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26" y="609"/>
                          <a:ext cx="499" cy="3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5538" name="AutoShape 18"/>
          <p:cNvSpPr>
            <a:spLocks noChangeArrowheads="1"/>
          </p:cNvSpPr>
          <p:nvPr/>
        </p:nvSpPr>
        <p:spPr bwMode="auto">
          <a:xfrm>
            <a:off x="1403350" y="1844675"/>
            <a:ext cx="2735263" cy="3529013"/>
          </a:xfrm>
          <a:prstGeom prst="rtTriangle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5540" name="Text Box 20"/>
          <p:cNvSpPr txBox="1">
            <a:spLocks noChangeArrowheads="1"/>
          </p:cNvSpPr>
          <p:nvPr/>
        </p:nvSpPr>
        <p:spPr bwMode="auto">
          <a:xfrm>
            <a:off x="1403350" y="2586038"/>
            <a:ext cx="660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30</a:t>
            </a:r>
            <a:r>
              <a:rPr lang="ru-RU" altLang="ru-RU" sz="2800" b="1" baseline="3000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5541" name="AutoShape 21"/>
          <p:cNvSpPr>
            <a:spLocks noChangeArrowheads="1"/>
          </p:cNvSpPr>
          <p:nvPr/>
        </p:nvSpPr>
        <p:spPr bwMode="auto">
          <a:xfrm rot="36589937">
            <a:off x="1523206" y="2301082"/>
            <a:ext cx="198437" cy="438150"/>
          </a:xfrm>
          <a:prstGeom prst="moon">
            <a:avLst>
              <a:gd name="adj" fmla="val 3173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5544" name="Text Box 24"/>
          <p:cNvSpPr txBox="1">
            <a:spLocks noChangeArrowheads="1"/>
          </p:cNvSpPr>
          <p:nvPr/>
        </p:nvSpPr>
        <p:spPr bwMode="auto">
          <a:xfrm>
            <a:off x="2484438" y="4868863"/>
            <a:ext cx="361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235545" name="Freeform 25"/>
          <p:cNvSpPr>
            <a:spLocks/>
          </p:cNvSpPr>
          <p:nvPr/>
        </p:nvSpPr>
        <p:spPr bwMode="auto">
          <a:xfrm rot="13263676">
            <a:off x="1331913" y="4652963"/>
            <a:ext cx="444500" cy="685800"/>
          </a:xfrm>
          <a:custGeom>
            <a:avLst/>
            <a:gdLst>
              <a:gd name="T0" fmla="*/ 280 w 280"/>
              <a:gd name="T1" fmla="*/ 408 h 432"/>
              <a:gd name="T2" fmla="*/ 104 w 280"/>
              <a:gd name="T3" fmla="*/ 248 h 432"/>
              <a:gd name="T4" fmla="*/ 0 w 280"/>
              <a:gd name="T5" fmla="*/ 432 h 432"/>
              <a:gd name="T6" fmla="*/ 64 w 280"/>
              <a:gd name="T7" fmla="*/ 0 h 432"/>
              <a:gd name="T8" fmla="*/ 272 w 280"/>
              <a:gd name="T9" fmla="*/ 408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432">
                <a:moveTo>
                  <a:pt x="280" y="408"/>
                </a:moveTo>
                <a:lnTo>
                  <a:pt x="104" y="248"/>
                </a:lnTo>
                <a:lnTo>
                  <a:pt x="0" y="432"/>
                </a:lnTo>
                <a:lnTo>
                  <a:pt x="64" y="0"/>
                </a:lnTo>
                <a:lnTo>
                  <a:pt x="272" y="408"/>
                </a:lnTo>
              </a:path>
            </a:pathLst>
          </a:custGeom>
          <a:solidFill>
            <a:srgbClr val="009900"/>
          </a:solidFill>
          <a:ln w="9525">
            <a:solidFill>
              <a:srgbClr val="009900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5546" name="Freeform 26"/>
          <p:cNvSpPr>
            <a:spLocks/>
          </p:cNvSpPr>
          <p:nvPr/>
        </p:nvSpPr>
        <p:spPr bwMode="auto">
          <a:xfrm rot="13263676">
            <a:off x="1403350" y="1557338"/>
            <a:ext cx="444500" cy="685800"/>
          </a:xfrm>
          <a:custGeom>
            <a:avLst/>
            <a:gdLst>
              <a:gd name="T0" fmla="*/ 280 w 280"/>
              <a:gd name="T1" fmla="*/ 408 h 432"/>
              <a:gd name="T2" fmla="*/ 104 w 280"/>
              <a:gd name="T3" fmla="*/ 248 h 432"/>
              <a:gd name="T4" fmla="*/ 0 w 280"/>
              <a:gd name="T5" fmla="*/ 432 h 432"/>
              <a:gd name="T6" fmla="*/ 64 w 280"/>
              <a:gd name="T7" fmla="*/ 0 h 432"/>
              <a:gd name="T8" fmla="*/ 272 w 280"/>
              <a:gd name="T9" fmla="*/ 408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432">
                <a:moveTo>
                  <a:pt x="280" y="408"/>
                </a:moveTo>
                <a:lnTo>
                  <a:pt x="104" y="248"/>
                </a:lnTo>
                <a:lnTo>
                  <a:pt x="0" y="432"/>
                </a:lnTo>
                <a:lnTo>
                  <a:pt x="64" y="0"/>
                </a:lnTo>
                <a:lnTo>
                  <a:pt x="272" y="408"/>
                </a:lnTo>
              </a:path>
            </a:pathLst>
          </a:custGeom>
          <a:solidFill>
            <a:srgbClr val="009900"/>
          </a:solidFill>
          <a:ln w="9525">
            <a:solidFill>
              <a:srgbClr val="009900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35556" name="Picture 36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8010525" y="0"/>
            <a:ext cx="1133475" cy="134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91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23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3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23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3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201 -0.00254 L 1.66667E-6 -2.13873E-6 " pathEditMode="relative" rAng="0" ptsTypes="AA">
                                      <p:cBhvr>
                                        <p:cTn id="34" dur="2000" spd="-100000" fill="hold"/>
                                        <p:tgtEl>
                                          <p:spTgt spid="2355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1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6" presetID="55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35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35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35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35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35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35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2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355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3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24"/>
                  </p:tgtEl>
                </p:cond>
              </p:nextCondLst>
            </p:seq>
          </p:childTnLst>
        </p:cTn>
      </p:par>
    </p:tnLst>
    <p:bldLst>
      <p:bldP spid="235527" grpId="0" animBg="1"/>
      <p:bldP spid="235545" grpId="0" animBg="1"/>
      <p:bldP spid="235545" grpId="1" animBg="1"/>
      <p:bldP spid="235545" grpId="2" animBg="1"/>
      <p:bldP spid="235545" grpId="3" animBg="1"/>
      <p:bldP spid="235545" grpId="4" animBg="1"/>
      <p:bldP spid="235546" grpId="0" animBg="1"/>
      <p:bldP spid="235546" grpId="1" animBg="1"/>
      <p:bldP spid="235546" grpId="2" animBg="1"/>
      <p:bldP spid="235546" grpId="3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5.</a:t>
            </a:r>
          </a:p>
        </p:txBody>
      </p:sp>
      <p:sp>
        <p:nvSpPr>
          <p:cNvPr id="236547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92162" cy="503238"/>
          </a:xfrm>
          <a:prstGeom prst="actionButtonBackPrevious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654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5288" y="5876925"/>
            <a:ext cx="2592387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Ответ</a:t>
            </a:r>
          </a:p>
        </p:txBody>
      </p:sp>
      <p:graphicFrame>
        <p:nvGraphicFramePr>
          <p:cNvPr id="236549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3995738" y="5884863"/>
          <a:ext cx="2232025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Формула" r:id="rId4" imgW="596880" imgH="203040" progId="Equation.3">
                  <p:embed/>
                </p:oleObj>
              </mc:Choice>
              <mc:Fallback>
                <p:oleObj name="Формула" r:id="rId4" imgW="596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5884863"/>
                        <a:ext cx="2232025" cy="760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655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24525" y="1628775"/>
            <a:ext cx="3095625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Подсказка (2)</a:t>
            </a:r>
          </a:p>
        </p:txBody>
      </p:sp>
      <p:sp>
        <p:nvSpPr>
          <p:cNvPr id="236551" name="Rectangle 7"/>
          <p:cNvSpPr>
            <a:spLocks noChangeArrowheads="1"/>
          </p:cNvSpPr>
          <p:nvPr/>
        </p:nvSpPr>
        <p:spPr bwMode="auto">
          <a:xfrm>
            <a:off x="5724525" y="4005263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Свойство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прямоугольного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36552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4652963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6553" name="Text Box 9"/>
          <p:cNvSpPr txBox="1">
            <a:spLocks noChangeArrowheads="1"/>
          </p:cNvSpPr>
          <p:nvPr/>
        </p:nvSpPr>
        <p:spPr bwMode="auto">
          <a:xfrm>
            <a:off x="3851275" y="530066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36554" name="Text Box 10"/>
          <p:cNvSpPr txBox="1">
            <a:spLocks noChangeArrowheads="1"/>
          </p:cNvSpPr>
          <p:nvPr/>
        </p:nvSpPr>
        <p:spPr bwMode="auto">
          <a:xfrm>
            <a:off x="971550" y="148431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236555" name="Text Box 11"/>
          <p:cNvSpPr txBox="1">
            <a:spLocks noChangeArrowheads="1"/>
          </p:cNvSpPr>
          <p:nvPr/>
        </p:nvSpPr>
        <p:spPr bwMode="auto">
          <a:xfrm>
            <a:off x="971550" y="530066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236556" name="Rectangle 12"/>
          <p:cNvSpPr>
            <a:spLocks noChangeArrowheads="1"/>
          </p:cNvSpPr>
          <p:nvPr/>
        </p:nvSpPr>
        <p:spPr bwMode="auto">
          <a:xfrm>
            <a:off x="1403350" y="5013325"/>
            <a:ext cx="360363" cy="3587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236573" name="Group 29"/>
          <p:cNvGrpSpPr>
            <a:grpSpLocks/>
          </p:cNvGrpSpPr>
          <p:nvPr/>
        </p:nvGrpSpPr>
        <p:grpSpPr bwMode="auto">
          <a:xfrm>
            <a:off x="900113" y="333375"/>
            <a:ext cx="7777162" cy="1168400"/>
            <a:chOff x="567" y="210"/>
            <a:chExt cx="4899" cy="736"/>
          </a:xfrm>
        </p:grpSpPr>
        <p:sp>
          <p:nvSpPr>
            <p:cNvPr id="236558" name="Rectangle 14"/>
            <p:cNvSpPr>
              <a:spLocks noChangeArrowheads="1"/>
            </p:cNvSpPr>
            <p:nvPr/>
          </p:nvSpPr>
          <p:spPr bwMode="auto">
            <a:xfrm>
              <a:off x="567" y="210"/>
              <a:ext cx="4899" cy="72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Дано: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Найти: </a:t>
              </a:r>
              <a:endParaRPr lang="en-US" altLang="ru-RU" sz="3600" b="1" i="1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236559" name="Object 15"/>
            <p:cNvGraphicFramePr>
              <a:graphicFrameLocks noChangeAspect="1"/>
            </p:cNvGraphicFramePr>
            <p:nvPr/>
          </p:nvGraphicFramePr>
          <p:xfrm>
            <a:off x="1338" y="210"/>
            <a:ext cx="3765" cy="3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5" name="Формула" r:id="rId7" imgW="2527200" imgH="228600" progId="Equation.3">
                    <p:embed/>
                  </p:oleObj>
                </mc:Choice>
                <mc:Fallback>
                  <p:oleObj name="Формула" r:id="rId7" imgW="2527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8" y="210"/>
                          <a:ext cx="3765" cy="3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6560" name="Object 16"/>
            <p:cNvGraphicFramePr>
              <a:graphicFrameLocks noChangeAspect="1"/>
            </p:cNvGraphicFramePr>
            <p:nvPr/>
          </p:nvGraphicFramePr>
          <p:xfrm>
            <a:off x="1814" y="597"/>
            <a:ext cx="524" cy="3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6" name="Формула" r:id="rId9" imgW="266400" imgH="177480" progId="Equation.3">
                    <p:embed/>
                  </p:oleObj>
                </mc:Choice>
                <mc:Fallback>
                  <p:oleObj name="Формула" r:id="rId9" imgW="26640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4" y="597"/>
                          <a:ext cx="524" cy="3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6562" name="AutoShape 18"/>
          <p:cNvSpPr>
            <a:spLocks noChangeArrowheads="1"/>
          </p:cNvSpPr>
          <p:nvPr/>
        </p:nvSpPr>
        <p:spPr bwMode="auto">
          <a:xfrm>
            <a:off x="1403350" y="1844675"/>
            <a:ext cx="2735263" cy="3529013"/>
          </a:xfrm>
          <a:prstGeom prst="rtTriangle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6563" name="Text Box 19"/>
          <p:cNvSpPr txBox="1">
            <a:spLocks noChangeArrowheads="1"/>
          </p:cNvSpPr>
          <p:nvPr/>
        </p:nvSpPr>
        <p:spPr bwMode="auto">
          <a:xfrm>
            <a:off x="4067175" y="4581525"/>
            <a:ext cx="838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120</a:t>
            </a:r>
            <a:r>
              <a:rPr lang="ru-RU" altLang="ru-RU" sz="2800" b="1" baseline="3000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6564" name="AutoShape 20"/>
          <p:cNvSpPr>
            <a:spLocks noChangeArrowheads="1"/>
          </p:cNvSpPr>
          <p:nvPr/>
        </p:nvSpPr>
        <p:spPr bwMode="auto">
          <a:xfrm rot="50297395">
            <a:off x="4102894" y="4906169"/>
            <a:ext cx="249238" cy="463550"/>
          </a:xfrm>
          <a:prstGeom prst="moon">
            <a:avLst>
              <a:gd name="adj" fmla="val 3173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6566" name="Freeform 22"/>
          <p:cNvSpPr>
            <a:spLocks/>
          </p:cNvSpPr>
          <p:nvPr/>
        </p:nvSpPr>
        <p:spPr bwMode="auto">
          <a:xfrm rot="13263676">
            <a:off x="1403350" y="4581525"/>
            <a:ext cx="444500" cy="685800"/>
          </a:xfrm>
          <a:custGeom>
            <a:avLst/>
            <a:gdLst>
              <a:gd name="T0" fmla="*/ 280 w 280"/>
              <a:gd name="T1" fmla="*/ 408 h 432"/>
              <a:gd name="T2" fmla="*/ 104 w 280"/>
              <a:gd name="T3" fmla="*/ 248 h 432"/>
              <a:gd name="T4" fmla="*/ 0 w 280"/>
              <a:gd name="T5" fmla="*/ 432 h 432"/>
              <a:gd name="T6" fmla="*/ 64 w 280"/>
              <a:gd name="T7" fmla="*/ 0 h 432"/>
              <a:gd name="T8" fmla="*/ 272 w 280"/>
              <a:gd name="T9" fmla="*/ 408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432">
                <a:moveTo>
                  <a:pt x="280" y="408"/>
                </a:moveTo>
                <a:lnTo>
                  <a:pt x="104" y="248"/>
                </a:lnTo>
                <a:lnTo>
                  <a:pt x="0" y="432"/>
                </a:lnTo>
                <a:lnTo>
                  <a:pt x="64" y="0"/>
                </a:lnTo>
                <a:lnTo>
                  <a:pt x="272" y="408"/>
                </a:lnTo>
              </a:path>
            </a:pathLst>
          </a:custGeom>
          <a:solidFill>
            <a:srgbClr val="009900"/>
          </a:solidFill>
          <a:ln w="9525">
            <a:solidFill>
              <a:srgbClr val="009900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6567" name="Freeform 23"/>
          <p:cNvSpPr>
            <a:spLocks/>
          </p:cNvSpPr>
          <p:nvPr/>
        </p:nvSpPr>
        <p:spPr bwMode="auto">
          <a:xfrm rot="13263676">
            <a:off x="1403350" y="1557338"/>
            <a:ext cx="444500" cy="685800"/>
          </a:xfrm>
          <a:custGeom>
            <a:avLst/>
            <a:gdLst>
              <a:gd name="T0" fmla="*/ 280 w 280"/>
              <a:gd name="T1" fmla="*/ 408 h 432"/>
              <a:gd name="T2" fmla="*/ 104 w 280"/>
              <a:gd name="T3" fmla="*/ 248 h 432"/>
              <a:gd name="T4" fmla="*/ 0 w 280"/>
              <a:gd name="T5" fmla="*/ 432 h 432"/>
              <a:gd name="T6" fmla="*/ 64 w 280"/>
              <a:gd name="T7" fmla="*/ 0 h 432"/>
              <a:gd name="T8" fmla="*/ 272 w 280"/>
              <a:gd name="T9" fmla="*/ 408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432">
                <a:moveTo>
                  <a:pt x="280" y="408"/>
                </a:moveTo>
                <a:lnTo>
                  <a:pt x="104" y="248"/>
                </a:lnTo>
                <a:lnTo>
                  <a:pt x="0" y="432"/>
                </a:lnTo>
                <a:lnTo>
                  <a:pt x="64" y="0"/>
                </a:lnTo>
                <a:lnTo>
                  <a:pt x="272" y="408"/>
                </a:lnTo>
              </a:path>
            </a:pathLst>
          </a:custGeom>
          <a:solidFill>
            <a:srgbClr val="009900"/>
          </a:solidFill>
          <a:ln w="9525">
            <a:solidFill>
              <a:srgbClr val="009900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6568" name="Freeform 24"/>
          <p:cNvSpPr>
            <a:spLocks/>
          </p:cNvSpPr>
          <p:nvPr/>
        </p:nvSpPr>
        <p:spPr bwMode="auto">
          <a:xfrm>
            <a:off x="1476375" y="5373688"/>
            <a:ext cx="5181600" cy="1587"/>
          </a:xfrm>
          <a:custGeom>
            <a:avLst/>
            <a:gdLst>
              <a:gd name="T0" fmla="*/ 0 w 3264"/>
              <a:gd name="T1" fmla="*/ 0 h 1"/>
              <a:gd name="T2" fmla="*/ 3264 w 326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264" h="1">
                <a:moveTo>
                  <a:pt x="0" y="0"/>
                </a:moveTo>
                <a:lnTo>
                  <a:pt x="3264" y="0"/>
                </a:lnTo>
              </a:path>
            </a:pathLst>
          </a:cu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6569" name="Text Box 25"/>
          <p:cNvSpPr txBox="1">
            <a:spLocks noChangeArrowheads="1"/>
          </p:cNvSpPr>
          <p:nvPr/>
        </p:nvSpPr>
        <p:spPr bwMode="auto">
          <a:xfrm rot="3152935">
            <a:off x="2761457" y="3294856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13</a:t>
            </a:r>
          </a:p>
        </p:txBody>
      </p:sp>
      <p:sp>
        <p:nvSpPr>
          <p:cNvPr id="236570" name="Rectangle 26"/>
          <p:cNvSpPr>
            <a:spLocks noChangeArrowheads="1"/>
          </p:cNvSpPr>
          <p:nvPr/>
        </p:nvSpPr>
        <p:spPr bwMode="auto">
          <a:xfrm>
            <a:off x="5724525" y="2708275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Внешний угол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36571" name="AutoShape 27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3355975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6572" name="Text Box 28"/>
          <p:cNvSpPr txBox="1">
            <a:spLocks noChangeArrowheads="1"/>
          </p:cNvSpPr>
          <p:nvPr/>
        </p:nvSpPr>
        <p:spPr bwMode="auto">
          <a:xfrm>
            <a:off x="5940425" y="53736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D</a:t>
            </a:r>
            <a:endParaRPr lang="ru-RU" altLang="ru-RU" sz="2800" b="1" i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36582" name="Picture 38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8010525" y="0"/>
            <a:ext cx="1133475" cy="134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45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65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6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65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6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6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6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6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6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23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23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23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3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5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3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36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2365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36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36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365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65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55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365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 nodeType="clickPar">
                      <p:stCondLst>
                        <p:cond delay="0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236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548"/>
                  </p:tgtEl>
                </p:cond>
              </p:nextCondLst>
            </p:seq>
          </p:childTnLst>
        </p:cTn>
      </p:par>
    </p:tnLst>
    <p:bldLst>
      <p:bldP spid="236551" grpId="0" animBg="1"/>
      <p:bldP spid="236566" grpId="0" animBg="1"/>
      <p:bldP spid="236566" grpId="1" animBg="1"/>
      <p:bldP spid="236566" grpId="2" animBg="1"/>
      <p:bldP spid="236566" grpId="3" animBg="1"/>
      <p:bldP spid="236567" grpId="0" animBg="1"/>
      <p:bldP spid="236567" grpId="1" animBg="1"/>
      <p:bldP spid="236567" grpId="2" animBg="1"/>
      <p:bldP spid="236567" grpId="3" animBg="1"/>
      <p:bldP spid="2365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6.</a:t>
            </a:r>
          </a:p>
        </p:txBody>
      </p:sp>
      <p:sp>
        <p:nvSpPr>
          <p:cNvPr id="238595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92162" cy="503238"/>
          </a:xfrm>
          <a:prstGeom prst="actionButtonBackPrevious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8596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5288" y="5876925"/>
            <a:ext cx="2592387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Ответ</a:t>
            </a:r>
          </a:p>
        </p:txBody>
      </p:sp>
      <p:graphicFrame>
        <p:nvGraphicFramePr>
          <p:cNvPr id="238597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3348038" y="5876925"/>
          <a:ext cx="4248150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Формула" r:id="rId4" imgW="1257120" imgH="228600" progId="Equation.3">
                  <p:embed/>
                </p:oleObj>
              </mc:Choice>
              <mc:Fallback>
                <p:oleObj name="Формула" r:id="rId4" imgW="1257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5876925"/>
                        <a:ext cx="4248150" cy="77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8598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24525" y="1628775"/>
            <a:ext cx="3095625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Подсказка (2)</a:t>
            </a:r>
          </a:p>
        </p:txBody>
      </p:sp>
      <p:sp>
        <p:nvSpPr>
          <p:cNvPr id="238599" name="Rectangle 7"/>
          <p:cNvSpPr>
            <a:spLocks noChangeArrowheads="1"/>
          </p:cNvSpPr>
          <p:nvPr/>
        </p:nvSpPr>
        <p:spPr bwMode="auto">
          <a:xfrm>
            <a:off x="5724525" y="4005263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Свойство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прямоугольного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38600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4652963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8601" name="Text Box 9"/>
          <p:cNvSpPr txBox="1">
            <a:spLocks noChangeArrowheads="1"/>
          </p:cNvSpPr>
          <p:nvPr/>
        </p:nvSpPr>
        <p:spPr bwMode="auto">
          <a:xfrm>
            <a:off x="4140200" y="148431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38602" name="Text Box 10"/>
          <p:cNvSpPr txBox="1">
            <a:spLocks noChangeArrowheads="1"/>
          </p:cNvSpPr>
          <p:nvPr/>
        </p:nvSpPr>
        <p:spPr bwMode="auto">
          <a:xfrm>
            <a:off x="4140200" y="508476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238603" name="Text Box 11"/>
          <p:cNvSpPr txBox="1">
            <a:spLocks noChangeArrowheads="1"/>
          </p:cNvSpPr>
          <p:nvPr/>
        </p:nvSpPr>
        <p:spPr bwMode="auto">
          <a:xfrm>
            <a:off x="1042988" y="5157788"/>
            <a:ext cx="420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238604" name="Rectangle 12"/>
          <p:cNvSpPr>
            <a:spLocks noChangeArrowheads="1"/>
          </p:cNvSpPr>
          <p:nvPr/>
        </p:nvSpPr>
        <p:spPr bwMode="auto">
          <a:xfrm>
            <a:off x="3779838" y="5084763"/>
            <a:ext cx="360362" cy="3587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238605" name="Group 13"/>
          <p:cNvGrpSpPr>
            <a:grpSpLocks/>
          </p:cNvGrpSpPr>
          <p:nvPr/>
        </p:nvGrpSpPr>
        <p:grpSpPr bwMode="auto">
          <a:xfrm>
            <a:off x="900113" y="333375"/>
            <a:ext cx="7777162" cy="1208088"/>
            <a:chOff x="567" y="210"/>
            <a:chExt cx="4899" cy="761"/>
          </a:xfrm>
        </p:grpSpPr>
        <p:sp>
          <p:nvSpPr>
            <p:cNvPr id="238606" name="Rectangle 14"/>
            <p:cNvSpPr>
              <a:spLocks noChangeArrowheads="1"/>
            </p:cNvSpPr>
            <p:nvPr/>
          </p:nvSpPr>
          <p:spPr bwMode="auto">
            <a:xfrm>
              <a:off x="567" y="210"/>
              <a:ext cx="4899" cy="72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Дано: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Найти: </a:t>
              </a:r>
              <a:endParaRPr lang="en-US" altLang="ru-RU" sz="3600" b="1" i="1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238607" name="Object 15"/>
            <p:cNvGraphicFramePr>
              <a:graphicFrameLocks noChangeAspect="1"/>
            </p:cNvGraphicFramePr>
            <p:nvPr/>
          </p:nvGraphicFramePr>
          <p:xfrm>
            <a:off x="1338" y="215"/>
            <a:ext cx="3765" cy="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9" name="Формула" r:id="rId7" imgW="2298600" imgH="228600" progId="Equation.3">
                    <p:embed/>
                  </p:oleObj>
                </mc:Choice>
                <mc:Fallback>
                  <p:oleObj name="Формула" r:id="rId7" imgW="2298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8" y="215"/>
                          <a:ext cx="3765" cy="3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8608" name="Object 16"/>
            <p:cNvGraphicFramePr>
              <a:graphicFrameLocks noChangeAspect="1"/>
            </p:cNvGraphicFramePr>
            <p:nvPr/>
          </p:nvGraphicFramePr>
          <p:xfrm>
            <a:off x="1552" y="572"/>
            <a:ext cx="1048" cy="3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0" name="Формула" r:id="rId9" imgW="533160" imgH="203040" progId="Equation.3">
                    <p:embed/>
                  </p:oleObj>
                </mc:Choice>
                <mc:Fallback>
                  <p:oleObj name="Формула" r:id="rId9" imgW="5331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52" y="572"/>
                          <a:ext cx="1048" cy="3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8610" name="AutoShape 18"/>
          <p:cNvSpPr>
            <a:spLocks noChangeArrowheads="1"/>
          </p:cNvSpPr>
          <p:nvPr/>
        </p:nvSpPr>
        <p:spPr bwMode="auto">
          <a:xfrm flipH="1">
            <a:off x="1476375" y="1700213"/>
            <a:ext cx="2665413" cy="3744912"/>
          </a:xfrm>
          <a:prstGeom prst="rtTriangle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8613" name="Freeform 21"/>
          <p:cNvSpPr>
            <a:spLocks/>
          </p:cNvSpPr>
          <p:nvPr/>
        </p:nvSpPr>
        <p:spPr bwMode="auto">
          <a:xfrm rot="10382909">
            <a:off x="1116013" y="4724400"/>
            <a:ext cx="444500" cy="685800"/>
          </a:xfrm>
          <a:custGeom>
            <a:avLst/>
            <a:gdLst>
              <a:gd name="T0" fmla="*/ 280 w 280"/>
              <a:gd name="T1" fmla="*/ 408 h 432"/>
              <a:gd name="T2" fmla="*/ 104 w 280"/>
              <a:gd name="T3" fmla="*/ 248 h 432"/>
              <a:gd name="T4" fmla="*/ 0 w 280"/>
              <a:gd name="T5" fmla="*/ 432 h 432"/>
              <a:gd name="T6" fmla="*/ 64 w 280"/>
              <a:gd name="T7" fmla="*/ 0 h 432"/>
              <a:gd name="T8" fmla="*/ 272 w 280"/>
              <a:gd name="T9" fmla="*/ 408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432">
                <a:moveTo>
                  <a:pt x="280" y="408"/>
                </a:moveTo>
                <a:lnTo>
                  <a:pt x="104" y="248"/>
                </a:lnTo>
                <a:lnTo>
                  <a:pt x="0" y="432"/>
                </a:lnTo>
                <a:lnTo>
                  <a:pt x="64" y="0"/>
                </a:lnTo>
                <a:lnTo>
                  <a:pt x="272" y="408"/>
                </a:lnTo>
              </a:path>
            </a:pathLst>
          </a:custGeom>
          <a:solidFill>
            <a:srgbClr val="009900"/>
          </a:solidFill>
          <a:ln w="9525">
            <a:solidFill>
              <a:srgbClr val="009900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8614" name="Freeform 22"/>
          <p:cNvSpPr>
            <a:spLocks/>
          </p:cNvSpPr>
          <p:nvPr/>
        </p:nvSpPr>
        <p:spPr bwMode="auto">
          <a:xfrm rot="9729732">
            <a:off x="3563938" y="1484313"/>
            <a:ext cx="444500" cy="685800"/>
          </a:xfrm>
          <a:custGeom>
            <a:avLst/>
            <a:gdLst>
              <a:gd name="T0" fmla="*/ 280 w 280"/>
              <a:gd name="T1" fmla="*/ 408 h 432"/>
              <a:gd name="T2" fmla="*/ 104 w 280"/>
              <a:gd name="T3" fmla="*/ 248 h 432"/>
              <a:gd name="T4" fmla="*/ 0 w 280"/>
              <a:gd name="T5" fmla="*/ 432 h 432"/>
              <a:gd name="T6" fmla="*/ 64 w 280"/>
              <a:gd name="T7" fmla="*/ 0 h 432"/>
              <a:gd name="T8" fmla="*/ 272 w 280"/>
              <a:gd name="T9" fmla="*/ 408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432">
                <a:moveTo>
                  <a:pt x="280" y="408"/>
                </a:moveTo>
                <a:lnTo>
                  <a:pt x="104" y="248"/>
                </a:lnTo>
                <a:lnTo>
                  <a:pt x="0" y="432"/>
                </a:lnTo>
                <a:lnTo>
                  <a:pt x="64" y="0"/>
                </a:lnTo>
                <a:lnTo>
                  <a:pt x="272" y="408"/>
                </a:lnTo>
              </a:path>
            </a:pathLst>
          </a:custGeom>
          <a:solidFill>
            <a:srgbClr val="009900"/>
          </a:solidFill>
          <a:ln w="9525">
            <a:solidFill>
              <a:srgbClr val="009900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8616" name="Text Box 24"/>
          <p:cNvSpPr txBox="1">
            <a:spLocks noChangeArrowheads="1"/>
          </p:cNvSpPr>
          <p:nvPr/>
        </p:nvSpPr>
        <p:spPr bwMode="auto">
          <a:xfrm rot="18173734">
            <a:off x="2239169" y="3258344"/>
            <a:ext cx="628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8,4</a:t>
            </a:r>
            <a:endParaRPr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8617" name="Rectangle 25"/>
          <p:cNvSpPr>
            <a:spLocks noChangeArrowheads="1"/>
          </p:cNvSpPr>
          <p:nvPr/>
        </p:nvSpPr>
        <p:spPr bwMode="auto">
          <a:xfrm>
            <a:off x="5724525" y="2708275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Свойство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прямоугольного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38618" name="AutoShape 26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3355975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8620" name="Text Box 28"/>
          <p:cNvSpPr txBox="1">
            <a:spLocks noChangeArrowheads="1"/>
          </p:cNvSpPr>
          <p:nvPr/>
        </p:nvSpPr>
        <p:spPr bwMode="auto">
          <a:xfrm>
            <a:off x="2700338" y="4941888"/>
            <a:ext cx="628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4</a:t>
            </a:r>
            <a:r>
              <a:rPr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,</a:t>
            </a: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</a:p>
        </p:txBody>
      </p:sp>
      <p:pic>
        <p:nvPicPr>
          <p:cNvPr id="238629" name="Picture 37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8010525" y="0"/>
            <a:ext cx="1133475" cy="134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69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85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8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68208E-6 L 0.29063 0.0025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31" y="11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86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86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55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38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38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85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8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8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859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385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3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8596"/>
                  </p:tgtEl>
                </p:cond>
              </p:nextCondLst>
            </p:seq>
          </p:childTnLst>
        </p:cTn>
      </p:par>
    </p:tnLst>
    <p:bldLst>
      <p:bldP spid="238599" grpId="0" animBg="1"/>
      <p:bldP spid="238613" grpId="0" animBg="1"/>
      <p:bldP spid="238613" grpId="1" animBg="1"/>
      <p:bldP spid="238613" grpId="2" animBg="1"/>
      <p:bldP spid="238613" grpId="3" animBg="1"/>
      <p:bldP spid="238613" grpId="4" animBg="1"/>
      <p:bldP spid="238614" grpId="0" animBg="1"/>
      <p:bldP spid="238614" grpId="1" animBg="1"/>
      <p:bldP spid="238614" grpId="2" animBg="1"/>
      <p:bldP spid="238614" grpId="3" animBg="1"/>
      <p:bldP spid="2386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7.</a:t>
            </a:r>
          </a:p>
        </p:txBody>
      </p:sp>
      <p:sp>
        <p:nvSpPr>
          <p:cNvPr id="242691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92162" cy="503238"/>
          </a:xfrm>
          <a:prstGeom prst="actionButtonBackPrevious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2692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5288" y="5876925"/>
            <a:ext cx="2592387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Ответ</a:t>
            </a:r>
          </a:p>
        </p:txBody>
      </p:sp>
      <p:graphicFrame>
        <p:nvGraphicFramePr>
          <p:cNvPr id="242693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3492500" y="6034088"/>
          <a:ext cx="1873250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Формула" r:id="rId4" imgW="533160" imgH="177480" progId="Equation.3">
                  <p:embed/>
                </p:oleObj>
              </mc:Choice>
              <mc:Fallback>
                <p:oleObj name="Формула" r:id="rId4" imgW="533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6034088"/>
                        <a:ext cx="1873250" cy="623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2694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24525" y="1700213"/>
            <a:ext cx="3095625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Подсказка (3)</a:t>
            </a:r>
          </a:p>
        </p:txBody>
      </p:sp>
      <p:sp>
        <p:nvSpPr>
          <p:cNvPr id="242695" name="Rectangle 7"/>
          <p:cNvSpPr>
            <a:spLocks noChangeArrowheads="1"/>
          </p:cNvSpPr>
          <p:nvPr/>
        </p:nvSpPr>
        <p:spPr bwMode="auto">
          <a:xfrm>
            <a:off x="5724525" y="3716338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Свойства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равнобедренного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42696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4364038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2697" name="Text Box 9"/>
          <p:cNvSpPr txBox="1">
            <a:spLocks noChangeArrowheads="1"/>
          </p:cNvSpPr>
          <p:nvPr/>
        </p:nvSpPr>
        <p:spPr bwMode="auto">
          <a:xfrm>
            <a:off x="720725" y="170021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42698" name="Text Box 10"/>
          <p:cNvSpPr txBox="1">
            <a:spLocks noChangeArrowheads="1"/>
          </p:cNvSpPr>
          <p:nvPr/>
        </p:nvSpPr>
        <p:spPr bwMode="auto">
          <a:xfrm>
            <a:off x="4681538" y="5372100"/>
            <a:ext cx="420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242699" name="Text Box 11"/>
          <p:cNvSpPr txBox="1">
            <a:spLocks noChangeArrowheads="1"/>
          </p:cNvSpPr>
          <p:nvPr/>
        </p:nvSpPr>
        <p:spPr bwMode="auto">
          <a:xfrm>
            <a:off x="720725" y="5443538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242700" name="Rectangle 12"/>
          <p:cNvSpPr>
            <a:spLocks noChangeArrowheads="1"/>
          </p:cNvSpPr>
          <p:nvPr/>
        </p:nvSpPr>
        <p:spPr bwMode="auto">
          <a:xfrm>
            <a:off x="1152525" y="5156200"/>
            <a:ext cx="360363" cy="3587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2706" name="Text Box 18"/>
          <p:cNvSpPr txBox="1">
            <a:spLocks noChangeArrowheads="1"/>
          </p:cNvSpPr>
          <p:nvPr/>
        </p:nvSpPr>
        <p:spPr bwMode="auto">
          <a:xfrm>
            <a:off x="3384550" y="4940300"/>
            <a:ext cx="66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45</a:t>
            </a:r>
            <a:r>
              <a:rPr lang="ru-RU" altLang="ru-RU" sz="2800" b="1" baseline="3000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2707" name="AutoShape 19"/>
          <p:cNvSpPr>
            <a:spLocks noChangeArrowheads="1"/>
          </p:cNvSpPr>
          <p:nvPr/>
        </p:nvSpPr>
        <p:spPr bwMode="auto">
          <a:xfrm rot="46008091">
            <a:off x="4035426" y="5060950"/>
            <a:ext cx="188912" cy="452437"/>
          </a:xfrm>
          <a:prstGeom prst="moon">
            <a:avLst>
              <a:gd name="adj" fmla="val 3173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2711" name="Text Box 23"/>
          <p:cNvSpPr txBox="1">
            <a:spLocks noChangeArrowheads="1"/>
          </p:cNvSpPr>
          <p:nvPr/>
        </p:nvSpPr>
        <p:spPr bwMode="auto">
          <a:xfrm rot="-2477395">
            <a:off x="1749425" y="4205288"/>
            <a:ext cx="361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8</a:t>
            </a:r>
          </a:p>
        </p:txBody>
      </p:sp>
      <p:sp>
        <p:nvSpPr>
          <p:cNvPr id="242712" name="Rectangle 24"/>
          <p:cNvSpPr>
            <a:spLocks noChangeArrowheads="1"/>
          </p:cNvSpPr>
          <p:nvPr/>
        </p:nvSpPr>
        <p:spPr bwMode="auto">
          <a:xfrm>
            <a:off x="5724525" y="2492375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Свойство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прямоугольного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42713" name="AutoShape 2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3140075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2716" name="Rectangle 28"/>
          <p:cNvSpPr>
            <a:spLocks noChangeArrowheads="1"/>
          </p:cNvSpPr>
          <p:nvPr/>
        </p:nvSpPr>
        <p:spPr bwMode="auto">
          <a:xfrm rot="2723535">
            <a:off x="2808288" y="3859213"/>
            <a:ext cx="360362" cy="360362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2717" name="AutoShape 29"/>
          <p:cNvSpPr>
            <a:spLocks noChangeArrowheads="1"/>
          </p:cNvSpPr>
          <p:nvPr/>
        </p:nvSpPr>
        <p:spPr bwMode="auto">
          <a:xfrm>
            <a:off x="1152525" y="1916113"/>
            <a:ext cx="3529013" cy="3600450"/>
          </a:xfrm>
          <a:prstGeom prst="rtTriangle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2718" name="Freeform 30"/>
          <p:cNvSpPr>
            <a:spLocks/>
          </p:cNvSpPr>
          <p:nvPr/>
        </p:nvSpPr>
        <p:spPr bwMode="auto">
          <a:xfrm>
            <a:off x="1152525" y="3787775"/>
            <a:ext cx="1843088" cy="1698625"/>
          </a:xfrm>
          <a:custGeom>
            <a:avLst/>
            <a:gdLst>
              <a:gd name="T0" fmla="*/ 0 w 1161"/>
              <a:gd name="T1" fmla="*/ 1070 h 1070"/>
              <a:gd name="T2" fmla="*/ 1161 w 1161"/>
              <a:gd name="T3" fmla="*/ 0 h 107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61" h="1070">
                <a:moveTo>
                  <a:pt x="0" y="1070"/>
                </a:moveTo>
                <a:lnTo>
                  <a:pt x="1161" y="0"/>
                </a:lnTo>
              </a:path>
            </a:pathLst>
          </a:cu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2719" name="Text Box 31"/>
          <p:cNvSpPr txBox="1">
            <a:spLocks noChangeArrowheads="1"/>
          </p:cNvSpPr>
          <p:nvPr/>
        </p:nvSpPr>
        <p:spPr bwMode="auto">
          <a:xfrm>
            <a:off x="2952750" y="328453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D</a:t>
            </a:r>
            <a:endParaRPr lang="ru-RU" altLang="ru-RU" sz="2800" b="1" i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242742" name="Group 54"/>
          <p:cNvGrpSpPr>
            <a:grpSpLocks/>
          </p:cNvGrpSpPr>
          <p:nvPr/>
        </p:nvGrpSpPr>
        <p:grpSpPr bwMode="auto">
          <a:xfrm>
            <a:off x="900113" y="0"/>
            <a:ext cx="7777162" cy="1582738"/>
            <a:chOff x="521" y="119"/>
            <a:chExt cx="4899" cy="997"/>
          </a:xfrm>
        </p:grpSpPr>
        <p:sp>
          <p:nvSpPr>
            <p:cNvPr id="242702" name="Rectangle 14"/>
            <p:cNvSpPr>
              <a:spLocks noChangeArrowheads="1"/>
            </p:cNvSpPr>
            <p:nvPr/>
          </p:nvSpPr>
          <p:spPr bwMode="auto">
            <a:xfrm>
              <a:off x="521" y="164"/>
              <a:ext cx="4899" cy="952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Дано:</a:t>
              </a:r>
              <a:endParaRPr lang="en-US" altLang="ru-RU" sz="3200" b="1" smtClean="0">
                <a:solidFill>
                  <a:srgbClr val="000000"/>
                </a:solidFill>
                <a:latin typeface="Times New Roman" pitchFamily="18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Найти: </a:t>
              </a:r>
              <a:endParaRPr lang="en-US" altLang="ru-RU" sz="3600" b="1" i="1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242730" name="Object 42"/>
            <p:cNvGraphicFramePr>
              <a:graphicFrameLocks noChangeAspect="1"/>
            </p:cNvGraphicFramePr>
            <p:nvPr/>
          </p:nvGraphicFramePr>
          <p:xfrm>
            <a:off x="1292" y="119"/>
            <a:ext cx="3674" cy="4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7" name="Формула" r:id="rId8" imgW="1955520" imgH="228600" progId="Equation.3">
                    <p:embed/>
                  </p:oleObj>
                </mc:Choice>
                <mc:Fallback>
                  <p:oleObj name="Формула" r:id="rId8" imgW="19555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2" y="119"/>
                          <a:ext cx="3674" cy="4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2735" name="Object 47"/>
            <p:cNvGraphicFramePr>
              <a:graphicFrameLocks noChangeAspect="1"/>
            </p:cNvGraphicFramePr>
            <p:nvPr/>
          </p:nvGraphicFramePr>
          <p:xfrm>
            <a:off x="1837" y="482"/>
            <a:ext cx="2042" cy="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8" name="Формула" r:id="rId10" imgW="1117440" imgH="203040" progId="Equation.3">
                    <p:embed/>
                  </p:oleObj>
                </mc:Choice>
                <mc:Fallback>
                  <p:oleObj name="Формула" r:id="rId10" imgW="11174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7" y="482"/>
                          <a:ext cx="2042" cy="3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2739" name="Object 51"/>
            <p:cNvGraphicFramePr>
              <a:graphicFrameLocks noChangeAspect="1"/>
            </p:cNvGraphicFramePr>
            <p:nvPr/>
          </p:nvGraphicFramePr>
          <p:xfrm>
            <a:off x="1474" y="754"/>
            <a:ext cx="538" cy="3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9" name="Формула" r:id="rId12" imgW="253800" imgH="164880" progId="Equation.3">
                    <p:embed/>
                  </p:oleObj>
                </mc:Choice>
                <mc:Fallback>
                  <p:oleObj name="Формула" r:id="rId12" imgW="25380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4" y="754"/>
                          <a:ext cx="538" cy="3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42743" name="Picture 55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8010525" y="0"/>
            <a:ext cx="1133475" cy="134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2745" name="Rectangle 57"/>
          <p:cNvSpPr>
            <a:spLocks noChangeArrowheads="1"/>
          </p:cNvSpPr>
          <p:nvPr/>
        </p:nvSpPr>
        <p:spPr bwMode="auto">
          <a:xfrm>
            <a:off x="5724525" y="4941888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Свойство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медианы…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42746" name="AutoShape 5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5589588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2747" name="Freeform 59"/>
          <p:cNvSpPr>
            <a:spLocks/>
          </p:cNvSpPr>
          <p:nvPr/>
        </p:nvSpPr>
        <p:spPr bwMode="auto">
          <a:xfrm rot="10800000">
            <a:off x="827088" y="4652963"/>
            <a:ext cx="444500" cy="685800"/>
          </a:xfrm>
          <a:custGeom>
            <a:avLst/>
            <a:gdLst>
              <a:gd name="T0" fmla="*/ 280 w 280"/>
              <a:gd name="T1" fmla="*/ 408 h 432"/>
              <a:gd name="T2" fmla="*/ 104 w 280"/>
              <a:gd name="T3" fmla="*/ 248 h 432"/>
              <a:gd name="T4" fmla="*/ 0 w 280"/>
              <a:gd name="T5" fmla="*/ 432 h 432"/>
              <a:gd name="T6" fmla="*/ 64 w 280"/>
              <a:gd name="T7" fmla="*/ 0 h 432"/>
              <a:gd name="T8" fmla="*/ 272 w 280"/>
              <a:gd name="T9" fmla="*/ 408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432">
                <a:moveTo>
                  <a:pt x="280" y="408"/>
                </a:moveTo>
                <a:lnTo>
                  <a:pt x="104" y="248"/>
                </a:lnTo>
                <a:lnTo>
                  <a:pt x="0" y="432"/>
                </a:lnTo>
                <a:lnTo>
                  <a:pt x="64" y="0"/>
                </a:lnTo>
                <a:lnTo>
                  <a:pt x="272" y="408"/>
                </a:lnTo>
              </a:path>
            </a:pathLst>
          </a:custGeom>
          <a:solidFill>
            <a:srgbClr val="009900"/>
          </a:solidFill>
          <a:ln w="9525">
            <a:solidFill>
              <a:srgbClr val="009900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23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26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2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26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27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2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2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2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2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2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4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4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526E-6 L 0.19688 -0.2622 " pathEditMode="relative" ptsTypes="AA">
                                      <p:cBhvr>
                                        <p:cTn id="38" dur="2000" fill="hold"/>
                                        <p:tgtEl>
                                          <p:spTgt spid="2427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0" presetID="55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42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42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2427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269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426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 nodeType="clickPar">
                      <p:stCondLst>
                        <p:cond delay="0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42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2692"/>
                  </p:tgtEl>
                </p:cond>
              </p:nextCondLst>
            </p:seq>
          </p:childTnLst>
        </p:cTn>
      </p:par>
    </p:tnLst>
    <p:bldLst>
      <p:bldP spid="242695" grpId="0" animBg="1"/>
      <p:bldP spid="242712" grpId="0" animBg="1"/>
      <p:bldP spid="242745" grpId="0" animBg="1"/>
      <p:bldP spid="242747" grpId="0" animBg="1"/>
      <p:bldP spid="242747" grpId="1" animBg="1"/>
      <p:bldP spid="242747" grpId="2" animBg="1"/>
      <p:bldP spid="242747" grpId="3" animBg="1"/>
      <p:bldP spid="242747" grpId="4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8.</a:t>
            </a:r>
          </a:p>
        </p:txBody>
      </p:sp>
      <p:sp>
        <p:nvSpPr>
          <p:cNvPr id="247811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92162" cy="503238"/>
          </a:xfrm>
          <a:prstGeom prst="actionButtonBackPrevious">
            <a:avLst/>
          </a:prstGeom>
          <a:gradFill rotWithShape="1">
            <a:gsLst>
              <a:gs pos="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7812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5288" y="5876925"/>
            <a:ext cx="2592387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Ответ</a:t>
            </a:r>
          </a:p>
        </p:txBody>
      </p:sp>
      <p:graphicFrame>
        <p:nvGraphicFramePr>
          <p:cNvPr id="247813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3348038" y="5876925"/>
          <a:ext cx="4392612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Формула" r:id="rId4" imgW="1231560" imgH="203040" progId="Equation.3">
                  <p:embed/>
                </p:oleObj>
              </mc:Choice>
              <mc:Fallback>
                <p:oleObj name="Формула" r:id="rId4" imgW="12315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5876925"/>
                        <a:ext cx="4392612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7814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5963" y="2060575"/>
            <a:ext cx="3095625" cy="720725"/>
          </a:xfrm>
          <a:prstGeom prst="actionButtonBlank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</a:rPr>
              <a:t>Подсказка (2)</a:t>
            </a:r>
          </a:p>
        </p:txBody>
      </p:sp>
      <p:sp>
        <p:nvSpPr>
          <p:cNvPr id="247815" name="Rectangle 7"/>
          <p:cNvSpPr>
            <a:spLocks noChangeArrowheads="1"/>
          </p:cNvSpPr>
          <p:nvPr/>
        </p:nvSpPr>
        <p:spPr bwMode="auto">
          <a:xfrm>
            <a:off x="5795963" y="4076700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Свойство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прямоугольного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47816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4724400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7817" name="Text Box 9"/>
          <p:cNvSpPr txBox="1">
            <a:spLocks noChangeArrowheads="1"/>
          </p:cNvSpPr>
          <p:nvPr/>
        </p:nvSpPr>
        <p:spPr bwMode="auto">
          <a:xfrm>
            <a:off x="250825" y="4652963"/>
            <a:ext cx="4016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Р</a:t>
            </a:r>
          </a:p>
        </p:txBody>
      </p:sp>
      <p:sp>
        <p:nvSpPr>
          <p:cNvPr id="247818" name="Text Box 10"/>
          <p:cNvSpPr txBox="1">
            <a:spLocks noChangeArrowheads="1"/>
          </p:cNvSpPr>
          <p:nvPr/>
        </p:nvSpPr>
        <p:spPr bwMode="auto">
          <a:xfrm>
            <a:off x="5219700" y="465296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Е</a:t>
            </a:r>
          </a:p>
        </p:txBody>
      </p:sp>
      <p:sp>
        <p:nvSpPr>
          <p:cNvPr id="247819" name="Text Box 11"/>
          <p:cNvSpPr txBox="1">
            <a:spLocks noChangeArrowheads="1"/>
          </p:cNvSpPr>
          <p:nvPr/>
        </p:nvSpPr>
        <p:spPr bwMode="auto">
          <a:xfrm>
            <a:off x="3995738" y="4652963"/>
            <a:ext cx="420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247820" name="Rectangle 12"/>
          <p:cNvSpPr>
            <a:spLocks noChangeArrowheads="1"/>
          </p:cNvSpPr>
          <p:nvPr/>
        </p:nvSpPr>
        <p:spPr bwMode="auto">
          <a:xfrm>
            <a:off x="3924300" y="4292600"/>
            <a:ext cx="288925" cy="2889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7821" name="Text Box 13"/>
          <p:cNvSpPr txBox="1">
            <a:spLocks noChangeArrowheads="1"/>
          </p:cNvSpPr>
          <p:nvPr/>
        </p:nvSpPr>
        <p:spPr bwMode="auto">
          <a:xfrm>
            <a:off x="0" y="3789363"/>
            <a:ext cx="838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150</a:t>
            </a:r>
            <a:r>
              <a:rPr lang="ru-RU" altLang="ru-RU" sz="2800" b="1" baseline="3000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7822" name="AutoShape 14"/>
          <p:cNvSpPr>
            <a:spLocks noChangeArrowheads="1"/>
          </p:cNvSpPr>
          <p:nvPr/>
        </p:nvSpPr>
        <p:spPr bwMode="auto">
          <a:xfrm rot="47533550">
            <a:off x="407195" y="4133056"/>
            <a:ext cx="227012" cy="530225"/>
          </a:xfrm>
          <a:prstGeom prst="moon">
            <a:avLst>
              <a:gd name="adj" fmla="val 3173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7823" name="Text Box 15"/>
          <p:cNvSpPr txBox="1">
            <a:spLocks noChangeArrowheads="1"/>
          </p:cNvSpPr>
          <p:nvPr/>
        </p:nvSpPr>
        <p:spPr bwMode="auto">
          <a:xfrm>
            <a:off x="4859338" y="3213100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00"/>
                </a:solidFill>
                <a:latin typeface="Times New Roman" pitchFamily="18" charset="0"/>
              </a:rPr>
              <a:t>9</a:t>
            </a:r>
          </a:p>
        </p:txBody>
      </p:sp>
      <p:sp>
        <p:nvSpPr>
          <p:cNvPr id="247824" name="Rectangle 16"/>
          <p:cNvSpPr>
            <a:spLocks noChangeArrowheads="1"/>
          </p:cNvSpPr>
          <p:nvPr/>
        </p:nvSpPr>
        <p:spPr bwMode="auto">
          <a:xfrm>
            <a:off x="5795963" y="2852738"/>
            <a:ext cx="3095625" cy="1079500"/>
          </a:xfrm>
          <a:prstGeom prst="rect">
            <a:avLst/>
          </a:prstGeom>
          <a:gradFill rotWithShape="1">
            <a:gsLst>
              <a:gs pos="0">
                <a:srgbClr val="FF9F9F">
                  <a:gamma/>
                  <a:tint val="0"/>
                  <a:invGamma/>
                </a:srgbClr>
              </a:gs>
              <a:gs pos="100000">
                <a:srgbClr val="FF9F9F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Внешний угол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треугольника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47825" name="AutoShape 1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3500438"/>
            <a:ext cx="504825" cy="539750"/>
          </a:xfrm>
          <a:prstGeom prst="actionButtonInformation">
            <a:avLst/>
          </a:prstGeom>
          <a:solidFill>
            <a:srgbClr val="FF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7826" name="Rectangle 18"/>
          <p:cNvSpPr>
            <a:spLocks noChangeArrowheads="1"/>
          </p:cNvSpPr>
          <p:nvPr/>
        </p:nvSpPr>
        <p:spPr bwMode="auto">
          <a:xfrm rot="3673305">
            <a:off x="4002882" y="2534443"/>
            <a:ext cx="336550" cy="360363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7827" name="AutoShape 19"/>
          <p:cNvSpPr>
            <a:spLocks noChangeArrowheads="1"/>
          </p:cNvSpPr>
          <p:nvPr/>
        </p:nvSpPr>
        <p:spPr bwMode="auto">
          <a:xfrm rot="14438027" flipH="1">
            <a:off x="1716881" y="2436019"/>
            <a:ext cx="2441575" cy="4344988"/>
          </a:xfrm>
          <a:prstGeom prst="rtTriangle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7828" name="Freeform 20"/>
          <p:cNvSpPr>
            <a:spLocks/>
          </p:cNvSpPr>
          <p:nvPr/>
        </p:nvSpPr>
        <p:spPr bwMode="auto">
          <a:xfrm>
            <a:off x="4211638" y="2492375"/>
            <a:ext cx="1587" cy="2105025"/>
          </a:xfrm>
          <a:custGeom>
            <a:avLst/>
            <a:gdLst>
              <a:gd name="T0" fmla="*/ 0 w 1"/>
              <a:gd name="T1" fmla="*/ 1326 h 1326"/>
              <a:gd name="T2" fmla="*/ 0 w 1"/>
              <a:gd name="T3" fmla="*/ 0 h 132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326">
                <a:moveTo>
                  <a:pt x="0" y="1326"/>
                </a:moveTo>
                <a:lnTo>
                  <a:pt x="0" y="0"/>
                </a:lnTo>
              </a:path>
            </a:pathLst>
          </a:cu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7829" name="Text Box 21"/>
          <p:cNvSpPr txBox="1">
            <a:spLocks noChangeArrowheads="1"/>
          </p:cNvSpPr>
          <p:nvPr/>
        </p:nvSpPr>
        <p:spPr bwMode="auto">
          <a:xfrm>
            <a:off x="4067175" y="1916113"/>
            <a:ext cx="425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  <a:latin typeface="Times New Roman" pitchFamily="18" charset="0"/>
              </a:rPr>
              <a:t>К</a:t>
            </a:r>
          </a:p>
        </p:txBody>
      </p:sp>
      <p:grpSp>
        <p:nvGrpSpPr>
          <p:cNvPr id="247841" name="Group 33"/>
          <p:cNvGrpSpPr>
            <a:grpSpLocks/>
          </p:cNvGrpSpPr>
          <p:nvPr/>
        </p:nvGrpSpPr>
        <p:grpSpPr bwMode="auto">
          <a:xfrm>
            <a:off x="900113" y="0"/>
            <a:ext cx="7777162" cy="1612900"/>
            <a:chOff x="567" y="0"/>
            <a:chExt cx="4899" cy="1016"/>
          </a:xfrm>
        </p:grpSpPr>
        <p:sp>
          <p:nvSpPr>
            <p:cNvPr id="247831" name="Rectangle 23"/>
            <p:cNvSpPr>
              <a:spLocks noChangeArrowheads="1"/>
            </p:cNvSpPr>
            <p:nvPr/>
          </p:nvSpPr>
          <p:spPr bwMode="auto">
            <a:xfrm>
              <a:off x="567" y="45"/>
              <a:ext cx="4899" cy="952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Дано:</a:t>
              </a:r>
              <a:endParaRPr lang="en-US" altLang="ru-RU" sz="3200" b="1" smtClean="0">
                <a:solidFill>
                  <a:srgbClr val="000000"/>
                </a:solidFill>
                <a:latin typeface="Times New Roman" pitchFamily="18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smtClean="0">
                  <a:solidFill>
                    <a:srgbClr val="000000"/>
                  </a:solidFill>
                  <a:latin typeface="Times New Roman" pitchFamily="18" charset="0"/>
                </a:rPr>
                <a:t>Найти: </a:t>
              </a:r>
              <a:endParaRPr lang="en-US" altLang="ru-RU" sz="3600" b="1" i="1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247832" name="Object 24"/>
            <p:cNvGraphicFramePr>
              <a:graphicFrameLocks noChangeAspect="1"/>
            </p:cNvGraphicFramePr>
            <p:nvPr/>
          </p:nvGraphicFramePr>
          <p:xfrm>
            <a:off x="1459" y="0"/>
            <a:ext cx="3432" cy="4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11" name="Формула" r:id="rId8" imgW="1828800" imgH="228600" progId="Equation.3">
                    <p:embed/>
                  </p:oleObj>
                </mc:Choice>
                <mc:Fallback>
                  <p:oleObj name="Формула" r:id="rId8" imgW="18288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59" y="0"/>
                          <a:ext cx="3432" cy="4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7833" name="Object 25"/>
            <p:cNvGraphicFramePr>
              <a:graphicFrameLocks noChangeAspect="1"/>
            </p:cNvGraphicFramePr>
            <p:nvPr/>
          </p:nvGraphicFramePr>
          <p:xfrm>
            <a:off x="1871" y="363"/>
            <a:ext cx="2066" cy="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12" name="Формула" r:id="rId10" imgW="1130040" imgH="203040" progId="Equation.3">
                    <p:embed/>
                  </p:oleObj>
                </mc:Choice>
                <mc:Fallback>
                  <p:oleObj name="Формула" r:id="rId10" imgW="11300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1" y="363"/>
                          <a:ext cx="2066" cy="3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7834" name="Object 26"/>
            <p:cNvGraphicFramePr>
              <a:graphicFrameLocks noChangeAspect="1"/>
            </p:cNvGraphicFramePr>
            <p:nvPr/>
          </p:nvGraphicFramePr>
          <p:xfrm>
            <a:off x="1520" y="625"/>
            <a:ext cx="952" cy="3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13" name="Формула" r:id="rId12" imgW="495000" imgH="203040" progId="Equation.3">
                    <p:embed/>
                  </p:oleObj>
                </mc:Choice>
                <mc:Fallback>
                  <p:oleObj name="Формула" r:id="rId12" imgW="4950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0" y="625"/>
                          <a:ext cx="952" cy="3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47835" name="Picture 27" descr="&amp;Kcy;&amp;acy;&amp;rcy;&amp;tcy;&amp;icy;&amp;ncy;&amp;kcy;&amp;acy; 59 &amp;icy;&amp;zcy; 116293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r="6296" b="5359"/>
          <a:stretch>
            <a:fillRect/>
          </a:stretch>
        </p:blipFill>
        <p:spPr bwMode="auto">
          <a:xfrm>
            <a:off x="8010525" y="0"/>
            <a:ext cx="1133475" cy="134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7838" name="Freeform 30"/>
          <p:cNvSpPr>
            <a:spLocks/>
          </p:cNvSpPr>
          <p:nvPr/>
        </p:nvSpPr>
        <p:spPr bwMode="auto">
          <a:xfrm rot="10800000">
            <a:off x="3924300" y="3860800"/>
            <a:ext cx="444500" cy="685800"/>
          </a:xfrm>
          <a:custGeom>
            <a:avLst/>
            <a:gdLst>
              <a:gd name="T0" fmla="*/ 280 w 280"/>
              <a:gd name="T1" fmla="*/ 408 h 432"/>
              <a:gd name="T2" fmla="*/ 104 w 280"/>
              <a:gd name="T3" fmla="*/ 248 h 432"/>
              <a:gd name="T4" fmla="*/ 0 w 280"/>
              <a:gd name="T5" fmla="*/ 432 h 432"/>
              <a:gd name="T6" fmla="*/ 64 w 280"/>
              <a:gd name="T7" fmla="*/ 0 h 432"/>
              <a:gd name="T8" fmla="*/ 272 w 280"/>
              <a:gd name="T9" fmla="*/ 408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432">
                <a:moveTo>
                  <a:pt x="280" y="408"/>
                </a:moveTo>
                <a:lnTo>
                  <a:pt x="104" y="248"/>
                </a:lnTo>
                <a:lnTo>
                  <a:pt x="0" y="432"/>
                </a:lnTo>
                <a:lnTo>
                  <a:pt x="64" y="0"/>
                </a:lnTo>
                <a:lnTo>
                  <a:pt x="272" y="408"/>
                </a:lnTo>
              </a:path>
            </a:pathLst>
          </a:custGeom>
          <a:solidFill>
            <a:srgbClr val="009900"/>
          </a:solidFill>
          <a:ln w="9525">
            <a:solidFill>
              <a:srgbClr val="009900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7840" name="Freeform 32"/>
          <p:cNvSpPr>
            <a:spLocks/>
          </p:cNvSpPr>
          <p:nvPr/>
        </p:nvSpPr>
        <p:spPr bwMode="auto">
          <a:xfrm>
            <a:off x="0" y="4600575"/>
            <a:ext cx="4208463" cy="14288"/>
          </a:xfrm>
          <a:custGeom>
            <a:avLst/>
            <a:gdLst>
              <a:gd name="T0" fmla="*/ 0 w 2651"/>
              <a:gd name="T1" fmla="*/ 9 h 9"/>
              <a:gd name="T2" fmla="*/ 2651 w 2651"/>
              <a:gd name="T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651" h="9">
                <a:moveTo>
                  <a:pt x="0" y="9"/>
                </a:moveTo>
                <a:lnTo>
                  <a:pt x="2651" y="0"/>
                </a:lnTo>
              </a:path>
            </a:pathLst>
          </a:cu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7842" name="Freeform 34"/>
          <p:cNvSpPr>
            <a:spLocks/>
          </p:cNvSpPr>
          <p:nvPr/>
        </p:nvSpPr>
        <p:spPr bwMode="auto">
          <a:xfrm rot="4041582">
            <a:off x="3684588" y="2444750"/>
            <a:ext cx="444500" cy="685800"/>
          </a:xfrm>
          <a:custGeom>
            <a:avLst/>
            <a:gdLst>
              <a:gd name="T0" fmla="*/ 280 w 280"/>
              <a:gd name="T1" fmla="*/ 408 h 432"/>
              <a:gd name="T2" fmla="*/ 104 w 280"/>
              <a:gd name="T3" fmla="*/ 248 h 432"/>
              <a:gd name="T4" fmla="*/ 0 w 280"/>
              <a:gd name="T5" fmla="*/ 432 h 432"/>
              <a:gd name="T6" fmla="*/ 64 w 280"/>
              <a:gd name="T7" fmla="*/ 0 h 432"/>
              <a:gd name="T8" fmla="*/ 272 w 280"/>
              <a:gd name="T9" fmla="*/ 408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432">
                <a:moveTo>
                  <a:pt x="280" y="408"/>
                </a:moveTo>
                <a:lnTo>
                  <a:pt x="104" y="248"/>
                </a:lnTo>
                <a:lnTo>
                  <a:pt x="0" y="432"/>
                </a:lnTo>
                <a:lnTo>
                  <a:pt x="64" y="0"/>
                </a:lnTo>
                <a:lnTo>
                  <a:pt x="272" y="408"/>
                </a:lnTo>
              </a:path>
            </a:pathLst>
          </a:custGeom>
          <a:solidFill>
            <a:srgbClr val="009900"/>
          </a:solidFill>
          <a:ln w="9525">
            <a:solidFill>
              <a:srgbClr val="009900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32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78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7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7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7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78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7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7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78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7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7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24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24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0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33526E-6 L 0.13316 0.0025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478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5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47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47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478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7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7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7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24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8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24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56069E-6 L 0.11996 0.29272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47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0" y="146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55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47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47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47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7814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478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 nodeType="clickPar">
                      <p:stCondLst>
                        <p:cond delay="0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247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7812"/>
                  </p:tgtEl>
                </p:cond>
              </p:nextCondLst>
            </p:seq>
          </p:childTnLst>
        </p:cTn>
      </p:par>
    </p:tnLst>
    <p:bldLst>
      <p:bldP spid="247815" grpId="0" animBg="1"/>
      <p:bldP spid="247824" grpId="0" animBg="1"/>
      <p:bldP spid="247838" grpId="0" animBg="1"/>
      <p:bldP spid="247838" grpId="1" animBg="1"/>
      <p:bldP spid="247838" grpId="2" animBg="1"/>
      <p:bldP spid="247838" grpId="3" animBg="1"/>
      <p:bldP spid="247838" grpId="4" animBg="1"/>
      <p:bldP spid="247842" grpId="0" animBg="1"/>
      <p:bldP spid="247842" grpId="1" animBg="1"/>
      <p:bldP spid="247842" grpId="2" animBg="1"/>
      <p:bldP spid="247842" grpId="3" animBg="1"/>
      <p:bldP spid="247842" grpId="4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277</Words>
  <Application>Microsoft Office PowerPoint</Application>
  <PresentationFormat>Экран (4:3)</PresentationFormat>
  <Paragraphs>169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7" baseType="lpstr"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11_Оформление по умолчанию</vt:lpstr>
      <vt:lpstr>13_Оформление по умолчанию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Алеша</dc:creator>
  <cp:lastModifiedBy>Пользователь</cp:lastModifiedBy>
  <cp:revision>5</cp:revision>
  <dcterms:created xsi:type="dcterms:W3CDTF">2014-05-27T16:10:59Z</dcterms:created>
  <dcterms:modified xsi:type="dcterms:W3CDTF">2014-05-27T16:31:58Z</dcterms:modified>
</cp:coreProperties>
</file>