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08-07-05T05:52:47.875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-2 0,'26'0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08-07-05T05:52:49.843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4;&#1077;&#1078;&#1085;&#1099;&#1077;%20&#1080;%20&#1074;&#1077;&#1088;&#1090;&#1080;&#1082;&#1072;&#1083;&#1100;&#1085;&#1099;&#1077;%20&#1091;&#1075;&#1083;&#1099;.ppt#3. &#1055;&#1086;&#1074;&#1090;&#1086;&#1088;&#1077;&#1085;&#1080;&#1077;: &#1076;&#1077;&#1088;&#1077;&#1074;&#1086; &#1079;&#1085;&#1072;&#1085;&#1080;&#1081;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87763"/>
            <a:ext cx="6400800" cy="650875"/>
          </a:xfrm>
        </p:spPr>
        <p:txBody>
          <a:bodyPr/>
          <a:lstStyle/>
          <a:p>
            <a:pPr eaLnBrk="1" hangingPunct="1"/>
            <a:r>
              <a:rPr lang="ru-RU" altLang="ru-RU" smtClean="0"/>
              <a:t>Геометрия  7 класс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22475"/>
            <a:ext cx="7772400" cy="1393825"/>
          </a:xfrm>
        </p:spPr>
        <p:txBody>
          <a:bodyPr/>
          <a:lstStyle/>
          <a:p>
            <a:pPr eaLnBrk="1" hangingPunct="1"/>
            <a:r>
              <a:rPr lang="ru-RU" altLang="ru-RU" smtClean="0"/>
              <a:t>Смежные и вертикальные углы</a:t>
            </a:r>
          </a:p>
        </p:txBody>
      </p:sp>
    </p:spTree>
    <p:extLst>
      <p:ext uri="{BB962C8B-B14F-4D97-AF65-F5344CB8AC3E}">
        <p14:creationId xmlns:p14="http://schemas.microsoft.com/office/powerpoint/2010/main" val="3401732261"/>
      </p:ext>
    </p:extLst>
  </p:cSld>
  <p:clrMapOvr>
    <a:masterClrMapping/>
  </p:clrMapOvr>
  <p:transition spd="med">
    <p:comb dir="vert"/>
    <p:sndAc>
      <p:stSnd>
        <p:snd r:embed="rId2" name="Love Is Blu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>
                <a:solidFill>
                  <a:schemeClr val="bg1"/>
                </a:solidFill>
              </a:rPr>
              <a:t>4.</a:t>
            </a:r>
            <a:r>
              <a:rPr lang="ru-RU" altLang="ru-RU" sz="4000" smtClean="0"/>
              <a:t> Найдите угол, смежный с углом, если: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а)    АСО=15</a:t>
            </a:r>
            <a:r>
              <a:rPr lang="ru-RU" altLang="ru-RU" smtClean="0">
                <a:cs typeface="Arial" charset="0"/>
              </a:rPr>
              <a:t>˚</a:t>
            </a:r>
          </a:p>
          <a:p>
            <a:pPr eaLnBrk="1" hangingPunct="1"/>
            <a:endParaRPr lang="ru-RU" altLang="ru-RU" smtClean="0">
              <a:cs typeface="Arial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в)    ДСВ=111</a:t>
            </a:r>
            <a:r>
              <a:rPr lang="ru-RU" altLang="ru-RU" smtClean="0">
                <a:cs typeface="Arial" charset="0"/>
              </a:rPr>
              <a:t>˚</a:t>
            </a: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685800" y="4038600"/>
            <a:ext cx="31242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1981200" y="3124200"/>
            <a:ext cx="1447800" cy="9144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5486400" y="4038600"/>
            <a:ext cx="2971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5715000" y="2590800"/>
            <a:ext cx="1371600" cy="1447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533400" y="4191000"/>
            <a:ext cx="39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Д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752600" y="4191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С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3429000" y="41910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А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2895600" y="2667000"/>
            <a:ext cx="420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О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5943600" y="2209800"/>
            <a:ext cx="390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Д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6918325" y="4002088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С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8289925" y="4002088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В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5410200" y="41148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/>
              <a:t>А</a:t>
            </a:r>
          </a:p>
        </p:txBody>
      </p:sp>
      <p:sp>
        <p:nvSpPr>
          <p:cNvPr id="25633" name="Arc 33"/>
          <p:cNvSpPr>
            <a:spLocks/>
          </p:cNvSpPr>
          <p:nvPr/>
        </p:nvSpPr>
        <p:spPr bwMode="auto">
          <a:xfrm>
            <a:off x="2362200" y="3810000"/>
            <a:ext cx="228600" cy="228600"/>
          </a:xfrm>
          <a:custGeom>
            <a:avLst/>
            <a:gdLst>
              <a:gd name="T0" fmla="*/ 0 w 21600"/>
              <a:gd name="T1" fmla="*/ 0 h 21600"/>
              <a:gd name="T2" fmla="*/ 2286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34" name="Arc 34"/>
          <p:cNvSpPr>
            <a:spLocks/>
          </p:cNvSpPr>
          <p:nvPr/>
        </p:nvSpPr>
        <p:spPr bwMode="auto">
          <a:xfrm>
            <a:off x="6858000" y="3733800"/>
            <a:ext cx="457200" cy="304800"/>
          </a:xfrm>
          <a:custGeom>
            <a:avLst/>
            <a:gdLst>
              <a:gd name="T0" fmla="*/ 0 w 21600"/>
              <a:gd name="T1" fmla="*/ 0 h 21600"/>
              <a:gd name="T2" fmla="*/ 457200 w 21600"/>
              <a:gd name="T3" fmla="*/ 304800 h 21600"/>
              <a:gd name="T4" fmla="*/ 0 w 21600"/>
              <a:gd name="T5" fmla="*/ 304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1219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5410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1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2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6" dur="2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  <p:bldP spid="25605" grpId="0" build="p"/>
      <p:bldP spid="25615" grpId="0" animBg="1"/>
      <p:bldP spid="25616" grpId="0" animBg="1"/>
      <p:bldP spid="25619" grpId="0" animBg="1"/>
      <p:bldP spid="25620" grpId="0" animBg="1"/>
      <p:bldP spid="25621" grpId="0"/>
      <p:bldP spid="25623" grpId="0"/>
      <p:bldP spid="25626" grpId="0"/>
      <p:bldP spid="25628" grpId="0"/>
      <p:bldP spid="25629" grpId="0"/>
      <p:bldP spid="25630" grpId="0"/>
      <p:bldP spid="25631" grpId="0"/>
      <p:bldP spid="25632" grpId="0"/>
      <p:bldP spid="25633" grpId="0" animBg="1"/>
      <p:bldP spid="25634" grpId="0" animBg="1"/>
      <p:bldP spid="25635" grpId="0" animBg="1"/>
      <p:bldP spid="256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ВЕРТИКАЛЬНЫЕ УГЛЫ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Практическое задание: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chemeClr val="bg1"/>
                </a:solidFill>
              </a:rPr>
              <a:t>1.</a:t>
            </a:r>
            <a:r>
              <a:rPr lang="ru-RU" altLang="ru-RU" sz="2400" smtClean="0"/>
              <a:t> построим острый угол;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chemeClr val="bg1"/>
                </a:solidFill>
              </a:rPr>
              <a:t>2.</a:t>
            </a:r>
            <a:r>
              <a:rPr lang="ru-RU" altLang="ru-RU" sz="2400" smtClean="0"/>
              <a:t> выделим его дугой и    обозначим цифрой 1;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chemeClr val="bg1"/>
                </a:solidFill>
              </a:rPr>
              <a:t>3.</a:t>
            </a:r>
            <a:r>
              <a:rPr lang="ru-RU" altLang="ru-RU" sz="2400" smtClean="0"/>
              <a:t> построим продолжение сторон угла 1;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chemeClr val="bg1"/>
                </a:solidFill>
              </a:rPr>
              <a:t>4.</a:t>
            </a:r>
            <a:r>
              <a:rPr lang="ru-RU" altLang="ru-RU" sz="2400" smtClean="0"/>
              <a:t> отметим дугой угол, стороны которого являются продолжением сторон угла 1 и обозначим его цифрой 2</a:t>
            </a:r>
          </a:p>
        </p:txBody>
      </p:sp>
      <p:sp>
        <p:nvSpPr>
          <p:cNvPr id="27670" name="Freeform 22"/>
          <p:cNvSpPr>
            <a:spLocks/>
          </p:cNvSpPr>
          <p:nvPr/>
        </p:nvSpPr>
        <p:spPr bwMode="auto">
          <a:xfrm rot="-4306858">
            <a:off x="5410200" y="1905000"/>
            <a:ext cx="1752600" cy="838200"/>
          </a:xfrm>
          <a:custGeom>
            <a:avLst/>
            <a:gdLst>
              <a:gd name="T0" fmla="*/ 1104 w 1104"/>
              <a:gd name="T1" fmla="*/ 0 h 528"/>
              <a:gd name="T2" fmla="*/ 0 w 1104"/>
              <a:gd name="T3" fmla="*/ 432 h 528"/>
              <a:gd name="T4" fmla="*/ 1056 w 1104"/>
              <a:gd name="T5" fmla="*/ 528 h 528"/>
              <a:gd name="T6" fmla="*/ 1008 w 1104"/>
              <a:gd name="T7" fmla="*/ 528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1104"/>
              <a:gd name="T13" fmla="*/ 0 h 528"/>
              <a:gd name="T14" fmla="*/ 1104 w 1104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4" h="528">
                <a:moveTo>
                  <a:pt x="1104" y="0"/>
                </a:moveTo>
                <a:lnTo>
                  <a:pt x="0" y="432"/>
                </a:lnTo>
                <a:lnTo>
                  <a:pt x="1056" y="528"/>
                </a:lnTo>
                <a:lnTo>
                  <a:pt x="1008" y="528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3" name="Arc 25"/>
          <p:cNvSpPr>
            <a:spLocks/>
          </p:cNvSpPr>
          <p:nvPr/>
        </p:nvSpPr>
        <p:spPr bwMode="auto">
          <a:xfrm>
            <a:off x="6248400" y="2743200"/>
            <a:ext cx="223838" cy="76200"/>
          </a:xfrm>
          <a:custGeom>
            <a:avLst/>
            <a:gdLst>
              <a:gd name="T0" fmla="*/ 0 w 21181"/>
              <a:gd name="T1" fmla="*/ 0 h 21600"/>
              <a:gd name="T2" fmla="*/ 223838 w 21181"/>
              <a:gd name="T3" fmla="*/ 61256 h 21600"/>
              <a:gd name="T4" fmla="*/ 0 w 21181"/>
              <a:gd name="T5" fmla="*/ 76200 h 21600"/>
              <a:gd name="T6" fmla="*/ 0 60000 65536"/>
              <a:gd name="T7" fmla="*/ 0 60000 65536"/>
              <a:gd name="T8" fmla="*/ 0 60000 65536"/>
              <a:gd name="T9" fmla="*/ 0 w 21181"/>
              <a:gd name="T10" fmla="*/ 0 h 21600"/>
              <a:gd name="T11" fmla="*/ 21181 w 2118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81" h="21600" fill="none" extrusionOk="0">
                <a:moveTo>
                  <a:pt x="-1" y="0"/>
                </a:moveTo>
                <a:cubicBezTo>
                  <a:pt x="10296" y="0"/>
                  <a:pt x="19161" y="7267"/>
                  <a:pt x="21180" y="17364"/>
                </a:cubicBezTo>
              </a:path>
              <a:path w="21181" h="21600" stroke="0" extrusionOk="0">
                <a:moveTo>
                  <a:pt x="-1" y="0"/>
                </a:moveTo>
                <a:cubicBezTo>
                  <a:pt x="10296" y="0"/>
                  <a:pt x="19161" y="7267"/>
                  <a:pt x="21180" y="17364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6248400" y="22860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1</a:t>
            </a:r>
          </a:p>
        </p:txBody>
      </p:sp>
      <p:sp>
        <p:nvSpPr>
          <p:cNvPr id="27682" name="Freeform 34"/>
          <p:cNvSpPr>
            <a:spLocks/>
          </p:cNvSpPr>
          <p:nvPr/>
        </p:nvSpPr>
        <p:spPr bwMode="auto">
          <a:xfrm rot="6637052">
            <a:off x="5334000" y="3733800"/>
            <a:ext cx="1752600" cy="838200"/>
          </a:xfrm>
          <a:custGeom>
            <a:avLst/>
            <a:gdLst>
              <a:gd name="T0" fmla="*/ 1104 w 1104"/>
              <a:gd name="T1" fmla="*/ 0 h 528"/>
              <a:gd name="T2" fmla="*/ 0 w 1104"/>
              <a:gd name="T3" fmla="*/ 432 h 528"/>
              <a:gd name="T4" fmla="*/ 1056 w 1104"/>
              <a:gd name="T5" fmla="*/ 528 h 528"/>
              <a:gd name="T6" fmla="*/ 1008 w 1104"/>
              <a:gd name="T7" fmla="*/ 528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1104"/>
              <a:gd name="T13" fmla="*/ 0 h 528"/>
              <a:gd name="T14" fmla="*/ 1104 w 1104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4" h="528">
                <a:moveTo>
                  <a:pt x="1104" y="0"/>
                </a:moveTo>
                <a:lnTo>
                  <a:pt x="0" y="432"/>
                </a:lnTo>
                <a:lnTo>
                  <a:pt x="1056" y="528"/>
                </a:lnTo>
                <a:lnTo>
                  <a:pt x="1008" y="528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5" name="Arc 37"/>
          <p:cNvSpPr>
            <a:spLocks/>
          </p:cNvSpPr>
          <p:nvPr/>
        </p:nvSpPr>
        <p:spPr bwMode="auto">
          <a:xfrm flipH="1" flipV="1">
            <a:off x="6096000" y="3582988"/>
            <a:ext cx="228600" cy="74612"/>
          </a:xfrm>
          <a:custGeom>
            <a:avLst/>
            <a:gdLst>
              <a:gd name="T0" fmla="*/ 52366 w 21600"/>
              <a:gd name="T1" fmla="*/ 0 h 21026"/>
              <a:gd name="T2" fmla="*/ 228600 w 21600"/>
              <a:gd name="T3" fmla="*/ 74612 h 21026"/>
              <a:gd name="T4" fmla="*/ 0 w 21600"/>
              <a:gd name="T5" fmla="*/ 74612 h 21026"/>
              <a:gd name="T6" fmla="*/ 0 60000 65536"/>
              <a:gd name="T7" fmla="*/ 0 60000 65536"/>
              <a:gd name="T8" fmla="*/ 0 60000 65536"/>
              <a:gd name="T9" fmla="*/ 0 w 21600"/>
              <a:gd name="T10" fmla="*/ 0 h 21026"/>
              <a:gd name="T11" fmla="*/ 21600 w 21600"/>
              <a:gd name="T12" fmla="*/ 21026 h 210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026" fill="none" extrusionOk="0">
                <a:moveTo>
                  <a:pt x="4947" y="0"/>
                </a:moveTo>
                <a:cubicBezTo>
                  <a:pt x="14704" y="2296"/>
                  <a:pt x="21600" y="11002"/>
                  <a:pt x="21600" y="21026"/>
                </a:cubicBezTo>
              </a:path>
              <a:path w="21600" h="21026" stroke="0" extrusionOk="0">
                <a:moveTo>
                  <a:pt x="4947" y="0"/>
                </a:moveTo>
                <a:cubicBezTo>
                  <a:pt x="14704" y="2296"/>
                  <a:pt x="21600" y="11002"/>
                  <a:pt x="21600" y="21026"/>
                </a:cubicBezTo>
                <a:lnTo>
                  <a:pt x="0" y="2102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6019800" y="37338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49109045"/>
      </p:ext>
    </p:extLst>
  </p:cSld>
  <p:clrMapOvr>
    <a:masterClrMapping/>
  </p:clrMapOvr>
  <p:transition>
    <p:sndAc>
      <p:stSnd loop="1">
        <p:snd r:embed="rId2" name="Love Is Blu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20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70" grpId="0" animBg="1"/>
      <p:bldP spid="27673" grpId="0" animBg="1"/>
      <p:bldP spid="27675" grpId="0"/>
      <p:bldP spid="27682" grpId="0" animBg="1"/>
      <p:bldP spid="27685" grpId="0" animBg="1"/>
      <p:bldP spid="276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Times New Roman" pitchFamily="18" charset="0"/>
              </a:rPr>
              <a:t>Определение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81000" y="1600200"/>
            <a:ext cx="8305800" cy="1752600"/>
          </a:xfrm>
        </p:spPr>
        <p:txBody>
          <a:bodyPr/>
          <a:lstStyle/>
          <a:p>
            <a:pPr eaLnBrk="1" hangingPunct="1"/>
            <a:r>
              <a:rPr lang="ru-RU" altLang="ru-RU" smtClean="0"/>
              <a:t>Два угла называются вертикальными, если стороны одного угла являются  продолжением сторон другого.</a:t>
            </a:r>
          </a:p>
          <a:p>
            <a:pPr eaLnBrk="1" hangingPunct="1">
              <a:buFontTx/>
              <a:buNone/>
            </a:pPr>
            <a:endParaRPr lang="ru-RU" altLang="ru-RU" i="1" smtClean="0"/>
          </a:p>
          <a:p>
            <a:pPr eaLnBrk="1" hangingPunct="1">
              <a:buFontTx/>
              <a:buNone/>
            </a:pPr>
            <a:endParaRPr lang="ru-RU" altLang="ru-RU" i="1" smtClean="0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2057400" y="3581400"/>
            <a:ext cx="4953000" cy="17526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>
            <a:off x="2057400" y="3657600"/>
            <a:ext cx="4267200" cy="15240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879725" y="4175125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1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486400" y="41910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2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1774825" y="570706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3600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4098925" y="3641725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3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4175125" y="4708525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4</a:t>
            </a:r>
          </a:p>
        </p:txBody>
      </p:sp>
      <p:sp>
        <p:nvSpPr>
          <p:cNvPr id="30763" name="Arc 43"/>
          <p:cNvSpPr>
            <a:spLocks/>
          </p:cNvSpPr>
          <p:nvPr/>
        </p:nvSpPr>
        <p:spPr bwMode="auto">
          <a:xfrm rot="1935478">
            <a:off x="4724400" y="4265613"/>
            <a:ext cx="225425" cy="304800"/>
          </a:xfrm>
          <a:custGeom>
            <a:avLst/>
            <a:gdLst>
              <a:gd name="T0" fmla="*/ 0 w 21271"/>
              <a:gd name="T1" fmla="*/ 0 h 21600"/>
              <a:gd name="T2" fmla="*/ 225425 w 21271"/>
              <a:gd name="T3" fmla="*/ 251770 h 21600"/>
              <a:gd name="T4" fmla="*/ 0 w 21271"/>
              <a:gd name="T5" fmla="*/ 304800 h 21600"/>
              <a:gd name="T6" fmla="*/ 0 60000 65536"/>
              <a:gd name="T7" fmla="*/ 0 60000 65536"/>
              <a:gd name="T8" fmla="*/ 0 60000 65536"/>
              <a:gd name="T9" fmla="*/ 0 w 21271"/>
              <a:gd name="T10" fmla="*/ 0 h 21600"/>
              <a:gd name="T11" fmla="*/ 21271 w 2127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71" h="21600" fill="none" extrusionOk="0">
                <a:moveTo>
                  <a:pt x="-1" y="0"/>
                </a:moveTo>
                <a:cubicBezTo>
                  <a:pt x="10479" y="0"/>
                  <a:pt x="19447" y="7522"/>
                  <a:pt x="21270" y="17842"/>
                </a:cubicBezTo>
              </a:path>
              <a:path w="21271" h="21600" stroke="0" extrusionOk="0">
                <a:moveTo>
                  <a:pt x="-1" y="0"/>
                </a:moveTo>
                <a:cubicBezTo>
                  <a:pt x="10479" y="0"/>
                  <a:pt x="19447" y="7522"/>
                  <a:pt x="21270" y="17842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5" name="Arc 45"/>
          <p:cNvSpPr>
            <a:spLocks/>
          </p:cNvSpPr>
          <p:nvPr/>
        </p:nvSpPr>
        <p:spPr bwMode="auto">
          <a:xfrm rot="-8031141">
            <a:off x="3590131" y="4194969"/>
            <a:ext cx="293688" cy="304800"/>
          </a:xfrm>
          <a:custGeom>
            <a:avLst/>
            <a:gdLst>
              <a:gd name="T0" fmla="*/ 0 w 20843"/>
              <a:gd name="T1" fmla="*/ 0 h 21600"/>
              <a:gd name="T2" fmla="*/ 293688 w 20843"/>
              <a:gd name="T3" fmla="*/ 224790 h 21600"/>
              <a:gd name="T4" fmla="*/ 0 w 20843"/>
              <a:gd name="T5" fmla="*/ 304800 h 21600"/>
              <a:gd name="T6" fmla="*/ 0 60000 65536"/>
              <a:gd name="T7" fmla="*/ 0 60000 65536"/>
              <a:gd name="T8" fmla="*/ 0 60000 65536"/>
              <a:gd name="T9" fmla="*/ 0 w 20843"/>
              <a:gd name="T10" fmla="*/ 0 h 21600"/>
              <a:gd name="T11" fmla="*/ 20843 w 2084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43" h="21600" fill="none" extrusionOk="0">
                <a:moveTo>
                  <a:pt x="-1" y="0"/>
                </a:moveTo>
                <a:cubicBezTo>
                  <a:pt x="9745" y="0"/>
                  <a:pt x="18284" y="6526"/>
                  <a:pt x="20842" y="15930"/>
                </a:cubicBezTo>
              </a:path>
              <a:path w="20843" h="21600" stroke="0" extrusionOk="0">
                <a:moveTo>
                  <a:pt x="-1" y="0"/>
                </a:moveTo>
                <a:cubicBezTo>
                  <a:pt x="9745" y="0"/>
                  <a:pt x="18284" y="6526"/>
                  <a:pt x="20842" y="1593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6" name="Arc 46"/>
          <p:cNvSpPr>
            <a:spLocks/>
          </p:cNvSpPr>
          <p:nvPr/>
        </p:nvSpPr>
        <p:spPr bwMode="auto">
          <a:xfrm rot="-3110596">
            <a:off x="4011613" y="4016375"/>
            <a:ext cx="531812" cy="592138"/>
          </a:xfrm>
          <a:custGeom>
            <a:avLst/>
            <a:gdLst>
              <a:gd name="T0" fmla="*/ 124785 w 21535"/>
              <a:gd name="T1" fmla="*/ 0 h 21001"/>
              <a:gd name="T2" fmla="*/ 531812 w 21535"/>
              <a:gd name="T3" fmla="*/ 545079 h 21001"/>
              <a:gd name="T4" fmla="*/ 0 w 21535"/>
              <a:gd name="T5" fmla="*/ 592138 h 21001"/>
              <a:gd name="T6" fmla="*/ 0 60000 65536"/>
              <a:gd name="T7" fmla="*/ 0 60000 65536"/>
              <a:gd name="T8" fmla="*/ 0 60000 65536"/>
              <a:gd name="T9" fmla="*/ 0 w 21535"/>
              <a:gd name="T10" fmla="*/ 0 h 21001"/>
              <a:gd name="T11" fmla="*/ 21535 w 21535"/>
              <a:gd name="T12" fmla="*/ 21001 h 210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5" h="21001" fill="none" extrusionOk="0">
                <a:moveTo>
                  <a:pt x="5052" y="0"/>
                </a:moveTo>
                <a:cubicBezTo>
                  <a:pt x="14156" y="2190"/>
                  <a:pt x="20811" y="9996"/>
                  <a:pt x="21535" y="19331"/>
                </a:cubicBezTo>
              </a:path>
              <a:path w="21535" h="21001" stroke="0" extrusionOk="0">
                <a:moveTo>
                  <a:pt x="5052" y="0"/>
                </a:moveTo>
                <a:cubicBezTo>
                  <a:pt x="14156" y="2190"/>
                  <a:pt x="20811" y="9996"/>
                  <a:pt x="21535" y="19331"/>
                </a:cubicBezTo>
                <a:lnTo>
                  <a:pt x="0" y="2100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7" name="Arc 47"/>
          <p:cNvSpPr>
            <a:spLocks/>
          </p:cNvSpPr>
          <p:nvPr/>
        </p:nvSpPr>
        <p:spPr bwMode="auto">
          <a:xfrm rot="-1996257">
            <a:off x="3924300" y="4170363"/>
            <a:ext cx="671513" cy="568325"/>
          </a:xfrm>
          <a:custGeom>
            <a:avLst/>
            <a:gdLst>
              <a:gd name="T0" fmla="*/ 275212 w 19027"/>
              <a:gd name="T1" fmla="*/ 0 h 20143"/>
              <a:gd name="T2" fmla="*/ 671513 w 19027"/>
              <a:gd name="T3" fmla="*/ 279832 h 20143"/>
              <a:gd name="T4" fmla="*/ 0 w 19027"/>
              <a:gd name="T5" fmla="*/ 568325 h 20143"/>
              <a:gd name="T6" fmla="*/ 0 60000 65536"/>
              <a:gd name="T7" fmla="*/ 0 60000 65536"/>
              <a:gd name="T8" fmla="*/ 0 60000 65536"/>
              <a:gd name="T9" fmla="*/ 0 w 19027"/>
              <a:gd name="T10" fmla="*/ 0 h 20143"/>
              <a:gd name="T11" fmla="*/ 19027 w 19027"/>
              <a:gd name="T12" fmla="*/ 20143 h 201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27" h="20143" fill="none" extrusionOk="0">
                <a:moveTo>
                  <a:pt x="7798" y="-1"/>
                </a:moveTo>
                <a:cubicBezTo>
                  <a:pt x="12604" y="1860"/>
                  <a:pt x="16586" y="5378"/>
                  <a:pt x="19026" y="9918"/>
                </a:cubicBezTo>
              </a:path>
              <a:path w="19027" h="20143" stroke="0" extrusionOk="0">
                <a:moveTo>
                  <a:pt x="7798" y="-1"/>
                </a:moveTo>
                <a:cubicBezTo>
                  <a:pt x="12604" y="1860"/>
                  <a:pt x="16586" y="5378"/>
                  <a:pt x="19026" y="9918"/>
                </a:cubicBezTo>
                <a:lnTo>
                  <a:pt x="0" y="2014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8" name="Arc 48"/>
          <p:cNvSpPr>
            <a:spLocks/>
          </p:cNvSpPr>
          <p:nvPr/>
        </p:nvSpPr>
        <p:spPr bwMode="auto">
          <a:xfrm rot="8103864">
            <a:off x="3962400" y="3962400"/>
            <a:ext cx="703263" cy="604838"/>
          </a:xfrm>
          <a:custGeom>
            <a:avLst/>
            <a:gdLst>
              <a:gd name="T0" fmla="*/ 361076 w 19919"/>
              <a:gd name="T1" fmla="*/ 0 h 19026"/>
              <a:gd name="T2" fmla="*/ 703263 w 19919"/>
              <a:gd name="T3" fmla="*/ 339264 h 19026"/>
              <a:gd name="T4" fmla="*/ 0 w 19919"/>
              <a:gd name="T5" fmla="*/ 604838 h 19026"/>
              <a:gd name="T6" fmla="*/ 0 60000 65536"/>
              <a:gd name="T7" fmla="*/ 0 60000 65536"/>
              <a:gd name="T8" fmla="*/ 0 60000 65536"/>
              <a:gd name="T9" fmla="*/ 0 w 19919"/>
              <a:gd name="T10" fmla="*/ 0 h 19026"/>
              <a:gd name="T11" fmla="*/ 19919 w 19919"/>
              <a:gd name="T12" fmla="*/ 19026 h 190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919" h="19026" fill="none" extrusionOk="0">
                <a:moveTo>
                  <a:pt x="10226" y="0"/>
                </a:moveTo>
                <a:cubicBezTo>
                  <a:pt x="14584" y="2342"/>
                  <a:pt x="18005" y="6109"/>
                  <a:pt x="19919" y="10671"/>
                </a:cubicBezTo>
              </a:path>
              <a:path w="19919" h="19026" stroke="0" extrusionOk="0">
                <a:moveTo>
                  <a:pt x="10226" y="0"/>
                </a:moveTo>
                <a:cubicBezTo>
                  <a:pt x="14584" y="2342"/>
                  <a:pt x="18005" y="6109"/>
                  <a:pt x="19919" y="10671"/>
                </a:cubicBezTo>
                <a:lnTo>
                  <a:pt x="0" y="1902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70" name="Arc 50"/>
          <p:cNvSpPr>
            <a:spLocks/>
          </p:cNvSpPr>
          <p:nvPr/>
        </p:nvSpPr>
        <p:spPr bwMode="auto">
          <a:xfrm rot="8151658">
            <a:off x="3841750" y="3871913"/>
            <a:ext cx="852488" cy="858837"/>
          </a:xfrm>
          <a:custGeom>
            <a:avLst/>
            <a:gdLst>
              <a:gd name="T0" fmla="*/ 313803 w 20152"/>
              <a:gd name="T1" fmla="*/ 0 h 20286"/>
              <a:gd name="T2" fmla="*/ 852488 w 20152"/>
              <a:gd name="T3" fmla="*/ 529629 h 20286"/>
              <a:gd name="T4" fmla="*/ 0 w 20152"/>
              <a:gd name="T5" fmla="*/ 858837 h 20286"/>
              <a:gd name="T6" fmla="*/ 0 60000 65536"/>
              <a:gd name="T7" fmla="*/ 0 60000 65536"/>
              <a:gd name="T8" fmla="*/ 0 60000 65536"/>
              <a:gd name="T9" fmla="*/ 0 w 20152"/>
              <a:gd name="T10" fmla="*/ 0 h 20286"/>
              <a:gd name="T11" fmla="*/ 20152 w 20152"/>
              <a:gd name="T12" fmla="*/ 20286 h 202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52" h="20286" fill="none" extrusionOk="0">
                <a:moveTo>
                  <a:pt x="7418" y="-1"/>
                </a:moveTo>
                <a:cubicBezTo>
                  <a:pt x="13267" y="2138"/>
                  <a:pt x="17909" y="6699"/>
                  <a:pt x="20151" y="12510"/>
                </a:cubicBezTo>
              </a:path>
              <a:path w="20152" h="20286" stroke="0" extrusionOk="0">
                <a:moveTo>
                  <a:pt x="7418" y="-1"/>
                </a:moveTo>
                <a:cubicBezTo>
                  <a:pt x="13267" y="2138"/>
                  <a:pt x="17909" y="6699"/>
                  <a:pt x="20151" y="12510"/>
                </a:cubicBezTo>
                <a:lnTo>
                  <a:pt x="0" y="202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71" name="Text Box 51"/>
          <p:cNvSpPr txBox="1">
            <a:spLocks noChangeArrowheads="1"/>
          </p:cNvSpPr>
          <p:nvPr/>
        </p:nvSpPr>
        <p:spPr bwMode="auto">
          <a:xfrm>
            <a:off x="974725" y="5475288"/>
            <a:ext cx="679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 и</a:t>
            </a:r>
          </a:p>
        </p:txBody>
      </p:sp>
      <p:sp>
        <p:nvSpPr>
          <p:cNvPr id="30772" name="Text Box 52"/>
          <p:cNvSpPr txBox="1">
            <a:spLocks noChangeArrowheads="1"/>
          </p:cNvSpPr>
          <p:nvPr/>
        </p:nvSpPr>
        <p:spPr bwMode="auto">
          <a:xfrm>
            <a:off x="2041525" y="5475288"/>
            <a:ext cx="399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 – вертикальные углы</a:t>
            </a:r>
          </a:p>
        </p:txBody>
      </p:sp>
      <p:sp>
        <p:nvSpPr>
          <p:cNvPr id="30773" name="Freeform 53"/>
          <p:cNvSpPr>
            <a:spLocks/>
          </p:cNvSpPr>
          <p:nvPr/>
        </p:nvSpPr>
        <p:spPr bwMode="auto">
          <a:xfrm>
            <a:off x="685800" y="5562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74" name="Freeform 54"/>
          <p:cNvSpPr>
            <a:spLocks/>
          </p:cNvSpPr>
          <p:nvPr/>
        </p:nvSpPr>
        <p:spPr bwMode="auto">
          <a:xfrm>
            <a:off x="1752600" y="5562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621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tmFilter="0,0; .5, 1; 1, 1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2000"/>
                                        <p:tgtEl>
                                          <p:spTgt spid="30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20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0" dur="20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0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3" dur="2000"/>
                                        <p:tgtEl>
                                          <p:spTgt spid="3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0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 animBg="1"/>
      <p:bldP spid="30726" grpId="0" animBg="1"/>
      <p:bldP spid="30729" grpId="0"/>
      <p:bldP spid="30731" grpId="0"/>
      <p:bldP spid="30738" grpId="0"/>
      <p:bldP spid="30740" grpId="0"/>
      <p:bldP spid="30763" grpId="0" animBg="1"/>
      <p:bldP spid="30765" grpId="0" animBg="1"/>
      <p:bldP spid="30766" grpId="0" animBg="1"/>
      <p:bldP spid="30767" grpId="0" animBg="1"/>
      <p:bldP spid="30768" grpId="0" animBg="1"/>
      <p:bldP spid="30770" grpId="0" animBg="1"/>
      <p:bldP spid="30771" grpId="0"/>
      <p:bldP spid="30772" grpId="0"/>
      <p:bldP spid="30773" grpId="0" animBg="1"/>
      <p:bldP spid="307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/>
              <a:t>Свойство вертикальных углов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57200" y="1524000"/>
            <a:ext cx="1371600" cy="60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</a:t>
            </a:r>
            <a:endParaRPr lang="ru-RU" altLang="ru-RU" smtClean="0">
              <a:cs typeface="Arial" charset="0"/>
            </a:endParaRPr>
          </a:p>
          <a:p>
            <a:pPr eaLnBrk="1" hangingPunct="1">
              <a:buFontTx/>
              <a:buNone/>
            </a:pPr>
            <a:endParaRPr lang="ru-RU" altLang="ru-RU" smtClean="0">
              <a:cs typeface="Arial" charset="0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5105400" y="1524000"/>
            <a:ext cx="4038600" cy="4525963"/>
          </a:xfrm>
        </p:spPr>
        <p:txBody>
          <a:bodyPr/>
          <a:lstStyle/>
          <a:p>
            <a:pPr eaLnBrk="1" hangingPunct="1"/>
            <a:r>
              <a:rPr lang="ru-RU" altLang="ru-RU" smtClean="0"/>
              <a:t>Вывод: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algn="ctr" eaLnBrk="1" hangingPunct="1">
              <a:buFontTx/>
              <a:buNone/>
            </a:pPr>
            <a:r>
              <a:rPr lang="ru-RU" altLang="ru-RU" b="1" i="1" smtClean="0"/>
              <a:t>Вертикальные углы равны.</a:t>
            </a:r>
          </a:p>
        </p:txBody>
      </p:sp>
      <p:sp>
        <p:nvSpPr>
          <p:cNvPr id="31778" name="Line 34"/>
          <p:cNvSpPr>
            <a:spLocks noChangeShapeType="1"/>
          </p:cNvSpPr>
          <p:nvPr/>
        </p:nvSpPr>
        <p:spPr bwMode="auto">
          <a:xfrm flipH="1">
            <a:off x="5562600" y="3581400"/>
            <a:ext cx="27432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79" name="Line 35"/>
          <p:cNvSpPr>
            <a:spLocks noChangeShapeType="1"/>
          </p:cNvSpPr>
          <p:nvPr/>
        </p:nvSpPr>
        <p:spPr bwMode="auto">
          <a:xfrm>
            <a:off x="5486400" y="4114800"/>
            <a:ext cx="32004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80" name="Text Box 36"/>
          <p:cNvSpPr txBox="1">
            <a:spLocks noChangeArrowheads="1"/>
          </p:cNvSpPr>
          <p:nvPr/>
        </p:nvSpPr>
        <p:spPr bwMode="auto">
          <a:xfrm>
            <a:off x="6172200" y="44958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1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7391400" y="42672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2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6705600" y="40386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3</a:t>
            </a:r>
          </a:p>
        </p:txBody>
      </p:sp>
      <p:sp>
        <p:nvSpPr>
          <p:cNvPr id="31783" name="Text Box 39"/>
          <p:cNvSpPr txBox="1">
            <a:spLocks noChangeArrowheads="1"/>
          </p:cNvSpPr>
          <p:nvPr/>
        </p:nvSpPr>
        <p:spPr bwMode="auto">
          <a:xfrm>
            <a:off x="6858000" y="46482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4</a:t>
            </a:r>
          </a:p>
        </p:txBody>
      </p:sp>
      <p:sp>
        <p:nvSpPr>
          <p:cNvPr id="31784" name="Freeform 40"/>
          <p:cNvSpPr>
            <a:spLocks/>
          </p:cNvSpPr>
          <p:nvPr/>
        </p:nvSpPr>
        <p:spPr bwMode="auto">
          <a:xfrm>
            <a:off x="18288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85" name="Freeform 41"/>
          <p:cNvSpPr>
            <a:spLocks/>
          </p:cNvSpPr>
          <p:nvPr/>
        </p:nvSpPr>
        <p:spPr bwMode="auto">
          <a:xfrm>
            <a:off x="1828800" y="2133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87" name="Freeform 43"/>
          <p:cNvSpPr>
            <a:spLocks/>
          </p:cNvSpPr>
          <p:nvPr/>
        </p:nvSpPr>
        <p:spPr bwMode="auto">
          <a:xfrm>
            <a:off x="2590800" y="2133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88" name="Freeform 44"/>
          <p:cNvSpPr>
            <a:spLocks/>
          </p:cNvSpPr>
          <p:nvPr/>
        </p:nvSpPr>
        <p:spPr bwMode="auto">
          <a:xfrm>
            <a:off x="457200" y="3048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89" name="Freeform 45"/>
          <p:cNvSpPr>
            <a:spLocks/>
          </p:cNvSpPr>
          <p:nvPr/>
        </p:nvSpPr>
        <p:spPr bwMode="auto">
          <a:xfrm>
            <a:off x="1066800" y="3048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0" name="Freeform 46"/>
          <p:cNvSpPr>
            <a:spLocks/>
          </p:cNvSpPr>
          <p:nvPr/>
        </p:nvSpPr>
        <p:spPr bwMode="auto">
          <a:xfrm>
            <a:off x="457200" y="3505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1" name="Freeform 47"/>
          <p:cNvSpPr>
            <a:spLocks/>
          </p:cNvSpPr>
          <p:nvPr/>
        </p:nvSpPr>
        <p:spPr bwMode="auto">
          <a:xfrm>
            <a:off x="457200" y="3962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2" name="Freeform 48"/>
          <p:cNvSpPr>
            <a:spLocks/>
          </p:cNvSpPr>
          <p:nvPr/>
        </p:nvSpPr>
        <p:spPr bwMode="auto">
          <a:xfrm>
            <a:off x="1143000" y="3962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3" name="Freeform 49"/>
          <p:cNvSpPr>
            <a:spLocks/>
          </p:cNvSpPr>
          <p:nvPr/>
        </p:nvSpPr>
        <p:spPr bwMode="auto">
          <a:xfrm>
            <a:off x="457200" y="44958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4" name="Freeform 50"/>
          <p:cNvSpPr>
            <a:spLocks/>
          </p:cNvSpPr>
          <p:nvPr/>
        </p:nvSpPr>
        <p:spPr bwMode="auto">
          <a:xfrm>
            <a:off x="457200" y="4953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5" name="Freeform 51"/>
          <p:cNvSpPr>
            <a:spLocks/>
          </p:cNvSpPr>
          <p:nvPr/>
        </p:nvSpPr>
        <p:spPr bwMode="auto">
          <a:xfrm>
            <a:off x="1219200" y="4953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6" name="Freeform 52"/>
          <p:cNvSpPr>
            <a:spLocks/>
          </p:cNvSpPr>
          <p:nvPr/>
        </p:nvSpPr>
        <p:spPr bwMode="auto">
          <a:xfrm>
            <a:off x="381000" y="5410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7" name="Freeform 53"/>
          <p:cNvSpPr>
            <a:spLocks/>
          </p:cNvSpPr>
          <p:nvPr/>
        </p:nvSpPr>
        <p:spPr bwMode="auto">
          <a:xfrm>
            <a:off x="1219200" y="5410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99" name="Text Box 55"/>
          <p:cNvSpPr txBox="1">
            <a:spLocks noChangeArrowheads="1"/>
          </p:cNvSpPr>
          <p:nvPr/>
        </p:nvSpPr>
        <p:spPr bwMode="auto">
          <a:xfrm>
            <a:off x="2057400" y="1600200"/>
            <a:ext cx="11064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1=35˚</a:t>
            </a:r>
          </a:p>
        </p:txBody>
      </p:sp>
      <p:sp>
        <p:nvSpPr>
          <p:cNvPr id="31801" name="Text Box 57"/>
          <p:cNvSpPr txBox="1">
            <a:spLocks noChangeArrowheads="1"/>
          </p:cNvSpPr>
          <p:nvPr/>
        </p:nvSpPr>
        <p:spPr bwMode="auto">
          <a:xfrm>
            <a:off x="457200" y="2057400"/>
            <a:ext cx="1298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Найти:</a:t>
            </a:r>
          </a:p>
        </p:txBody>
      </p:sp>
      <p:sp>
        <p:nvSpPr>
          <p:cNvPr id="31803" name="Text Box 59"/>
          <p:cNvSpPr txBox="1">
            <a:spLocks noChangeArrowheads="1"/>
          </p:cNvSpPr>
          <p:nvPr/>
        </p:nvSpPr>
        <p:spPr bwMode="auto">
          <a:xfrm>
            <a:off x="457200" y="1524000"/>
            <a:ext cx="111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Дано:</a:t>
            </a:r>
          </a:p>
        </p:txBody>
      </p:sp>
      <p:sp>
        <p:nvSpPr>
          <p:cNvPr id="31804" name="Text Box 60"/>
          <p:cNvSpPr txBox="1">
            <a:spLocks noChangeArrowheads="1"/>
          </p:cNvSpPr>
          <p:nvPr/>
        </p:nvSpPr>
        <p:spPr bwMode="auto">
          <a:xfrm>
            <a:off x="2133600" y="2057400"/>
            <a:ext cx="4810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3,</a:t>
            </a:r>
          </a:p>
        </p:txBody>
      </p:sp>
      <p:sp>
        <p:nvSpPr>
          <p:cNvPr id="31805" name="Text Box 61"/>
          <p:cNvSpPr txBox="1">
            <a:spLocks noChangeArrowheads="1"/>
          </p:cNvSpPr>
          <p:nvPr/>
        </p:nvSpPr>
        <p:spPr bwMode="auto">
          <a:xfrm>
            <a:off x="2895600" y="2057400"/>
            <a:ext cx="382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</a:t>
            </a:r>
          </a:p>
        </p:txBody>
      </p:sp>
      <p:sp>
        <p:nvSpPr>
          <p:cNvPr id="31806" name="Text Box 62"/>
          <p:cNvSpPr txBox="1">
            <a:spLocks noChangeArrowheads="1"/>
          </p:cNvSpPr>
          <p:nvPr/>
        </p:nvSpPr>
        <p:spPr bwMode="auto">
          <a:xfrm>
            <a:off x="457200" y="2514600"/>
            <a:ext cx="1795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Решение:</a:t>
            </a:r>
          </a:p>
        </p:txBody>
      </p:sp>
      <p:sp>
        <p:nvSpPr>
          <p:cNvPr id="31808" name="Text Box 64"/>
          <p:cNvSpPr txBox="1">
            <a:spLocks noChangeArrowheads="1"/>
          </p:cNvSpPr>
          <p:nvPr/>
        </p:nvSpPr>
        <p:spPr bwMode="auto">
          <a:xfrm>
            <a:off x="685800" y="2971800"/>
            <a:ext cx="4810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1,</a:t>
            </a:r>
          </a:p>
        </p:txBody>
      </p:sp>
      <p:sp>
        <p:nvSpPr>
          <p:cNvPr id="31809" name="Text Box 65"/>
          <p:cNvSpPr txBox="1">
            <a:spLocks noChangeArrowheads="1"/>
          </p:cNvSpPr>
          <p:nvPr/>
        </p:nvSpPr>
        <p:spPr bwMode="auto">
          <a:xfrm>
            <a:off x="1295400" y="2971800"/>
            <a:ext cx="2011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3-смежные</a:t>
            </a:r>
          </a:p>
        </p:txBody>
      </p:sp>
      <p:sp>
        <p:nvSpPr>
          <p:cNvPr id="31810" name="Text Box 66"/>
          <p:cNvSpPr txBox="1">
            <a:spLocks noChangeArrowheads="1"/>
          </p:cNvSpPr>
          <p:nvPr/>
        </p:nvSpPr>
        <p:spPr bwMode="auto">
          <a:xfrm>
            <a:off x="746125" y="3417888"/>
            <a:ext cx="2862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3=180˚-35˚=145˚</a:t>
            </a:r>
          </a:p>
        </p:txBody>
      </p:sp>
      <p:sp>
        <p:nvSpPr>
          <p:cNvPr id="31811" name="Text Box 67"/>
          <p:cNvSpPr txBox="1">
            <a:spLocks noChangeArrowheads="1"/>
          </p:cNvSpPr>
          <p:nvPr/>
        </p:nvSpPr>
        <p:spPr bwMode="auto">
          <a:xfrm>
            <a:off x="669925" y="3875088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1,</a:t>
            </a:r>
          </a:p>
        </p:txBody>
      </p:sp>
      <p:sp>
        <p:nvSpPr>
          <p:cNvPr id="31812" name="Text Box 68"/>
          <p:cNvSpPr txBox="1">
            <a:spLocks noChangeArrowheads="1"/>
          </p:cNvSpPr>
          <p:nvPr/>
        </p:nvSpPr>
        <p:spPr bwMode="auto">
          <a:xfrm>
            <a:off x="1371600" y="3886200"/>
            <a:ext cx="2011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4-смежные</a:t>
            </a:r>
          </a:p>
        </p:txBody>
      </p:sp>
      <p:sp>
        <p:nvSpPr>
          <p:cNvPr id="31813" name="Text Box 69"/>
          <p:cNvSpPr txBox="1">
            <a:spLocks noChangeArrowheads="1"/>
          </p:cNvSpPr>
          <p:nvPr/>
        </p:nvSpPr>
        <p:spPr bwMode="auto">
          <a:xfrm>
            <a:off x="669925" y="4408488"/>
            <a:ext cx="2862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4=180˚-35˚=145˚</a:t>
            </a:r>
          </a:p>
        </p:txBody>
      </p:sp>
      <p:sp>
        <p:nvSpPr>
          <p:cNvPr id="31814" name="Text Box 70"/>
          <p:cNvSpPr txBox="1">
            <a:spLocks noChangeArrowheads="1"/>
          </p:cNvSpPr>
          <p:nvPr/>
        </p:nvSpPr>
        <p:spPr bwMode="auto">
          <a:xfrm>
            <a:off x="669925" y="4865688"/>
            <a:ext cx="590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3=</a:t>
            </a:r>
          </a:p>
        </p:txBody>
      </p:sp>
      <p:sp>
        <p:nvSpPr>
          <p:cNvPr id="31815" name="Text Box 71"/>
          <p:cNvSpPr txBox="1">
            <a:spLocks noChangeArrowheads="1"/>
          </p:cNvSpPr>
          <p:nvPr/>
        </p:nvSpPr>
        <p:spPr bwMode="auto">
          <a:xfrm>
            <a:off x="1447800" y="4800600"/>
            <a:ext cx="1897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4=145˚, но</a:t>
            </a:r>
          </a:p>
        </p:txBody>
      </p:sp>
      <p:sp>
        <p:nvSpPr>
          <p:cNvPr id="31816" name="Text Box 72"/>
          <p:cNvSpPr txBox="1">
            <a:spLocks noChangeArrowheads="1"/>
          </p:cNvSpPr>
          <p:nvPr/>
        </p:nvSpPr>
        <p:spPr bwMode="auto">
          <a:xfrm>
            <a:off x="593725" y="5322888"/>
            <a:ext cx="581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3и</a:t>
            </a:r>
          </a:p>
        </p:txBody>
      </p:sp>
      <p:sp>
        <p:nvSpPr>
          <p:cNvPr id="31817" name="Text Box 73"/>
          <p:cNvSpPr txBox="1">
            <a:spLocks noChangeArrowheads="1"/>
          </p:cNvSpPr>
          <p:nvPr/>
        </p:nvSpPr>
        <p:spPr bwMode="auto">
          <a:xfrm>
            <a:off x="1431925" y="5322888"/>
            <a:ext cx="28479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4-вертикальные</a:t>
            </a:r>
          </a:p>
        </p:txBody>
      </p:sp>
    </p:spTree>
    <p:extLst>
      <p:ext uri="{BB962C8B-B14F-4D97-AF65-F5344CB8AC3E}">
        <p14:creationId xmlns:p14="http://schemas.microsoft.com/office/powerpoint/2010/main" val="175434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318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318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318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318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1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1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318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318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31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31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3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9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3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3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1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1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3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7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1" dur="500"/>
                                        <p:tgtEl>
                                          <p:spTgt spid="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1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1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1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 tmFilter="0,0; .5, 1; 1, 1"/>
                                        <p:tgtEl>
                                          <p:spTgt spid="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5" dur="500"/>
                                        <p:tgtEl>
                                          <p:spTgt spid="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 tmFilter="0,0; .5, 1; 1, 1"/>
                                        <p:tgtEl>
                                          <p:spTgt spid="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9" dur="500"/>
                                        <p:tgtEl>
                                          <p:spTgt spid="3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1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1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1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 tmFilter="0,0; .5, 1; 1, 1"/>
                                        <p:tgtEl>
                                          <p:spTgt spid="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3" dur="500"/>
                                        <p:tgtEl>
                                          <p:spTgt spid="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1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1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1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1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 tmFilter="0,0; .5, 1; 1, 1"/>
                                        <p:tgtEl>
                                          <p:spTgt spid="3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7" dur="500"/>
                                        <p:tgtEl>
                                          <p:spTgt spid="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 tmFilter="0,0; .5, 1; 1, 1"/>
                                        <p:tgtEl>
                                          <p:spTgt spid="31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1" dur="500"/>
                                        <p:tgtEl>
                                          <p:spTgt spid="3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1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1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1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1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 tmFilter="0,0; .5, 1; 1, 1"/>
                                        <p:tgtEl>
                                          <p:spTgt spid="31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 nodeType="clickPar">
                      <p:stCondLst>
                        <p:cond delay="indefinite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5" dur="500"/>
                                        <p:tgtEl>
                                          <p:spTgt spid="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1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1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1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1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 tmFilter="0,0; .5, 1; 1, 1"/>
                                        <p:tgtEl>
                                          <p:spTgt spid="31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770" decel="100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0" dur="770" decel="100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2" dur="77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4" dur="77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 nodeType="clickPar">
                      <p:stCondLst>
                        <p:cond delay="indefinite"/>
                      </p:stCondLst>
                      <p:childTnLst>
                        <p:par>
                          <p:cTn id="2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6" dur="2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1" dur="20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 nodeType="clickPar">
                      <p:stCondLst>
                        <p:cond delay="indefinite"/>
                      </p:stCondLst>
                      <p:childTnLst>
                        <p:par>
                          <p:cTn id="2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 nodeType="clickPar">
                      <p:stCondLst>
                        <p:cond delay="indefinite"/>
                      </p:stCondLst>
                      <p:childTnLst>
                        <p:par>
                          <p:cTn id="2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 nodeType="clickPar">
                      <p:stCondLst>
                        <p:cond delay="indefinite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78" grpId="0" animBg="1"/>
      <p:bldP spid="31779" grpId="0" animBg="1"/>
      <p:bldP spid="31780" grpId="0"/>
      <p:bldP spid="31781" grpId="0"/>
      <p:bldP spid="31782" grpId="0"/>
      <p:bldP spid="31783" grpId="0"/>
      <p:bldP spid="31784" grpId="0" animBg="1"/>
      <p:bldP spid="31785" grpId="0" animBg="1"/>
      <p:bldP spid="31787" grpId="0" animBg="1"/>
      <p:bldP spid="31788" grpId="0" animBg="1"/>
      <p:bldP spid="31789" grpId="0" animBg="1"/>
      <p:bldP spid="31790" grpId="0" animBg="1"/>
      <p:bldP spid="31791" grpId="0" animBg="1"/>
      <p:bldP spid="31792" grpId="0" animBg="1"/>
      <p:bldP spid="31793" grpId="0" animBg="1"/>
      <p:bldP spid="31794" grpId="0" animBg="1"/>
      <p:bldP spid="31795" grpId="0" animBg="1"/>
      <p:bldP spid="31796" grpId="0" animBg="1"/>
      <p:bldP spid="31797" grpId="0" animBg="1"/>
      <p:bldP spid="31799" grpId="0"/>
      <p:bldP spid="31801" grpId="0"/>
      <p:bldP spid="31803" grpId="0"/>
      <p:bldP spid="31804" grpId="0"/>
      <p:bldP spid="31805" grpId="0"/>
      <p:bldP spid="31806" grpId="0"/>
      <p:bldP spid="31808" grpId="0"/>
      <p:bldP spid="31809" grpId="0"/>
      <p:bldP spid="31810" grpId="0"/>
      <p:bldP spid="31811" grpId="0"/>
      <p:bldP spid="31812" grpId="0"/>
      <p:bldP spid="31813" grpId="0"/>
      <p:bldP spid="31814" grpId="0"/>
      <p:bldP spid="31815" grpId="0"/>
      <p:bldP spid="31816" grpId="0"/>
      <p:bldP spid="318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Упражнения для закрепления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1. При пересечении двух прямых а и в сумма каких-то углов равна 60</a:t>
            </a:r>
            <a:r>
              <a:rPr lang="ru-RU" altLang="ru-RU" smtClean="0">
                <a:cs typeface="Arial" charset="0"/>
              </a:rPr>
              <a:t>˚. Какие это углы?</a:t>
            </a:r>
          </a:p>
          <a:p>
            <a:pPr eaLnBrk="1" hangingPunct="1"/>
            <a:r>
              <a:rPr lang="ru-RU" altLang="ru-RU" smtClean="0">
                <a:cs typeface="Arial" charset="0"/>
              </a:rPr>
              <a:t>Ответ: вертикальные углы, т.к. сумма смежных углов равна 180˚.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2. При пересечении двух прямых а и в разность каких-то углов равна 30</a:t>
            </a:r>
            <a:r>
              <a:rPr lang="ru-RU" altLang="ru-RU" smtClean="0">
                <a:cs typeface="Arial" charset="0"/>
              </a:rPr>
              <a:t>˚. Какие это углы?</a:t>
            </a:r>
          </a:p>
          <a:p>
            <a:pPr eaLnBrk="1" hangingPunct="1"/>
            <a:r>
              <a:rPr lang="ru-RU" altLang="ru-RU" smtClean="0">
                <a:cs typeface="Arial" charset="0"/>
              </a:rPr>
              <a:t>Ответ: смежные, т.к. разность вертикальных углов равна 0˚</a:t>
            </a:r>
          </a:p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2499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tmFilter="0,0; .5, 1; 1, 1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№64(1)</a:t>
            </a:r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H="1">
            <a:off x="5105400" y="2133600"/>
            <a:ext cx="304800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4876800" y="2590800"/>
            <a:ext cx="3352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638800" y="28194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1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7086600" y="26670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3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6324600" y="23622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2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6477000" y="3124200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/>
              <a:t>4</a:t>
            </a:r>
          </a:p>
        </p:txBody>
      </p:sp>
      <p:sp>
        <p:nvSpPr>
          <p:cNvPr id="40994" name="Freeform 34"/>
          <p:cNvSpPr>
            <a:spLocks/>
          </p:cNvSpPr>
          <p:nvPr/>
        </p:nvSpPr>
        <p:spPr bwMode="auto">
          <a:xfrm>
            <a:off x="1676400" y="1600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7" name="Text Box 37"/>
          <p:cNvSpPr txBox="1">
            <a:spLocks noChangeArrowheads="1"/>
          </p:cNvSpPr>
          <p:nvPr/>
        </p:nvSpPr>
        <p:spPr bwMode="auto">
          <a:xfrm>
            <a:off x="609600" y="1524000"/>
            <a:ext cx="111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Дано:</a:t>
            </a:r>
          </a:p>
        </p:txBody>
      </p:sp>
      <p:sp>
        <p:nvSpPr>
          <p:cNvPr id="40998" name="Text Box 38"/>
          <p:cNvSpPr txBox="1">
            <a:spLocks noChangeArrowheads="1"/>
          </p:cNvSpPr>
          <p:nvPr/>
        </p:nvSpPr>
        <p:spPr bwMode="auto">
          <a:xfrm>
            <a:off x="1981200" y="1524000"/>
            <a:ext cx="1304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2=117˚</a:t>
            </a:r>
          </a:p>
        </p:txBody>
      </p:sp>
      <p:sp>
        <p:nvSpPr>
          <p:cNvPr id="40999" name="Text Box 39"/>
          <p:cNvSpPr txBox="1">
            <a:spLocks noChangeArrowheads="1"/>
          </p:cNvSpPr>
          <p:nvPr/>
        </p:nvSpPr>
        <p:spPr bwMode="auto">
          <a:xfrm>
            <a:off x="609600" y="2057400"/>
            <a:ext cx="1298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Найти:</a:t>
            </a:r>
          </a:p>
        </p:txBody>
      </p:sp>
      <p:sp>
        <p:nvSpPr>
          <p:cNvPr id="41000" name="Freeform 40"/>
          <p:cNvSpPr>
            <a:spLocks/>
          </p:cNvSpPr>
          <p:nvPr/>
        </p:nvSpPr>
        <p:spPr bwMode="auto">
          <a:xfrm>
            <a:off x="1905000" y="2133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1" name="Freeform 41"/>
          <p:cNvSpPr>
            <a:spLocks/>
          </p:cNvSpPr>
          <p:nvPr/>
        </p:nvSpPr>
        <p:spPr bwMode="auto">
          <a:xfrm>
            <a:off x="1524000" y="4724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2" name="Text Box 42"/>
          <p:cNvSpPr txBox="1">
            <a:spLocks noChangeArrowheads="1"/>
          </p:cNvSpPr>
          <p:nvPr/>
        </p:nvSpPr>
        <p:spPr bwMode="auto">
          <a:xfrm>
            <a:off x="2117725" y="2046288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1,</a:t>
            </a:r>
          </a:p>
        </p:txBody>
      </p:sp>
      <p:sp>
        <p:nvSpPr>
          <p:cNvPr id="41003" name="Freeform 43"/>
          <p:cNvSpPr>
            <a:spLocks/>
          </p:cNvSpPr>
          <p:nvPr/>
        </p:nvSpPr>
        <p:spPr bwMode="auto">
          <a:xfrm>
            <a:off x="2514600" y="2133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2727325" y="2046288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3,</a:t>
            </a:r>
          </a:p>
        </p:txBody>
      </p:sp>
      <p:sp>
        <p:nvSpPr>
          <p:cNvPr id="41005" name="Freeform 45"/>
          <p:cNvSpPr>
            <a:spLocks/>
          </p:cNvSpPr>
          <p:nvPr/>
        </p:nvSpPr>
        <p:spPr bwMode="auto">
          <a:xfrm>
            <a:off x="3124200" y="2133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6" name="Text Box 46"/>
          <p:cNvSpPr txBox="1">
            <a:spLocks noChangeArrowheads="1"/>
          </p:cNvSpPr>
          <p:nvPr/>
        </p:nvSpPr>
        <p:spPr bwMode="auto">
          <a:xfrm>
            <a:off x="3336925" y="2046288"/>
            <a:ext cx="4810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4.</a:t>
            </a:r>
          </a:p>
        </p:txBody>
      </p:sp>
      <p:sp>
        <p:nvSpPr>
          <p:cNvPr id="41007" name="Rectangle 47"/>
          <p:cNvSpPr>
            <a:spLocks noChangeArrowheads="1"/>
          </p:cNvSpPr>
          <p:nvPr/>
        </p:nvSpPr>
        <p:spPr bwMode="auto">
          <a:xfrm>
            <a:off x="609600" y="2590800"/>
            <a:ext cx="1795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Решение:</a:t>
            </a:r>
          </a:p>
        </p:txBody>
      </p:sp>
      <p:sp>
        <p:nvSpPr>
          <p:cNvPr id="41008" name="Freeform 48"/>
          <p:cNvSpPr>
            <a:spLocks/>
          </p:cNvSpPr>
          <p:nvPr/>
        </p:nvSpPr>
        <p:spPr bwMode="auto">
          <a:xfrm>
            <a:off x="685800" y="3124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9" name="Rectangle 49"/>
          <p:cNvSpPr>
            <a:spLocks noChangeArrowheads="1"/>
          </p:cNvSpPr>
          <p:nvPr/>
        </p:nvSpPr>
        <p:spPr bwMode="auto">
          <a:xfrm>
            <a:off x="838200" y="3048000"/>
            <a:ext cx="1423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1=180˚-</a:t>
            </a:r>
          </a:p>
        </p:txBody>
      </p:sp>
      <p:sp>
        <p:nvSpPr>
          <p:cNvPr id="41010" name="Freeform 50"/>
          <p:cNvSpPr>
            <a:spLocks/>
          </p:cNvSpPr>
          <p:nvPr/>
        </p:nvSpPr>
        <p:spPr bwMode="auto">
          <a:xfrm>
            <a:off x="2133600" y="31242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2362200" y="3048000"/>
            <a:ext cx="234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2=180˚-117˚=</a:t>
            </a:r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685800" y="3581400"/>
            <a:ext cx="4056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=63˚- </a:t>
            </a:r>
            <a:r>
              <a:rPr lang="en-US" altLang="ru-RU"/>
              <a:t>c</a:t>
            </a:r>
            <a:r>
              <a:rPr lang="ru-RU" altLang="ru-RU"/>
              <a:t>в-во смеж. углов</a:t>
            </a:r>
          </a:p>
        </p:txBody>
      </p:sp>
      <p:sp>
        <p:nvSpPr>
          <p:cNvPr id="41013" name="Freeform 53"/>
          <p:cNvSpPr>
            <a:spLocks/>
          </p:cNvSpPr>
          <p:nvPr/>
        </p:nvSpPr>
        <p:spPr bwMode="auto">
          <a:xfrm>
            <a:off x="762000" y="4191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4" name="Freeform 54"/>
          <p:cNvSpPr>
            <a:spLocks/>
          </p:cNvSpPr>
          <p:nvPr/>
        </p:nvSpPr>
        <p:spPr bwMode="auto">
          <a:xfrm>
            <a:off x="1524000" y="41910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990600" y="4114800"/>
            <a:ext cx="590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3=</a:t>
            </a:r>
          </a:p>
        </p:txBody>
      </p:sp>
      <p:sp>
        <p:nvSpPr>
          <p:cNvPr id="41016" name="Rectangle 56"/>
          <p:cNvSpPr>
            <a:spLocks noChangeArrowheads="1"/>
          </p:cNvSpPr>
          <p:nvPr/>
        </p:nvSpPr>
        <p:spPr bwMode="auto">
          <a:xfrm>
            <a:off x="1752600" y="4114800"/>
            <a:ext cx="3216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1=63˚-вертикальн.</a:t>
            </a:r>
          </a:p>
        </p:txBody>
      </p:sp>
      <p:sp>
        <p:nvSpPr>
          <p:cNvPr id="41017" name="Freeform 57"/>
          <p:cNvSpPr>
            <a:spLocks/>
          </p:cNvSpPr>
          <p:nvPr/>
        </p:nvSpPr>
        <p:spPr bwMode="auto">
          <a:xfrm>
            <a:off x="762000" y="4724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8" name="Rectangle 58"/>
          <p:cNvSpPr>
            <a:spLocks noChangeArrowheads="1"/>
          </p:cNvSpPr>
          <p:nvPr/>
        </p:nvSpPr>
        <p:spPr bwMode="auto">
          <a:xfrm>
            <a:off x="990600" y="4648200"/>
            <a:ext cx="590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4=</a:t>
            </a:r>
          </a:p>
        </p:txBody>
      </p:sp>
      <p:sp>
        <p:nvSpPr>
          <p:cNvPr id="41019" name="Rectangle 59"/>
          <p:cNvSpPr>
            <a:spLocks noChangeArrowheads="1"/>
          </p:cNvSpPr>
          <p:nvPr/>
        </p:nvSpPr>
        <p:spPr bwMode="auto">
          <a:xfrm>
            <a:off x="1828800" y="4648200"/>
            <a:ext cx="3032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2=117˚-вертикал.</a:t>
            </a:r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685800" y="5257800"/>
            <a:ext cx="3216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Ответ:63˚;63˚117˚.</a:t>
            </a:r>
          </a:p>
        </p:txBody>
      </p:sp>
    </p:spTree>
    <p:extLst>
      <p:ext uri="{BB962C8B-B14F-4D97-AF65-F5344CB8AC3E}">
        <p14:creationId xmlns:p14="http://schemas.microsoft.com/office/powerpoint/2010/main" val="214319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409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3" dur="2000"/>
                                        <p:tgtEl>
                                          <p:spTgt spid="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500"/>
                                        <p:tgtEl>
                                          <p:spTgt spid="4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3" dur="20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4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3" dur="2000"/>
                                        <p:tgtEl>
                                          <p:spTgt spid="4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5" dur="2000"/>
                                        <p:tgtEl>
                                          <p:spTgt spid="4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0" dur="500"/>
                                        <p:tgtEl>
                                          <p:spTgt spid="4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 tmFilter="0,0; .5, 1; 1, 1"/>
                                        <p:tgtEl>
                                          <p:spTgt spid="4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4" dur="500"/>
                                        <p:tgtEl>
                                          <p:spTgt spid="4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 tmFilter="0,0; .5, 1; 1, 1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 tmFilter="0,0; .5, 1; 1, 1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500"/>
                                        <p:tgtEl>
                                          <p:spTgt spid="4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 tmFilter="0,0; .5, 1; 1, 1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1" dur="5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 tmFilter="0,0; .5, 1; 1, 1"/>
                                        <p:tgtEl>
                                          <p:spTgt spid="4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5" dur="500"/>
                                        <p:tgtEl>
                                          <p:spTgt spid="4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 tmFilter="0,0; .5, 1; 1, 1"/>
                                        <p:tgtEl>
                                          <p:spTgt spid="4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9" dur="500"/>
                                        <p:tgtEl>
                                          <p:spTgt spid="4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1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1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 tmFilter="0,0; .5, 1; 1, 1"/>
                                        <p:tgtEl>
                                          <p:spTgt spid="4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1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1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6" grpId="0" animBg="1"/>
      <p:bldP spid="40967" grpId="0" animBg="1"/>
      <p:bldP spid="40968" grpId="0"/>
      <p:bldP spid="40969" grpId="0"/>
      <p:bldP spid="40970" grpId="0"/>
      <p:bldP spid="40971" grpId="0"/>
      <p:bldP spid="40994" grpId="0" animBg="1"/>
      <p:bldP spid="40997" grpId="0"/>
      <p:bldP spid="40998" grpId="0"/>
      <p:bldP spid="40999" grpId="0"/>
      <p:bldP spid="41000" grpId="0" animBg="1"/>
      <p:bldP spid="41001" grpId="0" animBg="1"/>
      <p:bldP spid="41002" grpId="0"/>
      <p:bldP spid="41003" grpId="0" animBg="1"/>
      <p:bldP spid="41004" grpId="0"/>
      <p:bldP spid="41005" grpId="0" animBg="1"/>
      <p:bldP spid="41006" grpId="0"/>
      <p:bldP spid="41007" grpId="0"/>
      <p:bldP spid="41008" grpId="0" animBg="1"/>
      <p:bldP spid="41009" grpId="0"/>
      <p:bldP spid="41010" grpId="0" animBg="1"/>
      <p:bldP spid="41011" grpId="0"/>
      <p:bldP spid="41012" grpId="0"/>
      <p:bldP spid="41013" grpId="0" animBg="1"/>
      <p:bldP spid="41014" grpId="0" animBg="1"/>
      <p:bldP spid="41015" grpId="0"/>
      <p:bldP spid="41016" grpId="0"/>
      <p:bldP spid="41017" grpId="0" animBg="1"/>
      <p:bldP spid="41018" grpId="0"/>
      <p:bldP spid="41019" grpId="0"/>
      <p:bldP spid="410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Повторение: </a:t>
            </a:r>
            <a:r>
              <a:rPr lang="ru-RU" altLang="ru-RU" smtClean="0">
                <a:solidFill>
                  <a:srgbClr val="009900"/>
                </a:solidFill>
              </a:rPr>
              <a:t>дерево знаний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0" y="1295400"/>
            <a:ext cx="9144000" cy="4830763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>
                <a:solidFill>
                  <a:srgbClr val="FF3300"/>
                </a:solidFill>
              </a:rPr>
              <a:t> </a:t>
            </a:r>
            <a:r>
              <a:rPr lang="ru-RU" altLang="ru-RU" smtClean="0"/>
              <a:t>Что такое луч? Как он обозначается?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2.</a:t>
            </a:r>
            <a:r>
              <a:rPr lang="ru-RU" altLang="ru-RU" smtClean="0">
                <a:solidFill>
                  <a:srgbClr val="FF3300"/>
                </a:solidFill>
              </a:rPr>
              <a:t> </a:t>
            </a:r>
            <a:r>
              <a:rPr lang="ru-RU" altLang="ru-RU" smtClean="0"/>
              <a:t>Какая фигура называется углом?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3.</a:t>
            </a:r>
            <a:r>
              <a:rPr lang="ru-RU" altLang="ru-RU" smtClean="0"/>
              <a:t> Какой угол называется развёрнутым?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4.</a:t>
            </a:r>
            <a:r>
              <a:rPr lang="ru-RU" altLang="ru-RU" smtClean="0"/>
              <a:t> Как сравнить два угла?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5.</a:t>
            </a:r>
            <a:r>
              <a:rPr lang="ru-RU" altLang="ru-RU" smtClean="0"/>
              <a:t> Какой луч называется биссектрисой угла?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6.</a:t>
            </a:r>
            <a:r>
              <a:rPr lang="ru-RU" altLang="ru-RU" smtClean="0">
                <a:solidFill>
                  <a:srgbClr val="FF3300"/>
                </a:solidFill>
              </a:rPr>
              <a:t> </a:t>
            </a:r>
            <a:r>
              <a:rPr lang="ru-RU" altLang="ru-RU" smtClean="0"/>
              <a:t>Что такое градусная мера угла?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7.</a:t>
            </a:r>
            <a:r>
              <a:rPr lang="ru-RU" altLang="ru-RU" smtClean="0">
                <a:solidFill>
                  <a:srgbClr val="FF3300"/>
                </a:solidFill>
              </a:rPr>
              <a:t> </a:t>
            </a:r>
            <a:r>
              <a:rPr lang="ru-RU" altLang="ru-RU" smtClean="0"/>
              <a:t>Какой угол называется острым? Прямым?Тупым?</a:t>
            </a:r>
          </a:p>
        </p:txBody>
      </p:sp>
      <p:sp>
        <p:nvSpPr>
          <p:cNvPr id="512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400800"/>
            <a:ext cx="1143000" cy="457200"/>
          </a:xfrm>
          <a:prstGeom prst="actionButtonForwardNex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079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Line 11"/>
          <p:cNvSpPr>
            <a:spLocks noChangeShapeType="1"/>
          </p:cNvSpPr>
          <p:nvPr/>
        </p:nvSpPr>
        <p:spPr bwMode="auto">
          <a:xfrm flipH="1" flipV="1">
            <a:off x="1828800" y="914400"/>
            <a:ext cx="2362200" cy="32004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4876800" y="1219200"/>
            <a:ext cx="2286000" cy="37338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3124200" y="685800"/>
            <a:ext cx="609600" cy="19812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 flipV="1">
            <a:off x="1066800" y="1447800"/>
            <a:ext cx="1524000" cy="4572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5943600" y="2514600"/>
            <a:ext cx="1752600" cy="6858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 flipV="1">
            <a:off x="5105400" y="1066800"/>
            <a:ext cx="609600" cy="25146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flipV="1">
            <a:off x="5486400" y="1447800"/>
            <a:ext cx="609600" cy="12192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3" name="AutoShape 19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-4279127">
            <a:off x="201612" y="396876"/>
            <a:ext cx="885825" cy="1219200"/>
          </a:xfrm>
          <a:prstGeom prst="irregularSeal2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285" name="AutoShape 21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>
            <a:off x="3429000" y="0"/>
            <a:ext cx="914400" cy="1143000"/>
          </a:xfrm>
          <a:prstGeom prst="irregularSeal2">
            <a:avLst/>
          </a:prstGeom>
          <a:solidFill>
            <a:srgbClr val="EBF0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3</a:t>
            </a:r>
          </a:p>
        </p:txBody>
      </p:sp>
      <p:sp>
        <p:nvSpPr>
          <p:cNvPr id="11286" name="AutoShape 22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-604775">
            <a:off x="5789613" y="373063"/>
            <a:ext cx="838200" cy="1143000"/>
          </a:xfrm>
          <a:prstGeom prst="irregularSeal2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5</a:t>
            </a:r>
          </a:p>
        </p:txBody>
      </p:sp>
      <p:sp>
        <p:nvSpPr>
          <p:cNvPr id="11287" name="AutoShape 23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720688">
            <a:off x="7029450" y="238125"/>
            <a:ext cx="893763" cy="1146175"/>
          </a:xfrm>
          <a:prstGeom prst="irregularSeal2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7</a:t>
            </a:r>
          </a:p>
        </p:txBody>
      </p:sp>
      <p:sp>
        <p:nvSpPr>
          <p:cNvPr id="11288" name="AutoShape 24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1896795">
            <a:off x="7670800" y="1639888"/>
            <a:ext cx="855663" cy="1143000"/>
          </a:xfrm>
          <a:prstGeom prst="irregularSeal2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289" name="AutoShape 25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-1197364">
            <a:off x="4743450" y="-14288"/>
            <a:ext cx="890588" cy="1219201"/>
          </a:xfrm>
          <a:prstGeom prst="irregularSeal2">
            <a:avLst/>
          </a:prstGeom>
          <a:solidFill>
            <a:srgbClr val="CA1C8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298" name="AutoShape 34"/>
          <p:cNvSpPr>
            <a:spLocks noChangeArrowheads="1"/>
          </p:cNvSpPr>
          <p:nvPr/>
        </p:nvSpPr>
        <p:spPr bwMode="auto">
          <a:xfrm>
            <a:off x="3962400" y="0"/>
            <a:ext cx="1066800" cy="66294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9D715D"/>
              </a:gs>
              <a:gs pos="50000">
                <a:srgbClr val="663300"/>
              </a:gs>
              <a:gs pos="100000">
                <a:srgbClr val="9D715D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300" name="AutoShape 36"/>
          <p:cNvSpPr>
            <a:spLocks noChangeArrowheads="1"/>
          </p:cNvSpPr>
          <p:nvPr/>
        </p:nvSpPr>
        <p:spPr bwMode="auto">
          <a:xfrm rot="3051033">
            <a:off x="1295400" y="1447800"/>
            <a:ext cx="762000" cy="9144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1" name="AutoShape 37"/>
          <p:cNvSpPr>
            <a:spLocks noChangeArrowheads="1"/>
          </p:cNvSpPr>
          <p:nvPr/>
        </p:nvSpPr>
        <p:spPr bwMode="auto">
          <a:xfrm rot="202776">
            <a:off x="2133600" y="609600"/>
            <a:ext cx="762000" cy="9144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2" name="AutoShape 38"/>
          <p:cNvSpPr>
            <a:spLocks noChangeArrowheads="1"/>
          </p:cNvSpPr>
          <p:nvPr/>
        </p:nvSpPr>
        <p:spPr bwMode="auto">
          <a:xfrm rot="2261629">
            <a:off x="3352800" y="13716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3" name="AutoShape 39"/>
          <p:cNvSpPr>
            <a:spLocks noChangeArrowheads="1"/>
          </p:cNvSpPr>
          <p:nvPr/>
        </p:nvSpPr>
        <p:spPr bwMode="auto">
          <a:xfrm rot="3284117">
            <a:off x="2286000" y="22860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4" name="AutoShape 40"/>
          <p:cNvSpPr>
            <a:spLocks noChangeArrowheads="1"/>
          </p:cNvSpPr>
          <p:nvPr/>
        </p:nvSpPr>
        <p:spPr bwMode="auto">
          <a:xfrm rot="3018896">
            <a:off x="5486400" y="35814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5" name="AutoShape 41"/>
          <p:cNvSpPr>
            <a:spLocks noChangeArrowheads="1"/>
          </p:cNvSpPr>
          <p:nvPr/>
        </p:nvSpPr>
        <p:spPr bwMode="auto">
          <a:xfrm rot="-5103029">
            <a:off x="4800600" y="25146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6" name="AutoShape 42"/>
          <p:cNvSpPr>
            <a:spLocks noChangeArrowheads="1"/>
          </p:cNvSpPr>
          <p:nvPr/>
        </p:nvSpPr>
        <p:spPr bwMode="auto">
          <a:xfrm rot="-2285240">
            <a:off x="5715000" y="17526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7" name="AutoShape 43"/>
          <p:cNvSpPr>
            <a:spLocks noChangeArrowheads="1"/>
          </p:cNvSpPr>
          <p:nvPr/>
        </p:nvSpPr>
        <p:spPr bwMode="auto">
          <a:xfrm rot="4498480">
            <a:off x="6324600" y="27432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8" name="AutoShape 44"/>
          <p:cNvSpPr>
            <a:spLocks noChangeArrowheads="1"/>
          </p:cNvSpPr>
          <p:nvPr/>
        </p:nvSpPr>
        <p:spPr bwMode="auto">
          <a:xfrm rot="-6061968">
            <a:off x="4419600" y="1371600"/>
            <a:ext cx="762000" cy="9144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09" name="AutoShape 45"/>
          <p:cNvSpPr>
            <a:spLocks noChangeArrowheads="1"/>
          </p:cNvSpPr>
          <p:nvPr/>
        </p:nvSpPr>
        <p:spPr bwMode="auto">
          <a:xfrm rot="2975847">
            <a:off x="6705600" y="15240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0" name="AutoShape 46"/>
          <p:cNvSpPr>
            <a:spLocks noChangeArrowheads="1"/>
          </p:cNvSpPr>
          <p:nvPr/>
        </p:nvSpPr>
        <p:spPr bwMode="auto">
          <a:xfrm rot="373773">
            <a:off x="3581400" y="25146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1" name="AutoShape 47"/>
          <p:cNvSpPr>
            <a:spLocks noChangeArrowheads="1"/>
          </p:cNvSpPr>
          <p:nvPr/>
        </p:nvSpPr>
        <p:spPr bwMode="auto">
          <a:xfrm rot="2563967">
            <a:off x="3124200" y="35814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2" name="AutoShape 48"/>
          <p:cNvSpPr>
            <a:spLocks noChangeArrowheads="1"/>
          </p:cNvSpPr>
          <p:nvPr/>
        </p:nvSpPr>
        <p:spPr bwMode="auto">
          <a:xfrm rot="-623723">
            <a:off x="2667000" y="2590800"/>
            <a:ext cx="762000" cy="9144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3" name="AutoShape 49"/>
          <p:cNvSpPr>
            <a:spLocks noChangeArrowheads="1"/>
          </p:cNvSpPr>
          <p:nvPr/>
        </p:nvSpPr>
        <p:spPr bwMode="auto">
          <a:xfrm rot="8140386">
            <a:off x="2743200" y="11430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4" name="AutoShape 50"/>
          <p:cNvSpPr>
            <a:spLocks noChangeArrowheads="1"/>
          </p:cNvSpPr>
          <p:nvPr/>
        </p:nvSpPr>
        <p:spPr bwMode="auto">
          <a:xfrm rot="-586474">
            <a:off x="5029200" y="1066800"/>
            <a:ext cx="762000" cy="9144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5" name="AutoShape 51"/>
          <p:cNvSpPr>
            <a:spLocks noChangeArrowheads="1"/>
          </p:cNvSpPr>
          <p:nvPr/>
        </p:nvSpPr>
        <p:spPr bwMode="auto">
          <a:xfrm rot="6926269">
            <a:off x="4538663" y="3421063"/>
            <a:ext cx="914400" cy="9144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6" name="AutoShape 52"/>
          <p:cNvSpPr>
            <a:spLocks noChangeArrowheads="1"/>
          </p:cNvSpPr>
          <p:nvPr/>
        </p:nvSpPr>
        <p:spPr bwMode="auto">
          <a:xfrm rot="-602426">
            <a:off x="5410200" y="2590800"/>
            <a:ext cx="609600" cy="6096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7" name="AutoShape 53"/>
          <p:cNvSpPr>
            <a:spLocks noChangeArrowheads="1"/>
          </p:cNvSpPr>
          <p:nvPr/>
        </p:nvSpPr>
        <p:spPr bwMode="auto">
          <a:xfrm rot="-2351411">
            <a:off x="6324600" y="1371600"/>
            <a:ext cx="609600" cy="6096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8" name="AutoShape 54"/>
          <p:cNvSpPr>
            <a:spLocks noChangeArrowheads="1"/>
          </p:cNvSpPr>
          <p:nvPr/>
        </p:nvSpPr>
        <p:spPr bwMode="auto">
          <a:xfrm>
            <a:off x="6248400" y="2514600"/>
            <a:ext cx="609600" cy="609600"/>
          </a:xfrm>
          <a:prstGeom prst="irregularSeal2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319" name="AutoShape 55"/>
          <p:cNvSpPr>
            <a:spLocks noChangeArrowheads="1"/>
          </p:cNvSpPr>
          <p:nvPr/>
        </p:nvSpPr>
        <p:spPr bwMode="auto">
          <a:xfrm rot="-3513860">
            <a:off x="1600200" y="1143000"/>
            <a:ext cx="609600" cy="609600"/>
          </a:xfrm>
          <a:prstGeom prst="irregularSeal2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800"/>
          </a:p>
        </p:txBody>
      </p:sp>
      <p:sp>
        <p:nvSpPr>
          <p:cNvPr id="11284" name="AutoShape 20">
            <a:hlinkClick r:id="rId3" action="ppaction://hlinkpres?slideindex=3&amp;slidetitle=Повторение: дерево знаний"/>
          </p:cNvPr>
          <p:cNvSpPr>
            <a:spLocks noChangeArrowheads="1"/>
          </p:cNvSpPr>
          <p:nvPr/>
        </p:nvSpPr>
        <p:spPr bwMode="auto">
          <a:xfrm rot="-1624499">
            <a:off x="1366838" y="-17463"/>
            <a:ext cx="838200" cy="1143001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chemeClr val="tx2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8084135"/>
      </p:ext>
    </p:extLst>
  </p:cSld>
  <p:clrMapOvr>
    <a:masterClrMapping/>
  </p:clrMapOvr>
  <p:transition>
    <p:sndAc>
      <p:stSnd loop="1">
        <p:snd r:embed="rId2" name="Toccat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 nodeType="clickPar">
                      <p:stCondLst>
                        <p:cond delay="indefinite"/>
                      </p:stCondLst>
                      <p:childTnLst>
                        <p:par>
                          <p:cTn id="2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 nodeType="clickPar">
                      <p:stCondLst>
                        <p:cond delay="indefinite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 nodeType="clickPar">
                      <p:stCondLst>
                        <p:cond delay="indefinite"/>
                      </p:stCondLst>
                      <p:childTnLst>
                        <p:par>
                          <p:cTn id="2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 nodeType="clickPar">
                      <p:stCondLst>
                        <p:cond delay="indefinite"/>
                      </p:stCondLst>
                      <p:childTnLst>
                        <p:par>
                          <p:cTn id="2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 nodeType="clickPar">
                      <p:stCondLst>
                        <p:cond delay="indefinite"/>
                      </p:stCondLst>
                      <p:childTnLst>
                        <p:par>
                          <p:cTn id="2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3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8" grpId="0" animBg="1"/>
      <p:bldP spid="11300" grpId="0" animBg="1"/>
      <p:bldP spid="11301" grpId="0" animBg="1"/>
      <p:bldP spid="11302" grpId="0" animBg="1"/>
      <p:bldP spid="11303" grpId="0" animBg="1"/>
      <p:bldP spid="11304" grpId="0" animBg="1"/>
      <p:bldP spid="11305" grpId="0" animBg="1"/>
      <p:bldP spid="11306" grpId="0" animBg="1"/>
      <p:bldP spid="11307" grpId="0" animBg="1"/>
      <p:bldP spid="11308" grpId="0" animBg="1"/>
      <p:bldP spid="11309" grpId="0" animBg="1"/>
      <p:bldP spid="11310" grpId="0" animBg="1"/>
      <p:bldP spid="11311" grpId="0" animBg="1"/>
      <p:bldP spid="11312" grpId="0" animBg="1"/>
      <p:bldP spid="11313" grpId="0" animBg="1"/>
      <p:bldP spid="11314" grpId="0" animBg="1"/>
      <p:bldP spid="11315" grpId="0" animBg="1"/>
      <p:bldP spid="11316" grpId="0" animBg="1"/>
      <p:bldP spid="11317" grpId="0" animBg="1"/>
      <p:bldP spid="11318" grpId="0" animBg="1"/>
      <p:bldP spid="11319" grpId="0" animBg="1"/>
      <p:bldP spid="112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СМЕЖНЫЕ УГЛЫ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Практическое задание:</a:t>
            </a:r>
          </a:p>
          <a:p>
            <a:pPr eaLnBrk="1" hangingPunct="1"/>
            <a:r>
              <a:rPr lang="ru-RU" altLang="ru-RU" i="1" smtClean="0">
                <a:solidFill>
                  <a:schemeClr val="bg1"/>
                </a:solidFill>
              </a:rPr>
              <a:t>1.</a:t>
            </a:r>
            <a:r>
              <a:rPr lang="ru-RU" altLang="ru-RU" i="1" smtClean="0"/>
              <a:t> Построить острый угол АОВ;</a:t>
            </a:r>
          </a:p>
          <a:p>
            <a:pPr eaLnBrk="1" hangingPunct="1"/>
            <a:r>
              <a:rPr lang="ru-RU" altLang="ru-RU" i="1" smtClean="0">
                <a:solidFill>
                  <a:schemeClr val="bg1"/>
                </a:solidFill>
              </a:rPr>
              <a:t>2.</a:t>
            </a:r>
            <a:r>
              <a:rPr lang="ru-RU" altLang="ru-RU" i="1" smtClean="0"/>
              <a:t> Провести луч ОС, являющийся продолжением луча ОА.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3581400" y="3352800"/>
            <a:ext cx="1981200" cy="10668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7848600" y="19812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А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486400" y="34290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О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8213725" y="33893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В</a:t>
            </a:r>
          </a:p>
        </p:txBody>
      </p:sp>
      <p:sp>
        <p:nvSpPr>
          <p:cNvPr id="12316" name="Freeform 28"/>
          <p:cNvSpPr>
            <a:spLocks/>
          </p:cNvSpPr>
          <p:nvPr/>
        </p:nvSpPr>
        <p:spPr bwMode="auto">
          <a:xfrm>
            <a:off x="5562600" y="1981200"/>
            <a:ext cx="2743200" cy="1371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4403725" y="39227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С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876800" y="4800600"/>
            <a:ext cx="104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 АОВ  и </a:t>
            </a:r>
          </a:p>
        </p:txBody>
      </p:sp>
      <p:sp>
        <p:nvSpPr>
          <p:cNvPr id="12321" name="Freeform 33"/>
          <p:cNvSpPr>
            <a:spLocks/>
          </p:cNvSpPr>
          <p:nvPr/>
        </p:nvSpPr>
        <p:spPr bwMode="auto">
          <a:xfrm>
            <a:off x="5867400" y="4876800"/>
            <a:ext cx="228600" cy="228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2" name="Freeform 34"/>
          <p:cNvSpPr>
            <a:spLocks/>
          </p:cNvSpPr>
          <p:nvPr/>
        </p:nvSpPr>
        <p:spPr bwMode="auto">
          <a:xfrm>
            <a:off x="4724400" y="4876800"/>
            <a:ext cx="228600" cy="228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  <a:gd name="T6" fmla="*/ 0 60000 65536"/>
              <a:gd name="T7" fmla="*/ 0 60000 65536"/>
              <a:gd name="T8" fmla="*/ 0 60000 65536"/>
              <a:gd name="T9" fmla="*/ 0 w 1728"/>
              <a:gd name="T10" fmla="*/ 0 h 864"/>
              <a:gd name="T11" fmla="*/ 1728 w 172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4" name="Arc 36"/>
          <p:cNvSpPr>
            <a:spLocks/>
          </p:cNvSpPr>
          <p:nvPr/>
        </p:nvSpPr>
        <p:spPr bwMode="auto">
          <a:xfrm>
            <a:off x="6019800" y="3124200"/>
            <a:ext cx="76200" cy="228600"/>
          </a:xfrm>
          <a:custGeom>
            <a:avLst/>
            <a:gdLst>
              <a:gd name="T0" fmla="*/ 0 w 21600"/>
              <a:gd name="T1" fmla="*/ 0 h 21600"/>
              <a:gd name="T2" fmla="*/ 762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6156325" y="4760913"/>
            <a:ext cx="2463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ВОС – смежные углы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026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82663" y="6153150"/>
              <a:ext cx="9525" cy="1588"/>
            </p14:xfrm>
          </p:contentPart>
        </mc:Choice>
        <mc:Fallback>
          <p:pic>
            <p:nvPicPr>
              <p:cNvPr id="1026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3722" y="5648166"/>
                <a:ext cx="67774" cy="10115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27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009650" y="6116638"/>
              <a:ext cx="1588" cy="1587"/>
            </p14:xfrm>
          </p:contentPart>
        </mc:Choice>
        <mc:Fallback>
          <p:pic>
            <p:nvPicPr>
              <p:cNvPr id="1027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4198" y="5611972"/>
                <a:ext cx="252492" cy="101091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8125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8" grpId="0" animBg="1"/>
      <p:bldP spid="12300" grpId="0"/>
      <p:bldP spid="12305" grpId="0"/>
      <p:bldP spid="12306" grpId="0"/>
      <p:bldP spid="12316" grpId="0" animBg="1"/>
      <p:bldP spid="12317" grpId="0"/>
      <p:bldP spid="12318" grpId="0"/>
      <p:bldP spid="12321" grpId="0" animBg="1"/>
      <p:bldP spid="12322" grpId="0" animBg="1"/>
      <p:bldP spid="12324" grpId="0" animBg="1"/>
      <p:bldP spid="123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Определение: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Два угла, у которых одна сторона общая и две другие являются продолжением одна другой называются смежными углами.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2438400" y="5943600"/>
            <a:ext cx="5562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4876800" y="4191000"/>
            <a:ext cx="1524000" cy="1752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362200" y="6096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А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648200" y="6096000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О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867400" y="3810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В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7620000" y="60198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С</a:t>
            </a:r>
          </a:p>
        </p:txBody>
      </p:sp>
      <p:sp>
        <p:nvSpPr>
          <p:cNvPr id="16401" name="Arc 17"/>
          <p:cNvSpPr>
            <a:spLocks/>
          </p:cNvSpPr>
          <p:nvPr/>
        </p:nvSpPr>
        <p:spPr bwMode="auto">
          <a:xfrm>
            <a:off x="5105400" y="5715000"/>
            <a:ext cx="228600" cy="228600"/>
          </a:xfrm>
          <a:custGeom>
            <a:avLst/>
            <a:gdLst>
              <a:gd name="T0" fmla="*/ 0 w 21600"/>
              <a:gd name="T1" fmla="*/ 0 h 21600"/>
              <a:gd name="T2" fmla="*/ 2286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2" name="Arc 18"/>
          <p:cNvSpPr>
            <a:spLocks/>
          </p:cNvSpPr>
          <p:nvPr/>
        </p:nvSpPr>
        <p:spPr bwMode="auto">
          <a:xfrm>
            <a:off x="4953000" y="5791200"/>
            <a:ext cx="228600" cy="152400"/>
          </a:xfrm>
          <a:custGeom>
            <a:avLst/>
            <a:gdLst>
              <a:gd name="T0" fmla="*/ 0 w 21600"/>
              <a:gd name="T1" fmla="*/ 0 h 21600"/>
              <a:gd name="T2" fmla="*/ 2286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3" name="Arc 19"/>
          <p:cNvSpPr>
            <a:spLocks/>
          </p:cNvSpPr>
          <p:nvPr/>
        </p:nvSpPr>
        <p:spPr bwMode="auto">
          <a:xfrm flipH="1">
            <a:off x="4657725" y="5791200"/>
            <a:ext cx="293688" cy="228600"/>
          </a:xfrm>
          <a:custGeom>
            <a:avLst/>
            <a:gdLst>
              <a:gd name="T0" fmla="*/ 0 w 20809"/>
              <a:gd name="T1" fmla="*/ 0 h 21600"/>
              <a:gd name="T2" fmla="*/ 293688 w 20809"/>
              <a:gd name="T3" fmla="*/ 167291 h 21600"/>
              <a:gd name="T4" fmla="*/ 0 w 20809"/>
              <a:gd name="T5" fmla="*/ 228600 h 21600"/>
              <a:gd name="T6" fmla="*/ 0 60000 65536"/>
              <a:gd name="T7" fmla="*/ 0 60000 65536"/>
              <a:gd name="T8" fmla="*/ 0 60000 65536"/>
              <a:gd name="T9" fmla="*/ 0 w 20809"/>
              <a:gd name="T10" fmla="*/ 0 h 21600"/>
              <a:gd name="T11" fmla="*/ 20809 w 208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09" h="21600" fill="none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</a:path>
              <a:path w="20809" h="21600" stroke="0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13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animBg="1"/>
      <p:bldP spid="16389" grpId="0" animBg="1"/>
      <p:bldP spid="16392" grpId="0"/>
      <p:bldP spid="16396" grpId="0"/>
      <p:bldP spid="16398" grpId="0"/>
      <p:bldP spid="16400" grpId="0"/>
      <p:bldP spid="16401" grpId="0" animBg="1"/>
      <p:bldP spid="16402" grpId="0" animBg="1"/>
      <p:bldP spid="164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Свойство смежных  углов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/>
              <a:t> Какой угол АОВ?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2.</a:t>
            </a:r>
            <a:r>
              <a:rPr lang="ru-RU" altLang="ru-RU" smtClean="0"/>
              <a:t> Чему равна градусная мера угла?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3.</a:t>
            </a:r>
            <a:r>
              <a:rPr lang="ru-RU" altLang="ru-RU" smtClean="0"/>
              <a:t> На какие углы делит луч ОВ этот угол?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4.</a:t>
            </a:r>
            <a:r>
              <a:rPr lang="ru-RU" altLang="ru-RU" smtClean="0"/>
              <a:t> Чему равна сумма этих углов?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/>
              <a:t>     АОС - развёрнутый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2.</a:t>
            </a:r>
            <a:r>
              <a:rPr lang="ru-RU" altLang="ru-RU" smtClean="0"/>
              <a:t>180</a:t>
            </a:r>
            <a:r>
              <a:rPr lang="ru-RU" altLang="ru-RU" smtClean="0">
                <a:cs typeface="Arial" charset="0"/>
              </a:rPr>
              <a:t>˚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3.</a:t>
            </a:r>
            <a:r>
              <a:rPr lang="ru-RU" altLang="ru-RU" smtClean="0"/>
              <a:t>    АОВ и    ВОС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4.</a:t>
            </a:r>
            <a:r>
              <a:rPr lang="ru-RU" altLang="ru-RU" smtClean="0"/>
              <a:t>180</a:t>
            </a:r>
            <a:r>
              <a:rPr lang="ru-RU" altLang="ru-RU" smtClean="0">
                <a:cs typeface="Arial" charset="0"/>
              </a:rPr>
              <a:t>˚</a:t>
            </a:r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5410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7" name="Freeform 19"/>
          <p:cNvSpPr>
            <a:spLocks/>
          </p:cNvSpPr>
          <p:nvPr/>
        </p:nvSpPr>
        <p:spPr bwMode="auto">
          <a:xfrm>
            <a:off x="54102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8" name="Freeform 20"/>
          <p:cNvSpPr>
            <a:spLocks/>
          </p:cNvSpPr>
          <p:nvPr/>
        </p:nvSpPr>
        <p:spPr bwMode="auto">
          <a:xfrm>
            <a:off x="68580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21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6" grpId="0" animBg="1"/>
      <p:bldP spid="17427" grpId="0" animBg="1"/>
      <p:bldP spid="174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Свойство смежных  углов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/>
              <a:t> Какой угол АОВ?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2.</a:t>
            </a:r>
            <a:r>
              <a:rPr lang="ru-RU" altLang="ru-RU" smtClean="0"/>
              <a:t> Чему равна градусная мера угла?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3.</a:t>
            </a:r>
            <a:r>
              <a:rPr lang="ru-RU" altLang="ru-RU" smtClean="0"/>
              <a:t> На какие углы делит луч ОВ этот угол?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4.</a:t>
            </a:r>
            <a:r>
              <a:rPr lang="ru-RU" altLang="ru-RU" smtClean="0"/>
              <a:t> Чему равна сумма этих углов?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/>
              <a:t>     АОС - развёрнутый</a:t>
            </a: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2.</a:t>
            </a:r>
            <a:r>
              <a:rPr lang="ru-RU" altLang="ru-RU" smtClean="0"/>
              <a:t>180</a:t>
            </a:r>
            <a:r>
              <a:rPr lang="ru-RU" altLang="ru-RU" smtClean="0">
                <a:cs typeface="Arial" charset="0"/>
              </a:rPr>
              <a:t>˚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3.</a:t>
            </a:r>
            <a:r>
              <a:rPr lang="ru-RU" altLang="ru-RU" smtClean="0"/>
              <a:t>    АОВ и    ВОС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4.</a:t>
            </a:r>
            <a:r>
              <a:rPr lang="ru-RU" altLang="ru-RU" smtClean="0"/>
              <a:t>180</a:t>
            </a:r>
            <a:r>
              <a:rPr lang="ru-RU" altLang="ru-RU" smtClean="0">
                <a:cs typeface="Arial" charset="0"/>
              </a:rPr>
              <a:t>˚</a:t>
            </a:r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5410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7" name="Freeform 19"/>
          <p:cNvSpPr>
            <a:spLocks/>
          </p:cNvSpPr>
          <p:nvPr/>
        </p:nvSpPr>
        <p:spPr bwMode="auto">
          <a:xfrm>
            <a:off x="54102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8" name="Freeform 20"/>
          <p:cNvSpPr>
            <a:spLocks/>
          </p:cNvSpPr>
          <p:nvPr/>
        </p:nvSpPr>
        <p:spPr bwMode="auto">
          <a:xfrm>
            <a:off x="68580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959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6" grpId="0" animBg="1"/>
      <p:bldP spid="17427" grpId="0" animBg="1"/>
      <p:bldP spid="174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ВЫВОД: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2133600" cy="7620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     АОВ+</a:t>
            </a:r>
            <a:endParaRPr lang="ru-RU" altLang="ru-RU" b="1" smtClean="0">
              <a:cs typeface="Arial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33400" y="4038600"/>
            <a:ext cx="80121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600" b="1"/>
              <a:t>Сумма смежных углов равна 180˚</a:t>
            </a:r>
          </a:p>
          <a:p>
            <a:pPr eaLnBrk="1" hangingPunct="1"/>
            <a:endParaRPr lang="ru-RU" altLang="ru-RU" sz="3600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667000" y="1600200"/>
            <a:ext cx="1974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ВОС =180</a:t>
            </a:r>
            <a:r>
              <a:rPr lang="ru-RU" altLang="ru-RU">
                <a:cs typeface="Arial" charset="0"/>
              </a:rPr>
              <a:t>˚</a:t>
            </a:r>
          </a:p>
        </p:txBody>
      </p:sp>
      <p:sp>
        <p:nvSpPr>
          <p:cNvPr id="19472" name="Freeform 16"/>
          <p:cNvSpPr>
            <a:spLocks/>
          </p:cNvSpPr>
          <p:nvPr/>
        </p:nvSpPr>
        <p:spPr bwMode="auto">
          <a:xfrm>
            <a:off x="9144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3" name="Freeform 17"/>
          <p:cNvSpPr>
            <a:spLocks/>
          </p:cNvSpPr>
          <p:nvPr/>
        </p:nvSpPr>
        <p:spPr bwMode="auto">
          <a:xfrm>
            <a:off x="2362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  <a:gd name="T6" fmla="*/ 0 60000 65536"/>
              <a:gd name="T7" fmla="*/ 0 60000 65536"/>
              <a:gd name="T8" fmla="*/ 0 60000 65536"/>
              <a:gd name="T9" fmla="*/ 0 w 192"/>
              <a:gd name="T10" fmla="*/ 0 h 240"/>
              <a:gd name="T11" fmla="*/ 192 w 192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19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9" grpId="0"/>
      <p:bldP spid="19470" grpId="0"/>
      <p:bldP spid="19472" grpId="0" animBg="1"/>
      <p:bldP spid="194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Упражнения для закрепления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1.</a:t>
            </a:r>
            <a:r>
              <a:rPr lang="ru-RU" altLang="ru-RU" smtClean="0"/>
              <a:t>Начертите три угла: острый, прямой, тупой. Для каждого из этих углов начертите смежный угол.</a:t>
            </a:r>
          </a:p>
          <a:p>
            <a:pPr eaLnBrk="1" hangingPunct="1"/>
            <a:r>
              <a:rPr lang="ru-RU" altLang="ru-RU" smtClean="0"/>
              <a:t>Решение:</a:t>
            </a:r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1676400" y="3810000"/>
            <a:ext cx="1828800" cy="1219200"/>
          </a:xfrm>
          <a:custGeom>
            <a:avLst/>
            <a:gdLst>
              <a:gd name="T0" fmla="*/ 672 w 864"/>
              <a:gd name="T1" fmla="*/ 0 h 576"/>
              <a:gd name="T2" fmla="*/ 0 w 864"/>
              <a:gd name="T3" fmla="*/ 576 h 576"/>
              <a:gd name="T4" fmla="*/ 864 w 864"/>
              <a:gd name="T5" fmla="*/ 576 h 576"/>
              <a:gd name="T6" fmla="*/ 0 60000 65536"/>
              <a:gd name="T7" fmla="*/ 0 60000 65536"/>
              <a:gd name="T8" fmla="*/ 0 60000 65536"/>
              <a:gd name="T9" fmla="*/ 0 w 864"/>
              <a:gd name="T10" fmla="*/ 0 h 576"/>
              <a:gd name="T11" fmla="*/ 864 w 864"/>
              <a:gd name="T12" fmla="*/ 576 h 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576">
                <a:moveTo>
                  <a:pt x="672" y="0"/>
                </a:moveTo>
                <a:lnTo>
                  <a:pt x="0" y="576"/>
                </a:lnTo>
                <a:lnTo>
                  <a:pt x="864" y="576"/>
                </a:lnTo>
              </a:path>
            </a:pathLst>
          </a:custGeom>
          <a:noFill/>
          <a:ln w="381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1" name="Freeform 11"/>
          <p:cNvSpPr>
            <a:spLocks/>
          </p:cNvSpPr>
          <p:nvPr/>
        </p:nvSpPr>
        <p:spPr bwMode="auto">
          <a:xfrm>
            <a:off x="3886200" y="3733800"/>
            <a:ext cx="2057400" cy="1295400"/>
          </a:xfrm>
          <a:custGeom>
            <a:avLst/>
            <a:gdLst>
              <a:gd name="T0" fmla="*/ 0 w 1104"/>
              <a:gd name="T1" fmla="*/ 672 h 672"/>
              <a:gd name="T2" fmla="*/ 672 w 1104"/>
              <a:gd name="T3" fmla="*/ 672 h 672"/>
              <a:gd name="T4" fmla="*/ 1104 w 1104"/>
              <a:gd name="T5" fmla="*/ 0 h 672"/>
              <a:gd name="T6" fmla="*/ 0 60000 65536"/>
              <a:gd name="T7" fmla="*/ 0 60000 65536"/>
              <a:gd name="T8" fmla="*/ 0 60000 65536"/>
              <a:gd name="T9" fmla="*/ 0 w 1104"/>
              <a:gd name="T10" fmla="*/ 0 h 672"/>
              <a:gd name="T11" fmla="*/ 1104 w 110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672">
                <a:moveTo>
                  <a:pt x="0" y="672"/>
                </a:moveTo>
                <a:lnTo>
                  <a:pt x="672" y="672"/>
                </a:lnTo>
                <a:lnTo>
                  <a:pt x="1104" y="0"/>
                </a:ln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7086600" y="3505200"/>
            <a:ext cx="1828800" cy="1524000"/>
          </a:xfrm>
          <a:custGeom>
            <a:avLst/>
            <a:gdLst>
              <a:gd name="T0" fmla="*/ 0 w 1152"/>
              <a:gd name="T1" fmla="*/ 0 h 816"/>
              <a:gd name="T2" fmla="*/ 0 w 1152"/>
              <a:gd name="T3" fmla="*/ 816 h 816"/>
              <a:gd name="T4" fmla="*/ 1152 w 1152"/>
              <a:gd name="T5" fmla="*/ 816 h 816"/>
              <a:gd name="T6" fmla="*/ 0 60000 65536"/>
              <a:gd name="T7" fmla="*/ 0 60000 65536"/>
              <a:gd name="T8" fmla="*/ 0 60000 65536"/>
              <a:gd name="T9" fmla="*/ 0 w 1152"/>
              <a:gd name="T10" fmla="*/ 0 h 816"/>
              <a:gd name="T11" fmla="*/ 1152 w 115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52" h="816">
                <a:moveTo>
                  <a:pt x="0" y="0"/>
                </a:moveTo>
                <a:lnTo>
                  <a:pt x="0" y="816"/>
                </a:lnTo>
                <a:lnTo>
                  <a:pt x="1152" y="816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3" name="Arc 13"/>
          <p:cNvSpPr>
            <a:spLocks/>
          </p:cNvSpPr>
          <p:nvPr/>
        </p:nvSpPr>
        <p:spPr bwMode="auto">
          <a:xfrm>
            <a:off x="2057400" y="4724400"/>
            <a:ext cx="74613" cy="381000"/>
          </a:xfrm>
          <a:custGeom>
            <a:avLst/>
            <a:gdLst>
              <a:gd name="T0" fmla="*/ 0 w 20942"/>
              <a:gd name="T1" fmla="*/ 0 h 21600"/>
              <a:gd name="T2" fmla="*/ 74613 w 20942"/>
              <a:gd name="T3" fmla="*/ 287673 h 21600"/>
              <a:gd name="T4" fmla="*/ 0 w 20942"/>
              <a:gd name="T5" fmla="*/ 381000 h 21600"/>
              <a:gd name="T6" fmla="*/ 0 60000 65536"/>
              <a:gd name="T7" fmla="*/ 0 60000 65536"/>
              <a:gd name="T8" fmla="*/ 0 60000 65536"/>
              <a:gd name="T9" fmla="*/ 0 w 20942"/>
              <a:gd name="T10" fmla="*/ 0 h 21600"/>
              <a:gd name="T11" fmla="*/ 20942 w 209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42" h="21600" fill="none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</a:path>
              <a:path w="20942" h="21600" stroke="0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Arc 15"/>
          <p:cNvSpPr>
            <a:spLocks/>
          </p:cNvSpPr>
          <p:nvPr/>
        </p:nvSpPr>
        <p:spPr bwMode="auto">
          <a:xfrm flipH="1">
            <a:off x="4953000" y="4800600"/>
            <a:ext cx="304800" cy="228600"/>
          </a:xfrm>
          <a:custGeom>
            <a:avLst/>
            <a:gdLst>
              <a:gd name="T0" fmla="*/ 0 w 21600"/>
              <a:gd name="T1" fmla="*/ 0 h 21600"/>
              <a:gd name="T2" fmla="*/ 304800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Freeform 17"/>
          <p:cNvSpPr>
            <a:spLocks/>
          </p:cNvSpPr>
          <p:nvPr/>
        </p:nvSpPr>
        <p:spPr bwMode="auto">
          <a:xfrm>
            <a:off x="7086600" y="4800600"/>
            <a:ext cx="152400" cy="228600"/>
          </a:xfrm>
          <a:custGeom>
            <a:avLst/>
            <a:gdLst>
              <a:gd name="T0" fmla="*/ 0 w 96"/>
              <a:gd name="T1" fmla="*/ 0 h 144"/>
              <a:gd name="T2" fmla="*/ 96 w 96"/>
              <a:gd name="T3" fmla="*/ 0 h 144"/>
              <a:gd name="T4" fmla="*/ 96 w 96"/>
              <a:gd name="T5" fmla="*/ 144 h 144"/>
              <a:gd name="T6" fmla="*/ 0 60000 65536"/>
              <a:gd name="T7" fmla="*/ 0 60000 65536"/>
              <a:gd name="T8" fmla="*/ 0 60000 65536"/>
              <a:gd name="T9" fmla="*/ 0 w 96"/>
              <a:gd name="T10" fmla="*/ 0 h 144"/>
              <a:gd name="T11" fmla="*/ 96 w 96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144">
                <a:moveTo>
                  <a:pt x="0" y="0"/>
                </a:moveTo>
                <a:lnTo>
                  <a:pt x="96" y="0"/>
                </a:lnTo>
                <a:lnTo>
                  <a:pt x="96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 flipH="1">
            <a:off x="457200" y="50292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5181600" y="5029200"/>
            <a:ext cx="12192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7086600" y="5105400"/>
            <a:ext cx="0" cy="1219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211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90" grpId="0" animBg="1"/>
      <p:bldP spid="20491" grpId="0" animBg="1"/>
      <p:bldP spid="20492" grpId="0" animBg="1"/>
      <p:bldP spid="20493" grpId="0" animBg="1"/>
      <p:bldP spid="20495" grpId="0" animBg="1"/>
      <p:bldP spid="20497" grpId="0" animBg="1"/>
      <p:bldP spid="20498" grpId="0" animBg="1"/>
      <p:bldP spid="20499" grpId="0" animBg="1"/>
      <p:bldP spid="20500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558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Смежные и вертикальные углы</vt:lpstr>
      <vt:lpstr>Повторение: дерево знаний</vt:lpstr>
      <vt:lpstr>Презентация PowerPoint</vt:lpstr>
      <vt:lpstr>СМЕЖНЫЕ УГЛЫ</vt:lpstr>
      <vt:lpstr>Определение:</vt:lpstr>
      <vt:lpstr>Свойство смежных  углов</vt:lpstr>
      <vt:lpstr>Свойство смежных  углов</vt:lpstr>
      <vt:lpstr>ВЫВОД:</vt:lpstr>
      <vt:lpstr>Упражнения для закрепления</vt:lpstr>
      <vt:lpstr>4. Найдите угол, смежный с углом, если:</vt:lpstr>
      <vt:lpstr>ВЕРТИКАЛЬНЫЕ УГЛЫ</vt:lpstr>
      <vt:lpstr>Определение</vt:lpstr>
      <vt:lpstr>Свойство вертикальных углов</vt:lpstr>
      <vt:lpstr>Упражнения для закрепления</vt:lpstr>
      <vt:lpstr>№64(1)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Смежные и вертикальные углы</dc:title>
  <dc:creator>Алеша</dc:creator>
  <cp:lastModifiedBy>Пользователь</cp:lastModifiedBy>
  <cp:revision>2</cp:revision>
  <dcterms:created xsi:type="dcterms:W3CDTF">2013-10-31T15:09:36Z</dcterms:created>
  <dcterms:modified xsi:type="dcterms:W3CDTF">2013-10-31T15:24:58Z</dcterms:modified>
</cp:coreProperties>
</file>