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8" r:id="rId2"/>
    <p:sldId id="279" r:id="rId3"/>
    <p:sldId id="259" r:id="rId4"/>
    <p:sldId id="260" r:id="rId5"/>
    <p:sldId id="261" r:id="rId6"/>
    <p:sldId id="296" r:id="rId7"/>
    <p:sldId id="298" r:id="rId8"/>
    <p:sldId id="299" r:id="rId9"/>
    <p:sldId id="270" r:id="rId10"/>
    <p:sldId id="271" r:id="rId11"/>
    <p:sldId id="272" r:id="rId12"/>
    <p:sldId id="267" r:id="rId13"/>
    <p:sldId id="268" r:id="rId14"/>
    <p:sldId id="274" r:id="rId15"/>
    <p:sldId id="273" r:id="rId16"/>
    <p:sldId id="293" r:id="rId17"/>
    <p:sldId id="275" r:id="rId18"/>
    <p:sldId id="295" r:id="rId19"/>
    <p:sldId id="302" r:id="rId20"/>
    <p:sldId id="301" r:id="rId21"/>
    <p:sldId id="30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FF5B3-32F3-44A5-85D0-9BF2D5C32BFF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631A2-6191-4A25-B9CF-DC61906F0C85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DAD48-212C-4CCC-95EB-41FE16A670FA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23B0A16-60B2-4483-8DFE-AD10713182F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8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B99B-18F3-426E-90C7-B9A4307F38EC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0AE2D-741D-4BAB-94BD-0BEB2B993B6C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DE43F-5024-4FE6-8E22-A14B48F0A452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2E1AA-F1C6-4BB7-9343-DF2808BBA77B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7F3E0-160F-4767-B0FD-1338B2647E0D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297F9-A5D5-401F-A98D-1941E0B392F1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D2364-D241-4490-9654-B2F80D9E3B48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40128-A4CF-49D1-8A9E-D26DC7C29A80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350" y="908050"/>
            <a:ext cx="6400800" cy="2273300"/>
          </a:xfrm>
        </p:spPr>
        <p:txBody>
          <a:bodyPr/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Математика</a:t>
            </a:r>
            <a:r>
              <a:rPr lang="ru-RU" b="1" dirty="0"/>
              <a:t> </a:t>
            </a:r>
            <a:r>
              <a:rPr lang="ru-RU" b="1" dirty="0" smtClean="0"/>
              <a:t>6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класс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59632" y="3213100"/>
            <a:ext cx="6392118" cy="252015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0033CC"/>
                </a:solidFill>
                <a:effectLst/>
              </a:rPr>
              <a:t> </a:t>
            </a:r>
            <a:endParaRPr lang="ru-RU" b="1" dirty="0">
              <a:solidFill>
                <a:srgbClr val="0033CC"/>
              </a:solidFill>
              <a:effectLst/>
            </a:endParaRPr>
          </a:p>
          <a:p>
            <a:pPr>
              <a:lnSpc>
                <a:spcPct val="90000"/>
              </a:lnSpc>
            </a:pPr>
            <a:r>
              <a:rPr lang="ru-RU" sz="4000" b="1" dirty="0" smtClean="0">
                <a:solidFill>
                  <a:srgbClr val="0033CC"/>
                </a:solidFill>
                <a:effectLst/>
                <a:latin typeface="Times New Roman" pitchFamily="18" charset="0"/>
                <a:cs typeface="Times New Roman" pitchFamily="18" charset="0"/>
              </a:rPr>
              <a:t>Решение задач по теме «Проценты».</a:t>
            </a:r>
            <a:endParaRPr lang="ru-RU" sz="4000" b="1" dirty="0">
              <a:solidFill>
                <a:srgbClr val="0033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b="1" dirty="0"/>
          </a:p>
        </p:txBody>
      </p:sp>
      <p:pic>
        <p:nvPicPr>
          <p:cNvPr id="3075" name="Picture 3" descr="BD00146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0"/>
            <a:ext cx="2743200" cy="2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627313" y="6021388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smtClean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30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6" grpId="0" build="p"/>
      <p:bldP spid="307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Думай, рассуждай, решай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00200"/>
            <a:ext cx="807524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1. В магазине цену на товар снизили с 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500 р. </a:t>
            </a:r>
            <a:r>
              <a:rPr lang="ru-RU" sz="3600" b="1" dirty="0">
                <a:solidFill>
                  <a:srgbClr val="002060"/>
                </a:solidFill>
              </a:rPr>
              <a:t>д</a:t>
            </a:r>
            <a:r>
              <a:rPr lang="ru-RU" sz="3600" b="1" dirty="0" smtClean="0">
                <a:solidFill>
                  <a:srgbClr val="002060"/>
                </a:solidFill>
              </a:rPr>
              <a:t>о 400 р. На сколько процентов снижена цена ?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3429000"/>
            <a:ext cx="6768752" cy="2952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Решение. За 100 % принимаем первоначальную цену 500 р</a:t>
            </a:r>
          </a:p>
          <a:p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 5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00 – 400 = 100 (р.) снижена цена товара</a:t>
            </a:r>
          </a:p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( 100 ∙ 100 %  ) : 500 = </a:t>
            </a:r>
            <a:r>
              <a:rPr lang="ru-RU" sz="3200" b="1" dirty="0" smtClean="0">
                <a:solidFill>
                  <a:srgbClr val="C00000"/>
                </a:solidFill>
              </a:rPr>
              <a:t>20 % 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44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980728"/>
            <a:ext cx="7859216" cy="514543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002060"/>
                </a:solidFill>
              </a:rPr>
              <a:t>2</a:t>
            </a:r>
            <a:r>
              <a:rPr lang="ru-RU" b="1" dirty="0">
                <a:solidFill>
                  <a:srgbClr val="002060"/>
                </a:solidFill>
              </a:rPr>
              <a:t>. </a:t>
            </a:r>
            <a:r>
              <a:rPr lang="ru-RU" b="1" dirty="0" smtClean="0">
                <a:solidFill>
                  <a:srgbClr val="002060"/>
                </a:solidFill>
              </a:rPr>
              <a:t>Тетрадь стоит 50 рублей. Сколько тетрадей можно купить на </a:t>
            </a:r>
            <a:r>
              <a:rPr lang="ru-RU" b="1" dirty="0">
                <a:solidFill>
                  <a:srgbClr val="002060"/>
                </a:solidFill>
              </a:rPr>
              <a:t>5</a:t>
            </a:r>
            <a:r>
              <a:rPr lang="ru-RU" b="1" dirty="0" smtClean="0">
                <a:solidFill>
                  <a:srgbClr val="002060"/>
                </a:solidFill>
              </a:rPr>
              <a:t>50 рублей после повышения цены на 10 % ?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64499" y="2708920"/>
            <a:ext cx="6120680" cy="331236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Решение.  За 100 % принимаем первоначальную цену 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50 рублей.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10 % = 0,1   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50 ∙ 0,1 = 5 (р) составляет повышение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50 + 5 = 55 (р) новая цена</a:t>
            </a:r>
          </a:p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550 : 55 = </a:t>
            </a:r>
            <a:r>
              <a:rPr lang="ru-RU" sz="2800" b="1" dirty="0" smtClean="0">
                <a:solidFill>
                  <a:srgbClr val="C00000"/>
                </a:solidFill>
              </a:rPr>
              <a:t>10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 тетрадей можно купить</a:t>
            </a:r>
          </a:p>
        </p:txBody>
      </p:sp>
    </p:spTree>
    <p:extLst>
      <p:ext uri="{BB962C8B-B14F-4D97-AF65-F5344CB8AC3E}">
        <p14:creationId xmlns:p14="http://schemas.microsoft.com/office/powerpoint/2010/main" val="1930570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3"/>
          <p:cNvSpPr txBox="1">
            <a:spLocks noChangeArrowheads="1"/>
          </p:cNvSpPr>
          <p:nvPr/>
        </p:nvSpPr>
        <p:spPr bwMode="auto">
          <a:xfrm>
            <a:off x="285750" y="214313"/>
            <a:ext cx="86439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 smtClean="0">
                <a:latin typeface="Calibri" pitchFamily="34" charset="0"/>
              </a:rPr>
              <a:t>3.Мама  </a:t>
            </a:r>
            <a:r>
              <a:rPr lang="ru-RU" sz="2800" dirty="0">
                <a:latin typeface="Calibri" pitchFamily="34" charset="0"/>
              </a:rPr>
              <a:t>получила заработную плату в размере 7500 рублей. Через три недели у нее осталось 27% от имевшихся денег. Сколько было истрачено денег за 3 недели? 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888471" y="3843002"/>
            <a:ext cx="5378922" cy="224676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ru-RU" sz="2800" b="1" dirty="0">
                <a:latin typeface="Calibri" pitchFamily="34" charset="0"/>
              </a:rPr>
              <a:t>100 – 27 = 73% - истрачено</a:t>
            </a:r>
          </a:p>
          <a:p>
            <a:pPr marL="342900" indent="-342900">
              <a:buFontTx/>
              <a:buAutoNum type="arabicParenR"/>
            </a:pPr>
            <a:r>
              <a:rPr lang="ru-RU" sz="2800" b="1" dirty="0">
                <a:latin typeface="Calibri" pitchFamily="34" charset="0"/>
              </a:rPr>
              <a:t> 7500 – 100%</a:t>
            </a:r>
          </a:p>
          <a:p>
            <a:pPr marL="342900" indent="-342900"/>
            <a:r>
              <a:rPr lang="ru-RU" sz="2800" b="1" dirty="0">
                <a:latin typeface="Calibri" pitchFamily="34" charset="0"/>
              </a:rPr>
              <a:t>	     ?    - 73%</a:t>
            </a:r>
          </a:p>
          <a:p>
            <a:pPr marL="342900" indent="-342900"/>
            <a:r>
              <a:rPr lang="ru-RU" sz="2800" b="1" dirty="0">
                <a:latin typeface="Calibri" pitchFamily="34" charset="0"/>
              </a:rPr>
              <a:t>	7500 : 100 = 75 (р) -1</a:t>
            </a:r>
            <a:r>
              <a:rPr lang="ru-RU" sz="2800" b="1" dirty="0" smtClean="0">
                <a:latin typeface="Calibri" pitchFamily="34" charset="0"/>
              </a:rPr>
              <a:t>%</a:t>
            </a:r>
          </a:p>
          <a:p>
            <a:pPr marL="342900" indent="-342900"/>
            <a:r>
              <a:rPr lang="ru-RU" sz="2800" b="1" dirty="0">
                <a:latin typeface="Calibri" pitchFamily="34" charset="0"/>
              </a:rPr>
              <a:t>	75 * 73 = </a:t>
            </a:r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5475</a:t>
            </a:r>
            <a:r>
              <a:rPr lang="ru-RU" sz="2800" b="1" dirty="0">
                <a:latin typeface="Calibri" pitchFamily="34" charset="0"/>
              </a:rPr>
              <a:t> (р) - истрачено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71875" y="2000250"/>
            <a:ext cx="3968750" cy="1384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latin typeface="Calibri" pitchFamily="34" charset="0"/>
              </a:rPr>
              <a:t>Получено – 7500 рублей</a:t>
            </a:r>
          </a:p>
          <a:p>
            <a:r>
              <a:rPr lang="ru-RU" sz="2800" b="1" dirty="0">
                <a:latin typeface="Calibri" pitchFamily="34" charset="0"/>
              </a:rPr>
              <a:t>Израсходовано - ?</a:t>
            </a:r>
          </a:p>
          <a:p>
            <a:r>
              <a:rPr lang="ru-RU" sz="2800" b="1" dirty="0">
                <a:latin typeface="Calibri" pitchFamily="34" charset="0"/>
              </a:rPr>
              <a:t>Осталось – 27% </a:t>
            </a:r>
          </a:p>
        </p:txBody>
      </p:sp>
    </p:spTree>
    <p:extLst>
      <p:ext uri="{BB962C8B-B14F-4D97-AF65-F5344CB8AC3E}">
        <p14:creationId xmlns:p14="http://schemas.microsoft.com/office/powerpoint/2010/main" val="2595487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251520" y="357188"/>
            <a:ext cx="8666163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 smtClean="0">
                <a:latin typeface="Calibri" pitchFamily="34" charset="0"/>
              </a:rPr>
              <a:t>4.В </a:t>
            </a:r>
            <a:r>
              <a:rPr lang="ru-RU" sz="3200" dirty="0">
                <a:latin typeface="Calibri" pitchFamily="34" charset="0"/>
              </a:rPr>
              <a:t>коробке были карандаши. Сначала из коробки взяли 50% карандашей, а затем 40% оставшихся. После этого в коробке осталось 3 карандаша. Сколько карандашей было в коробке</a:t>
            </a:r>
            <a:r>
              <a:rPr lang="ru-RU" sz="3200" dirty="0" smtClean="0">
                <a:latin typeface="Calibri" pitchFamily="34" charset="0"/>
              </a:rPr>
              <a:t>? </a:t>
            </a:r>
            <a:endParaRPr lang="ru-RU" sz="3200" dirty="0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7189" y="2708921"/>
            <a:ext cx="2464592" cy="224676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latin typeface="Calibri" pitchFamily="34" charset="0"/>
              </a:rPr>
              <a:t>Было -? </a:t>
            </a:r>
          </a:p>
          <a:p>
            <a:r>
              <a:rPr lang="ru-RU" sz="2800" b="1" dirty="0">
                <a:latin typeface="Calibri" pitchFamily="34" charset="0"/>
              </a:rPr>
              <a:t>Взяли – 50%</a:t>
            </a:r>
          </a:p>
          <a:p>
            <a:r>
              <a:rPr lang="ru-RU" sz="2800" b="1" dirty="0">
                <a:latin typeface="Calibri" pitchFamily="34" charset="0"/>
              </a:rPr>
              <a:t>Осталось</a:t>
            </a:r>
          </a:p>
          <a:p>
            <a:r>
              <a:rPr lang="ru-RU" sz="2800" b="1" dirty="0">
                <a:latin typeface="Calibri" pitchFamily="34" charset="0"/>
              </a:rPr>
              <a:t>Взяли 40%</a:t>
            </a:r>
          </a:p>
          <a:p>
            <a:r>
              <a:rPr lang="ru-RU" sz="2800" b="1" dirty="0">
                <a:latin typeface="Calibri" pitchFamily="34" charset="0"/>
              </a:rPr>
              <a:t>Осталось -?</a:t>
            </a:r>
            <a:endParaRPr lang="en-US" sz="2800" b="1" dirty="0">
              <a:latin typeface="Calibri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500313" y="3429000"/>
            <a:ext cx="642937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2927350" y="3214688"/>
            <a:ext cx="430213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>
            <a:off x="1857375" y="3000375"/>
            <a:ext cx="1285875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143125" y="4214813"/>
            <a:ext cx="1000125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2927351" y="4000500"/>
            <a:ext cx="430212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0800000">
            <a:off x="2000250" y="3786188"/>
            <a:ext cx="1143000" cy="158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643313" y="2286000"/>
            <a:ext cx="5143500" cy="440055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latin typeface="Calibri" pitchFamily="34" charset="0"/>
              </a:rPr>
              <a:t>1) 100 – 40 = 60%остаток после первого раза</a:t>
            </a:r>
          </a:p>
          <a:p>
            <a:r>
              <a:rPr lang="ru-RU" sz="2800" b="1" dirty="0">
                <a:latin typeface="Calibri" pitchFamily="34" charset="0"/>
              </a:rPr>
              <a:t>2) 60% - 3к</a:t>
            </a:r>
          </a:p>
          <a:p>
            <a:r>
              <a:rPr lang="ru-RU" sz="2800" b="1" dirty="0">
                <a:latin typeface="Calibri" pitchFamily="34" charset="0"/>
              </a:rPr>
              <a:t>     100% - ?</a:t>
            </a:r>
          </a:p>
          <a:p>
            <a:r>
              <a:rPr lang="ru-RU" sz="2800" b="1" dirty="0">
                <a:latin typeface="Calibri" pitchFamily="34" charset="0"/>
              </a:rPr>
              <a:t>	3 : 60 = 0,05 (к) – 1%</a:t>
            </a:r>
          </a:p>
          <a:p>
            <a:r>
              <a:rPr lang="ru-RU" sz="2800" b="1" dirty="0">
                <a:latin typeface="Calibri" pitchFamily="34" charset="0"/>
              </a:rPr>
              <a:t>	0,05 * 100 = 5 (к) – 100%</a:t>
            </a:r>
          </a:p>
          <a:p>
            <a:r>
              <a:rPr lang="ru-RU" sz="2800" b="1" dirty="0">
                <a:latin typeface="Calibri" pitchFamily="34" charset="0"/>
              </a:rPr>
              <a:t>3) 100 – 50 = 50% - осталось</a:t>
            </a:r>
          </a:p>
          <a:p>
            <a:r>
              <a:rPr lang="ru-RU" sz="2800" b="1" dirty="0">
                <a:latin typeface="Calibri" pitchFamily="34" charset="0"/>
              </a:rPr>
              <a:t>4) 50% - 5к</a:t>
            </a:r>
          </a:p>
          <a:p>
            <a:r>
              <a:rPr lang="ru-RU" sz="2800" b="1" dirty="0">
                <a:latin typeface="Calibri" pitchFamily="34" charset="0"/>
              </a:rPr>
              <a:t>     100% - ?</a:t>
            </a:r>
          </a:p>
          <a:p>
            <a:r>
              <a:rPr lang="ru-RU" sz="2800" b="1" dirty="0">
                <a:latin typeface="Calibri" pitchFamily="34" charset="0"/>
              </a:rPr>
              <a:t>5 * 2 = </a:t>
            </a:r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10</a:t>
            </a:r>
            <a:r>
              <a:rPr lang="ru-RU" sz="2800" b="1" dirty="0">
                <a:latin typeface="Calibri" pitchFamily="34" charset="0"/>
              </a:rPr>
              <a:t> (К) – было в коробке</a:t>
            </a:r>
          </a:p>
        </p:txBody>
      </p:sp>
    </p:spTree>
    <p:extLst>
      <p:ext uri="{BB962C8B-B14F-4D97-AF65-F5344CB8AC3E}">
        <p14:creationId xmlns:p14="http://schemas.microsoft.com/office/powerpoint/2010/main" val="1954785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Задачи повышенной трудности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96752"/>
            <a:ext cx="7931224" cy="492941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1. Вклад , положенный в сбербанк два года назад, достиг суммы , равной 1312,5 тыс. руб. Каков был первоначальный вклад при 25 % годовых 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212976"/>
            <a:ext cx="8460432" cy="331236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Пусть х (тыс.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</a:rPr>
              <a:t>руб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)- первоначальный размер вклада,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тогда х∙0,25 сумма процентов за первый год.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В конце первого года вклад составит х + 0,25х  = 1,25х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Сумма процентов за второй год составит 1,25х∙0,25 = 0,3125х.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В конце второго года вклад составит 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1,25х + 0,3125х = 1,5625х.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1,5625х = 1312,5</a:t>
            </a: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Х = </a:t>
            </a:r>
            <a:r>
              <a:rPr lang="ru-RU" sz="2400" b="1" dirty="0" smtClean="0">
                <a:solidFill>
                  <a:srgbClr val="C00000"/>
                </a:solidFill>
              </a:rPr>
              <a:t>840 тыс. руб.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22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/>
              <a:t> 2</a:t>
            </a:r>
            <a:r>
              <a:rPr lang="ru-RU" sz="3600" b="1" dirty="0" smtClean="0">
                <a:solidFill>
                  <a:srgbClr val="002060"/>
                </a:solidFill>
              </a:rPr>
              <a:t>. Фермеры сдали на завод какое-то         количество выращенной малины и   черники. После сушки получилось 6 т   сушеной малины и 5 т черники. Малина теряет 75% своего веса, а черника 80 % своего веса. Сколько свежих ягод было сдано на завод?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://im3-tub-ru.yandex.net/i?id=619462681-16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293096"/>
            <a:ext cx="475252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64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6912768" cy="778098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Решение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За 100 % примем вес свежей малины.   Потеря веса у малины 75 % , следовательно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6т малины это 25 %.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6 : 0,25 = 24(т) сдано свежей малины.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За 100 % примем вес свежей черники.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Потеря веса у черники 80 % ,следовательно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5 т черники это 20 %.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5 : 0,2 = 25 (т) сдано свежей черники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   25 + 24 = </a:t>
            </a:r>
            <a:r>
              <a:rPr lang="ru-RU" b="1" dirty="0" smtClean="0">
                <a:solidFill>
                  <a:srgbClr val="C00000"/>
                </a:solidFill>
              </a:rPr>
              <a:t>49 (т)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сдано свежих ягод.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83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124744"/>
            <a:ext cx="8136904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3.    5 литров сливок с содержанием жира 35 % смешали с 4 литрами 20 %- </a:t>
            </a:r>
            <a:r>
              <a:rPr lang="ru-RU" sz="4400" b="1" dirty="0" err="1" smtClean="0">
                <a:solidFill>
                  <a:srgbClr val="002060"/>
                </a:solidFill>
              </a:rPr>
              <a:t>ных</a:t>
            </a:r>
            <a:r>
              <a:rPr lang="ru-RU" sz="4400" b="1" dirty="0" smtClean="0">
                <a:solidFill>
                  <a:srgbClr val="002060"/>
                </a:solidFill>
              </a:rPr>
              <a:t> сливок и к смеси добавили 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1 литр чистой воды. Какой жирности получилась смесь ?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21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Решение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  1. 5 ∙ 0,35 = 1,75 (л) - жира в 5 л сливок.</a:t>
            </a:r>
          </a:p>
          <a:p>
            <a:pPr marL="0" indent="0">
              <a:buNone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 2. 4 ∙ 0,2  = 0,8 (л) – жира в 4 л сливок.</a:t>
            </a:r>
          </a:p>
          <a:p>
            <a:pPr marL="0" indent="0">
              <a:buNone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 3. 1,75 + 0,8 =  2,25 (л) – жира в смеси.</a:t>
            </a:r>
          </a:p>
          <a:p>
            <a:pPr marL="0" indent="0">
              <a:buNone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 4. 5 + 4 + 1 = 10 (л) – вес смеси.</a:t>
            </a:r>
          </a:p>
          <a:p>
            <a:pPr marL="0" indent="0">
              <a:buNone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 5. 2,25 : 10 = 0,255 = </a:t>
            </a:r>
            <a:r>
              <a:rPr lang="ru-RU" sz="3600" b="1" dirty="0" smtClean="0">
                <a:solidFill>
                  <a:srgbClr val="C00000"/>
                </a:solidFill>
              </a:rPr>
              <a:t>25,5 %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- жирность смеси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90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Найдите 5 % от величины: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6000">
                <a:solidFill>
                  <a:srgbClr val="6600CC"/>
                </a:solidFill>
              </a:rPr>
              <a:t>Вариант 1</a:t>
            </a:r>
          </a:p>
          <a:p>
            <a:pPr>
              <a:lnSpc>
                <a:spcPct val="90000"/>
              </a:lnSpc>
            </a:pPr>
            <a:r>
              <a:rPr lang="ru-RU" sz="6000">
                <a:solidFill>
                  <a:srgbClr val="0000CC"/>
                </a:solidFill>
              </a:rPr>
              <a:t>1 руб</a:t>
            </a:r>
          </a:p>
          <a:p>
            <a:pPr>
              <a:lnSpc>
                <a:spcPct val="90000"/>
              </a:lnSpc>
            </a:pPr>
            <a:r>
              <a:rPr lang="ru-RU" sz="6000">
                <a:solidFill>
                  <a:srgbClr val="0000CC"/>
                </a:solidFill>
              </a:rPr>
              <a:t>1 ц</a:t>
            </a:r>
          </a:p>
          <a:p>
            <a:pPr>
              <a:lnSpc>
                <a:spcPct val="90000"/>
              </a:lnSpc>
            </a:pPr>
            <a:r>
              <a:rPr lang="ru-RU" sz="6000">
                <a:solidFill>
                  <a:srgbClr val="0000CC"/>
                </a:solidFill>
              </a:rPr>
              <a:t>1 м</a:t>
            </a:r>
          </a:p>
          <a:p>
            <a:pPr>
              <a:lnSpc>
                <a:spcPct val="90000"/>
              </a:lnSpc>
            </a:pPr>
            <a:r>
              <a:rPr lang="ru-RU" sz="6000">
                <a:solidFill>
                  <a:srgbClr val="0000CC"/>
                </a:solidFill>
              </a:rPr>
              <a:t>1 кг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889125" y="2000250"/>
            <a:ext cx="184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sz="3200">
              <a:latin typeface="Times New Roman" pitchFamily="18" charset="0"/>
            </a:endParaRPr>
          </a:p>
        </p:txBody>
      </p:sp>
      <p:pic>
        <p:nvPicPr>
          <p:cNvPr id="15366" name="Picture 6" descr="Image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3644900"/>
            <a:ext cx="2016125" cy="197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4932363" y="1557338"/>
            <a:ext cx="4033837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6000">
                <a:solidFill>
                  <a:srgbClr val="6600CC"/>
                </a:solidFill>
              </a:rPr>
              <a:t>Вариант 2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6000">
                <a:solidFill>
                  <a:srgbClr val="0000CC"/>
                </a:solidFill>
              </a:rPr>
              <a:t>1 литр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6000">
                <a:solidFill>
                  <a:srgbClr val="0000CC"/>
                </a:solidFill>
              </a:rPr>
              <a:t>1 т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6000">
                <a:solidFill>
                  <a:srgbClr val="0000CC"/>
                </a:solidFill>
              </a:rPr>
              <a:t>1 г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6000">
                <a:solidFill>
                  <a:srgbClr val="0000CC"/>
                </a:solidFill>
              </a:rPr>
              <a:t>1 см</a:t>
            </a:r>
          </a:p>
        </p:txBody>
      </p:sp>
    </p:spTree>
    <p:extLst>
      <p:ext uri="{BB962C8B-B14F-4D97-AF65-F5344CB8AC3E}">
        <p14:creationId xmlns:p14="http://schemas.microsoft.com/office/powerpoint/2010/main" val="33373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«Пусть мысли, заключенные в книгах, будут твоим основным капиталом,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а мысли, которые возникнут у тебя самого, - процентами на него."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i="1" dirty="0"/>
              <a:t>Фома Аквинский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2132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116013"/>
          </a:xfrm>
        </p:spPr>
        <p:txBody>
          <a:bodyPr/>
          <a:lstStyle/>
          <a:p>
            <a:r>
              <a:rPr lang="ru-RU"/>
              <a:t>Домашнее задание:</a:t>
            </a:r>
          </a:p>
        </p:txBody>
      </p:sp>
      <p:pic>
        <p:nvPicPr>
          <p:cNvPr id="20485" name="Picture 5" descr="MYNET06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235450"/>
            <a:ext cx="3095625" cy="2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AutoShape 6"/>
          <p:cNvSpPr>
            <a:spLocks noChangeArrowheads="1"/>
          </p:cNvSpPr>
          <p:nvPr/>
        </p:nvSpPr>
        <p:spPr bwMode="auto">
          <a:xfrm>
            <a:off x="4211961" y="1938239"/>
            <a:ext cx="4608190" cy="3672632"/>
          </a:xfrm>
          <a:prstGeom prst="cloudCallout">
            <a:avLst>
              <a:gd name="adj1" fmla="val -111079"/>
              <a:gd name="adj2" fmla="val -34981"/>
            </a:avLst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Учебник №864, 867.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Придумать и нарисовать узор, в котором присутствуют три цвета: розовый занимает 25% узора, жёлтый – 50 % узора и голубой – 25% узора.</a:t>
            </a:r>
          </a:p>
          <a:p>
            <a:pPr marL="285750" indent="-285750" algn="ctr"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Придумать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две задачи на проценты и оформить их решение.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40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MYNET0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476250"/>
            <a:ext cx="3995737" cy="353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WordArt 5"/>
          <p:cNvSpPr>
            <a:spLocks noChangeArrowheads="1" noChangeShapeType="1" noTextEdit="1"/>
          </p:cNvSpPr>
          <p:nvPr/>
        </p:nvSpPr>
        <p:spPr bwMode="auto">
          <a:xfrm>
            <a:off x="2411413" y="2541588"/>
            <a:ext cx="6121400" cy="431641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lantUp">
              <a:avLst>
                <a:gd name="adj" fmla="val 40051"/>
              </a:avLst>
            </a:prstTxWarp>
          </a:bodyPr>
          <a:lstStyle/>
          <a:p>
            <a:pPr algn="ctr"/>
            <a:r>
              <a:rPr lang="ru-RU" sz="3600" b="1" kern="10">
                <a:ln w="762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Comic Sans MS"/>
              </a:rPr>
              <a:t>Спасибо</a:t>
            </a:r>
          </a:p>
          <a:p>
            <a:pPr algn="ctr"/>
            <a:r>
              <a:rPr lang="ru-RU" sz="3600" b="1" kern="10">
                <a:ln w="76200">
                  <a:solidFill>
                    <a:srgbClr val="008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Comic Sans MS"/>
              </a:rPr>
              <a:t>за урок!</a:t>
            </a:r>
          </a:p>
        </p:txBody>
      </p:sp>
    </p:spTree>
    <p:extLst>
      <p:ext uri="{BB962C8B-B14F-4D97-AF65-F5344CB8AC3E}">
        <p14:creationId xmlns:p14="http://schemas.microsoft.com/office/powerpoint/2010/main" val="2857997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>
                <a:solidFill>
                  <a:srgbClr val="008000"/>
                </a:solidFill>
              </a:rPr>
              <a:t>Сократите дробь:</a:t>
            </a:r>
          </a:p>
        </p:txBody>
      </p:sp>
      <p:graphicFrame>
        <p:nvGraphicFramePr>
          <p:cNvPr id="8227" name="Object 35"/>
          <p:cNvGraphicFramePr>
            <a:graphicFrameLocks noGrp="1" noChangeAspect="1"/>
          </p:cNvGraphicFramePr>
          <p:nvPr>
            <p:ph sz="quarter" idx="13"/>
          </p:nvPr>
        </p:nvGraphicFramePr>
        <p:xfrm>
          <a:off x="1117600" y="1196975"/>
          <a:ext cx="6692900" cy="2370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Формула" r:id="rId3" imgW="1218960" imgH="431640" progId="Equation.3">
                  <p:embed/>
                </p:oleObj>
              </mc:Choice>
              <mc:Fallback>
                <p:oleObj name="Формула" r:id="rId3" imgW="12189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7600" y="1196975"/>
                        <a:ext cx="6692900" cy="2370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29" name="Object 37"/>
          <p:cNvGraphicFramePr>
            <a:graphicFrameLocks noGrp="1" noChangeAspect="1"/>
          </p:cNvGraphicFramePr>
          <p:nvPr>
            <p:ph sz="quarter" idx="14"/>
          </p:nvPr>
        </p:nvGraphicFramePr>
        <p:xfrm>
          <a:off x="2484438" y="4292600"/>
          <a:ext cx="6264275" cy="2173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Формула" r:id="rId5" imgW="1244520" imgH="431640" progId="Equation.3">
                  <p:embed/>
                </p:oleObj>
              </mc:Choice>
              <mc:Fallback>
                <p:oleObj name="Формула" r:id="rId5" imgW="12445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4292600"/>
                        <a:ext cx="6264275" cy="2173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231" name="Picture 39" descr="MYNET04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789363"/>
            <a:ext cx="2195512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9386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989138"/>
            <a:ext cx="8229600" cy="4525962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5400" b="1"/>
              <a:t>А)  37%,    83%,    61%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5400" b="1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5400" b="1"/>
              <a:t>Б)  15%,    50%,    60%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5400" b="1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5400" b="1"/>
              <a:t>В)  49%,    40%,    80%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>
                <a:solidFill>
                  <a:srgbClr val="0000CC"/>
                </a:solidFill>
              </a:rPr>
              <a:t>Вырази проценты дробью и, если можно сократите ее:</a:t>
            </a:r>
          </a:p>
        </p:txBody>
      </p:sp>
      <p:pic>
        <p:nvPicPr>
          <p:cNvPr id="9220" name="Picture 4" descr="MYNET0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9725"/>
            <a:ext cx="1619250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021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188913"/>
            <a:ext cx="7232650" cy="684212"/>
          </a:xfrm>
        </p:spPr>
        <p:txBody>
          <a:bodyPr>
            <a:normAutofit fontScale="90000"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Найдите соответствие: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95288" y="981075"/>
            <a:ext cx="4060825" cy="11509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4000" b="1">
                <a:latin typeface="Comic Sans MS" pitchFamily="66" charset="0"/>
              </a:rPr>
              <a:t>25% от 60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95288" y="2247900"/>
            <a:ext cx="4060825" cy="10366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4000" b="1">
                <a:latin typeface="Comic Sans MS" pitchFamily="66" charset="0"/>
              </a:rPr>
              <a:t>40% от 35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95288" y="3400425"/>
            <a:ext cx="4060825" cy="10366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4000" b="1">
                <a:latin typeface="Comic Sans MS" pitchFamily="66" charset="0"/>
              </a:rPr>
              <a:t>21% от 200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95288" y="4552950"/>
            <a:ext cx="4060825" cy="10366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4000" b="1">
                <a:latin typeface="Comic Sans MS" pitchFamily="66" charset="0"/>
              </a:rPr>
              <a:t>60% от 120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395288" y="5705475"/>
            <a:ext cx="4060825" cy="103663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4000" b="1">
                <a:latin typeface="Comic Sans MS" pitchFamily="66" charset="0"/>
              </a:rPr>
              <a:t>20% от 90</a:t>
            </a: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6011863" y="981075"/>
            <a:ext cx="2333625" cy="103663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800" b="1">
                <a:latin typeface="Comic Sans MS" pitchFamily="66" charset="0"/>
              </a:rPr>
              <a:t>42</a:t>
            </a: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6011863" y="2176463"/>
            <a:ext cx="2333625" cy="103663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800" b="1">
                <a:latin typeface="Comic Sans MS" pitchFamily="66" charset="0"/>
              </a:rPr>
              <a:t>18</a:t>
            </a: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6011863" y="3328988"/>
            <a:ext cx="2333625" cy="1036637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800" b="1">
                <a:latin typeface="Comic Sans MS" pitchFamily="66" charset="0"/>
              </a:rPr>
              <a:t>14</a:t>
            </a:r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6011863" y="4479925"/>
            <a:ext cx="2333625" cy="103663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800" b="1">
                <a:latin typeface="Comic Sans MS" pitchFamily="66" charset="0"/>
              </a:rPr>
              <a:t>15</a:t>
            </a: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6011863" y="5632450"/>
            <a:ext cx="2333625" cy="1036638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800" b="1">
                <a:latin typeface="Comic Sans MS" pitchFamily="66" charset="0"/>
              </a:rPr>
              <a:t>72</a:t>
            </a:r>
          </a:p>
        </p:txBody>
      </p:sp>
      <p:sp>
        <p:nvSpPr>
          <p:cNvPr id="14350" name="Freeform 14"/>
          <p:cNvSpPr>
            <a:spLocks/>
          </p:cNvSpPr>
          <p:nvPr/>
        </p:nvSpPr>
        <p:spPr bwMode="auto">
          <a:xfrm>
            <a:off x="4427538" y="1844675"/>
            <a:ext cx="1655762" cy="3097213"/>
          </a:xfrm>
          <a:custGeom>
            <a:avLst/>
            <a:gdLst>
              <a:gd name="T0" fmla="*/ 0 w 970"/>
              <a:gd name="T1" fmla="*/ 0 h 1469"/>
              <a:gd name="T2" fmla="*/ 970 w 970"/>
              <a:gd name="T3" fmla="*/ 1469 h 146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70" h="1469">
                <a:moveTo>
                  <a:pt x="0" y="0"/>
                </a:moveTo>
                <a:lnTo>
                  <a:pt x="970" y="1469"/>
                </a:lnTo>
              </a:path>
            </a:pathLst>
          </a:custGeom>
          <a:noFill/>
          <a:ln w="635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1" name="Freeform 15"/>
          <p:cNvSpPr>
            <a:spLocks/>
          </p:cNvSpPr>
          <p:nvPr/>
        </p:nvSpPr>
        <p:spPr bwMode="auto">
          <a:xfrm>
            <a:off x="4427538" y="2997200"/>
            <a:ext cx="1539875" cy="808038"/>
          </a:xfrm>
          <a:custGeom>
            <a:avLst/>
            <a:gdLst>
              <a:gd name="T0" fmla="*/ 0 w 970"/>
              <a:gd name="T1" fmla="*/ 0 h 509"/>
              <a:gd name="T2" fmla="*/ 970 w 970"/>
              <a:gd name="T3" fmla="*/ 509 h 50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70" h="509">
                <a:moveTo>
                  <a:pt x="0" y="0"/>
                </a:moveTo>
                <a:lnTo>
                  <a:pt x="970" y="509"/>
                </a:lnTo>
              </a:path>
            </a:pathLst>
          </a:custGeom>
          <a:noFill/>
          <a:ln w="635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2" name="Freeform 16"/>
          <p:cNvSpPr>
            <a:spLocks/>
          </p:cNvSpPr>
          <p:nvPr/>
        </p:nvSpPr>
        <p:spPr bwMode="auto">
          <a:xfrm>
            <a:off x="4500563" y="1484313"/>
            <a:ext cx="1511300" cy="2449512"/>
          </a:xfrm>
          <a:custGeom>
            <a:avLst/>
            <a:gdLst>
              <a:gd name="T0" fmla="*/ 0 w 970"/>
              <a:gd name="T1" fmla="*/ 988 h 988"/>
              <a:gd name="T2" fmla="*/ 970 w 970"/>
              <a:gd name="T3" fmla="*/ 0 h 98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70" h="988">
                <a:moveTo>
                  <a:pt x="0" y="988"/>
                </a:moveTo>
                <a:lnTo>
                  <a:pt x="970" y="0"/>
                </a:lnTo>
              </a:path>
            </a:pathLst>
          </a:custGeom>
          <a:noFill/>
          <a:ln w="635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3" name="Freeform 17"/>
          <p:cNvSpPr>
            <a:spLocks/>
          </p:cNvSpPr>
          <p:nvPr/>
        </p:nvSpPr>
        <p:spPr bwMode="auto">
          <a:xfrm>
            <a:off x="4500563" y="5300663"/>
            <a:ext cx="1538287" cy="838200"/>
          </a:xfrm>
          <a:custGeom>
            <a:avLst/>
            <a:gdLst>
              <a:gd name="T0" fmla="*/ 0 w 969"/>
              <a:gd name="T1" fmla="*/ 0 h 528"/>
              <a:gd name="T2" fmla="*/ 969 w 969"/>
              <a:gd name="T3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69" h="528">
                <a:moveTo>
                  <a:pt x="0" y="0"/>
                </a:moveTo>
                <a:lnTo>
                  <a:pt x="969" y="528"/>
                </a:lnTo>
              </a:path>
            </a:pathLst>
          </a:custGeom>
          <a:noFill/>
          <a:ln w="635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54" name="Freeform 18"/>
          <p:cNvSpPr>
            <a:spLocks/>
          </p:cNvSpPr>
          <p:nvPr/>
        </p:nvSpPr>
        <p:spPr bwMode="auto">
          <a:xfrm>
            <a:off x="4500563" y="2708275"/>
            <a:ext cx="1511300" cy="3282950"/>
          </a:xfrm>
          <a:custGeom>
            <a:avLst/>
            <a:gdLst>
              <a:gd name="T0" fmla="*/ 0 w 931"/>
              <a:gd name="T1" fmla="*/ 1478 h 1478"/>
              <a:gd name="T2" fmla="*/ 931 w 931"/>
              <a:gd name="T3" fmla="*/ 0 h 147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31" h="1478">
                <a:moveTo>
                  <a:pt x="0" y="1478"/>
                </a:moveTo>
                <a:lnTo>
                  <a:pt x="931" y="0"/>
                </a:lnTo>
              </a:path>
            </a:pathLst>
          </a:custGeom>
          <a:noFill/>
          <a:ln w="63500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98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450"/>
                            </p:stCondLst>
                            <p:childTnLst>
                              <p:par>
                                <p:cTn id="13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450"/>
                            </p:stCondLst>
                            <p:childTnLst>
                              <p:par>
                                <p:cTn id="34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8" dur="1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3" dur="1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8" dur="10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40" grpId="0" animBg="1"/>
      <p:bldP spid="14341" grpId="0" animBg="1"/>
      <p:bldP spid="14342" grpId="0" animBg="1"/>
      <p:bldP spid="14343" grpId="0" animBg="1"/>
      <p:bldP spid="14344" grpId="0" animBg="1"/>
      <p:bldP spid="14345" grpId="0" animBg="1"/>
      <p:bldP spid="14346" grpId="0" animBg="1"/>
      <p:bldP spid="14347" grpId="0" animBg="1"/>
      <p:bldP spid="14348" grpId="0" animBg="1"/>
      <p:bldP spid="14349" grpId="0" animBg="1"/>
      <p:bldP spid="14350" grpId="0" animBg="1"/>
      <p:bldP spid="14351" grpId="0" animBg="1"/>
      <p:bldP spid="14352" grpId="0" animBg="1"/>
      <p:bldP spid="14353" grpId="0" animBg="1"/>
      <p:bldP spid="1435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Нахождение процентов данного числа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algn="ctr"/>
            <a:r>
              <a:rPr lang="ru-RU" dirty="0"/>
              <a:t>Количество         %</a:t>
            </a:r>
          </a:p>
          <a:p>
            <a:pPr algn="ctr"/>
            <a:r>
              <a:rPr lang="ru-RU" dirty="0"/>
              <a:t>1200 </a:t>
            </a:r>
            <a:r>
              <a:rPr lang="ru-RU" dirty="0" err="1"/>
              <a:t>шт</a:t>
            </a:r>
            <a:r>
              <a:rPr lang="ru-RU" dirty="0"/>
              <a:t>            100</a:t>
            </a:r>
          </a:p>
          <a:p>
            <a:pPr algn="ctr"/>
            <a:r>
              <a:rPr lang="en-US" dirty="0"/>
              <a:t>x</a:t>
            </a:r>
            <a:r>
              <a:rPr lang="ru-RU" dirty="0"/>
              <a:t> </a:t>
            </a:r>
            <a:r>
              <a:rPr lang="ru-RU" dirty="0" err="1"/>
              <a:t>шт</a:t>
            </a:r>
            <a:r>
              <a:rPr lang="ru-RU" dirty="0"/>
              <a:t>                32</a:t>
            </a:r>
          </a:p>
          <a:p>
            <a:pPr algn="ctr"/>
            <a:r>
              <a:rPr lang="ru-RU" dirty="0"/>
              <a:t>х=(1200*32):100=384</a:t>
            </a:r>
          </a:p>
          <a:p>
            <a:pPr algn="ctr"/>
            <a:r>
              <a:rPr lang="ru-RU" dirty="0"/>
              <a:t> Ответ: 384 </a:t>
            </a:r>
            <a:r>
              <a:rPr lang="ru-RU" dirty="0" err="1"/>
              <a:t>шт</a:t>
            </a:r>
            <a:endParaRPr lang="ru-RU" dirty="0"/>
          </a:p>
          <a:p>
            <a:endParaRPr lang="ru-RU" dirty="0"/>
          </a:p>
        </p:txBody>
      </p:sp>
      <p:pic>
        <p:nvPicPr>
          <p:cNvPr id="5" name="Picture 4" descr="MYNET040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165" y="3475624"/>
            <a:ext cx="2470731" cy="2185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9243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/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Нахождение</a:t>
            </a:r>
            <a:r>
              <a:rPr lang="ru-RU" dirty="0"/>
              <a:t> числа по его процентам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Количество        %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х чел                 100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12чел               30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х=(12*100):30=40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Ответ: 40чел</a:t>
            </a:r>
          </a:p>
          <a:p>
            <a:endParaRPr lang="ru-RU" dirty="0"/>
          </a:p>
        </p:txBody>
      </p:sp>
      <p:pic>
        <p:nvPicPr>
          <p:cNvPr id="5" name="Picture 4" descr="MYNET040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5" y="3475624"/>
            <a:ext cx="2934221" cy="2595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8347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/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Нахождение</a:t>
            </a:r>
            <a:r>
              <a:rPr lang="ru-RU" dirty="0"/>
              <a:t> процентного отношения чисел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Количество      %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1800 га      100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558 га        х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х= (558*100):1800=31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Ответ:  31%</a:t>
            </a:r>
          </a:p>
          <a:p>
            <a:endParaRPr lang="ru-RU" dirty="0"/>
          </a:p>
        </p:txBody>
      </p:sp>
      <p:pic>
        <p:nvPicPr>
          <p:cNvPr id="5" name="Picture 4" descr="MYNET040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5" y="3730418"/>
            <a:ext cx="2646189" cy="2340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7689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Реши устно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1. Турист прошел 14 км, что составляет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70 % всего маршрута. Чему равен весь маршрут?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2. В книге 300 страниц. Аня прочитала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20 % книги. Сколько страниц прочитала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Аня ?</a:t>
            </a:r>
          </a:p>
          <a:p>
            <a:pPr marL="0" indent="0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3. Рабочий изготовил 60 деталей, что составляет 25% его задания. Сколько 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    деталей необходимо изготовить?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96336" y="1231234"/>
            <a:ext cx="1440160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20 км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693191" y="2852936"/>
            <a:ext cx="124644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60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693191" y="4653136"/>
            <a:ext cx="1246449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240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510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269</TotalTime>
  <Words>908</Words>
  <Application>Microsoft Office PowerPoint</Application>
  <PresentationFormat>Экран (4:3)</PresentationFormat>
  <Paragraphs>136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Волна</vt:lpstr>
      <vt:lpstr>Формула</vt:lpstr>
      <vt:lpstr>Математика 6 класс</vt:lpstr>
      <vt:lpstr>«Пусть мысли, заключенные в книгах, будут твоим основным капиталом, а мысли, которые возникнут у тебя самого, - процентами на него.". </vt:lpstr>
      <vt:lpstr>Сократите дробь:</vt:lpstr>
      <vt:lpstr>Вырази проценты дробью и, если можно сократите ее:</vt:lpstr>
      <vt:lpstr>Найдите соответствие:</vt:lpstr>
      <vt:lpstr>1. Нахождение процентов данного числа. </vt:lpstr>
      <vt:lpstr> 2. Нахождение числа по его процентам</vt:lpstr>
      <vt:lpstr>3. Нахождение процентного отношения чисел</vt:lpstr>
      <vt:lpstr>Реши устно</vt:lpstr>
      <vt:lpstr>Думай, рассуждай, решай </vt:lpstr>
      <vt:lpstr>Презентация PowerPoint</vt:lpstr>
      <vt:lpstr>Презентация PowerPoint</vt:lpstr>
      <vt:lpstr>Презентация PowerPoint</vt:lpstr>
      <vt:lpstr>Задачи повышенной трудности</vt:lpstr>
      <vt:lpstr>Презентация PowerPoint</vt:lpstr>
      <vt:lpstr>Решение</vt:lpstr>
      <vt:lpstr>Презентация PowerPoint</vt:lpstr>
      <vt:lpstr>Решение</vt:lpstr>
      <vt:lpstr>Найдите 5 % от величины:</vt:lpstr>
      <vt:lpstr>Домашнее задание: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6 класс</dc:title>
  <dc:creator>Алексей</dc:creator>
  <cp:lastModifiedBy>teach</cp:lastModifiedBy>
  <cp:revision>24</cp:revision>
  <dcterms:created xsi:type="dcterms:W3CDTF">2013-03-23T19:11:41Z</dcterms:created>
  <dcterms:modified xsi:type="dcterms:W3CDTF">2013-03-25T08:00:03Z</dcterms:modified>
</cp:coreProperties>
</file>