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9" r:id="rId2"/>
    <p:sldId id="256" r:id="rId3"/>
    <p:sldId id="270" r:id="rId4"/>
    <p:sldId id="257" r:id="rId5"/>
    <p:sldId id="260" r:id="rId6"/>
    <p:sldId id="271" r:id="rId7"/>
    <p:sldId id="274" r:id="rId8"/>
    <p:sldId id="273" r:id="rId9"/>
    <p:sldId id="269" r:id="rId10"/>
    <p:sldId id="275" r:id="rId11"/>
    <p:sldId id="272" r:id="rId12"/>
    <p:sldId id="263" r:id="rId13"/>
    <p:sldId id="262" r:id="rId14"/>
    <p:sldId id="27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63" autoAdjust="0"/>
    <p:restoredTop sz="94660"/>
  </p:normalViewPr>
  <p:slideViewPr>
    <p:cSldViewPr>
      <p:cViewPr varScale="1">
        <p:scale>
          <a:sx n="69" d="100"/>
          <a:sy n="69" d="100"/>
        </p:scale>
        <p:origin x="-10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01.03.2015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0%D0%BE%D1%81%D1%81%D0%B8%D1%8F" TargetMode="External"/><Relationship Id="rId13" Type="http://schemas.openxmlformats.org/officeDocument/2006/relationships/hyperlink" Target="https://ru.wikipedia.org/wiki/2005_%D0%B3%D0%BE%D0%B4" TargetMode="External"/><Relationship Id="rId3" Type="http://schemas.openxmlformats.org/officeDocument/2006/relationships/hyperlink" Target="https://ru.wikipedia.org/wiki/%D0%A0%D0%BE%D1%81%D1%81%D0%B8%D0%B9%D1%81%D0%BA%D0%B0%D1%8F_%D0%A4%D0%B5%D0%B4%D0%B5%D1%80%D0%B0%D1%86%D0%B8%D1%8F" TargetMode="External"/><Relationship Id="rId7" Type="http://schemas.openxmlformats.org/officeDocument/2006/relationships/hyperlink" Target="https://ru.wikipedia.org/wiki/%D0%9A%D0%B0%D0%B7%D0%B0%D0%BD%D0%BA%D0%B0_(%D0%BF%D1%80%D0%B8%D1%82%D0%BE%D0%BA_%D0%92%D0%BE%D0%BB%D0%B3%D0%B8)" TargetMode="External"/><Relationship Id="rId12" Type="http://schemas.openxmlformats.org/officeDocument/2006/relationships/hyperlink" Target="https://ru.wikipedia.org/wiki/%D0%A2%D1%80%D0%B5%D1%82%D1%8C%D1%8F_%D1%81%D1%82%D0%BE%D0%BB%D0%B8%D1%86%D0%B0" TargetMode="External"/><Relationship Id="rId2" Type="http://schemas.openxmlformats.org/officeDocument/2006/relationships/hyperlink" Target="https://ru.wikipedia.org/wiki/%D0%A2%D0%B0%D1%82%D0%B0%D1%80%D1%81%D0%BA%D0%B8%D0%B9_%D1%8F%D0%B7%D1%8B%D0%BA" TargetMode="External"/><Relationship Id="rId16" Type="http://schemas.openxmlformats.org/officeDocument/2006/relationships/hyperlink" Target="https://ru.wikipedia.org/wiki/%D0%9B%D0%B5%D1%82%D0%BD%D1%8F%D1%8F_%D0%A3%D0%BD%D0%B8%D0%B2%D0%B5%D1%80%D1%81%D0%B8%D0%B0%D0%B4%D0%B0_201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2%D0%BE%D0%BB%D0%B3%D0%B0" TargetMode="External"/><Relationship Id="rId11" Type="http://schemas.openxmlformats.org/officeDocument/2006/relationships/hyperlink" Target="https://ru.wikipedia.org/wiki/%D0%91%D1%80%D0%B5%D0%BD%D0%B4" TargetMode="External"/><Relationship Id="rId5" Type="http://schemas.openxmlformats.org/officeDocument/2006/relationships/hyperlink" Target="https://ru.wikipedia.org/wiki/%D0%A2%D0%B0%D1%82%D0%B0%D1%80%D1%81%D1%82%D0%B0%D0%BD" TargetMode="External"/><Relationship Id="rId15" Type="http://schemas.openxmlformats.org/officeDocument/2006/relationships/hyperlink" Target="https://ru.wikipedia.org/wiki/2013_%D0%B3%D0%BE%D0%B4" TargetMode="External"/><Relationship Id="rId10" Type="http://schemas.openxmlformats.org/officeDocument/2006/relationships/hyperlink" Target="https://ru.wikipedia.org/wiki/%D0%92%D1%81%D0%B5%D0%BC%D0%B8%D1%80%D0%BD%D0%BE%D0%B5_%D0%BD%D0%B0%D1%81%D0%BB%D0%B5%D0%B4%D0%B8%D0%B5" TargetMode="External"/><Relationship Id="rId4" Type="http://schemas.openxmlformats.org/officeDocument/2006/relationships/hyperlink" Target="https://ru.wikipedia.org/wiki/%D0%A1%D1%82%D0%BE%D0%BB%D0%B8%D1%86%D0%B0" TargetMode="External"/><Relationship Id="rId9" Type="http://schemas.openxmlformats.org/officeDocument/2006/relationships/hyperlink" Target="https://ru.wikipedia.org/wiki/%D0%9A%D0%B0%D0%B7%D0%B0%D0%BD%D1%81%D0%BA%D0%B8%D0%B9_%D0%BA%D1%80%D0%B5%D0%BC%D0%BB%D1%8C" TargetMode="External"/><Relationship Id="rId14" Type="http://schemas.openxmlformats.org/officeDocument/2006/relationships/hyperlink" Target="https://ru.wikipedia.org/wiki/%D0%A2%D1%8B%D1%81%D1%8F%D1%87%D0%B5%D0%BB%D0%B5%D1%82%D0%B8%D0%B5_%D0%9A%D0%B0%D0%B7%D0%B0%D0%BD%D0%B8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3429001"/>
            <a:ext cx="8458200" cy="180019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</a:t>
            </a:r>
            <a:r>
              <a:rPr lang="ru-RU" dirty="0" smtClean="0"/>
              <a:t>Осенние каникулы  </a:t>
            </a:r>
            <a:r>
              <a:rPr lang="ru-RU" dirty="0" smtClean="0"/>
              <a:t>В Казани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классные руководители и учащиеся 8 «В» и 8 «Г» классов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620688"/>
            <a:ext cx="8458200" cy="18002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отчет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16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Вечерняя прогулка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каждой поездке есть обязательная программа и произвольная. У нас  произвольная   программа    - вечерняя прогулка по пешеходной улице-местному Арбату-улице Баумана.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005263"/>
            <a:ext cx="1965325" cy="174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509120"/>
            <a:ext cx="1858962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417" y="3681412"/>
            <a:ext cx="2375867" cy="2885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4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Макет </a:t>
            </a:r>
            <a:r>
              <a:rPr lang="ru-RU" dirty="0" err="1" smtClean="0"/>
              <a:t>свияжска</a:t>
            </a:r>
            <a:r>
              <a:rPr lang="ru-RU" dirty="0" smtClean="0"/>
              <a:t> в музее  и сам  чудо-город</a:t>
            </a:r>
            <a:endParaRPr lang="ru-RU" dirty="0"/>
          </a:p>
        </p:txBody>
      </p:sp>
      <p:pic>
        <p:nvPicPr>
          <p:cNvPr id="5" name="Picture 2" descr="K:\Казань_01.11.2014\IMG_173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390775"/>
            <a:ext cx="41910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429" y="1484784"/>
            <a:ext cx="4303059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Остров –град Свияжск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463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Остров-град Свияжск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rgbClr val="000000"/>
                </a:solidFill>
                <a:latin typeface="Georgia"/>
              </a:rPr>
              <a:t>Град Свияжск</a:t>
            </a:r>
            <a:r>
              <a:rPr lang="ru-RU" dirty="0">
                <a:solidFill>
                  <a:srgbClr val="000000"/>
                </a:solidFill>
                <a:latin typeface="Georgia"/>
              </a:rPr>
              <a:t> расположен в 3-х км от устья реки </a:t>
            </a:r>
            <a:r>
              <a:rPr lang="ru-RU" dirty="0" err="1">
                <a:solidFill>
                  <a:srgbClr val="000000"/>
                </a:solidFill>
                <a:latin typeface="Georgia"/>
              </a:rPr>
              <a:t>Свияги</a:t>
            </a:r>
            <a:r>
              <a:rPr lang="ru-RU" dirty="0">
                <a:solidFill>
                  <a:srgbClr val="000000"/>
                </a:solidFill>
                <a:latin typeface="Georgia"/>
              </a:rPr>
              <a:t> на высоком холме «Высокая гора». С одной стороны холм омывает р. </a:t>
            </a:r>
            <a:r>
              <a:rPr lang="ru-RU" dirty="0" err="1">
                <a:solidFill>
                  <a:srgbClr val="000000"/>
                </a:solidFill>
                <a:latin typeface="Georgia"/>
              </a:rPr>
              <a:t>Свияга</a:t>
            </a:r>
            <a:r>
              <a:rPr lang="ru-RU" dirty="0">
                <a:solidFill>
                  <a:srgbClr val="000000"/>
                </a:solidFill>
                <a:latin typeface="Georgia"/>
              </a:rPr>
              <a:t>, а с другой - р. Щука. Расстояние от Казани совсем небольшое. Вверх по Волге чуть более 30 км</a:t>
            </a:r>
            <a:r>
              <a:rPr lang="ru-RU" dirty="0" smtClean="0">
                <a:solidFill>
                  <a:srgbClr val="000000"/>
                </a:solidFill>
                <a:latin typeface="Georgia"/>
              </a:rPr>
              <a:t>.</a:t>
            </a:r>
          </a:p>
          <a:p>
            <a:r>
              <a:rPr lang="ru-RU" dirty="0">
                <a:solidFill>
                  <a:srgbClr val="000000"/>
                </a:solidFill>
                <a:latin typeface="Georgia"/>
              </a:rPr>
              <a:t>В 1550 г. Иван Грозный, возвращаясь после неудачного похода на Казань, обратил внимание на исключительно выгодное местоположение «Высокой горы» и решил основать здесь крепость, военную базу, для завоевания Казани. 24 мая 1551 г. состоялась закладка города, и в один месяц было закончено строительство новой крепости, которая получила название «Новограда </a:t>
            </a:r>
            <a:r>
              <a:rPr lang="ru-RU" dirty="0" err="1">
                <a:solidFill>
                  <a:srgbClr val="000000"/>
                </a:solidFill>
                <a:latin typeface="Georgia"/>
              </a:rPr>
              <a:t>Свияжского</a:t>
            </a:r>
            <a:r>
              <a:rPr lang="ru-RU" dirty="0">
                <a:solidFill>
                  <a:srgbClr val="000000"/>
                </a:solidFill>
                <a:latin typeface="Georgia"/>
              </a:rPr>
              <a:t>». </a:t>
            </a:r>
            <a:endParaRPr lang="ru-RU" dirty="0" smtClean="0">
              <a:solidFill>
                <a:srgbClr val="000000"/>
              </a:solidFill>
              <a:latin typeface="Georgia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Georgia"/>
              </a:rPr>
              <a:t>Большое </a:t>
            </a:r>
            <a:r>
              <a:rPr lang="ru-RU" dirty="0">
                <a:solidFill>
                  <a:srgbClr val="000000"/>
                </a:solidFill>
                <a:latin typeface="Georgia"/>
              </a:rPr>
              <a:t>значение пограничной </a:t>
            </a:r>
            <a:r>
              <a:rPr lang="ru-RU" dirty="0" err="1">
                <a:solidFill>
                  <a:srgbClr val="000000"/>
                </a:solidFill>
                <a:latin typeface="Georgia"/>
              </a:rPr>
              <a:t>Свияжской</a:t>
            </a:r>
            <a:r>
              <a:rPr lang="ru-RU" dirty="0">
                <a:solidFill>
                  <a:srgbClr val="000000"/>
                </a:solidFill>
                <a:latin typeface="Georgia"/>
              </a:rPr>
              <a:t> крепости, как военной базы, определилось при осаде Казане в 1552 г. </a:t>
            </a:r>
            <a:endParaRPr lang="ru-RU" dirty="0"/>
          </a:p>
        </p:txBody>
      </p:sp>
      <p:pic>
        <p:nvPicPr>
          <p:cNvPr id="5122" name="Picture 2" descr="K:\Казань_01.11.2014\IMG_17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1007269"/>
            <a:ext cx="5340350" cy="4005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3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r>
              <a:rPr lang="ru-RU" sz="1800" dirty="0">
                <a:solidFill>
                  <a:srgbClr val="3030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сразу на высоком берегу острова нас встречает скромная белая церковь с невысокой колокольней – церковь Константина и Елены, построенная в ХVI веке. Она видна со всех сторон и удивительно гармонично вписывается в природное окружение острова. Это единственная из сохранившихся в Свияжске посадских церквей. Когда-то она разделяла верхнюю часть города – крепость и нижнюю – посад, где жили ремесленники.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K:\Казань_01.11.2014\IMG_17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1007269"/>
            <a:ext cx="5340350" cy="4005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28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cap="none" dirty="0" smtClean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/>
            </a:r>
            <a:br>
              <a:rPr lang="ru-RU" sz="3200" cap="none" dirty="0" smtClean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</a:br>
            <a:r>
              <a:rPr lang="ru-RU" sz="3200" cap="none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/>
            </a:r>
            <a:br>
              <a:rPr lang="ru-RU" sz="3200" cap="none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</a:br>
            <a:r>
              <a:rPr lang="ru-RU" sz="3200" cap="none" dirty="0" smtClean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Мы </a:t>
            </a:r>
            <a:r>
              <a:rPr lang="ru-RU" sz="3200" cap="none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не жалеем, что сюда съездили.</a:t>
            </a:r>
            <a:br>
              <a:rPr lang="ru-RU" sz="3200" cap="none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</a:br>
            <a:r>
              <a:rPr lang="ru-RU" sz="3200" cap="none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/>
            </a:r>
            <a:br>
              <a:rPr lang="ru-RU" sz="3200" cap="none" dirty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2" indent="0" algn="ctr">
              <a:buNone/>
            </a:pPr>
            <a:r>
              <a:rPr lang="ru-RU" dirty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</a:br>
            <a:r>
              <a:rPr lang="ru-RU" dirty="0" smtClean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>Собственно</a:t>
            </a:r>
            <a:r>
              <a:rPr lang="ru-RU" dirty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>, вот и все, что мы успели за </a:t>
            </a:r>
            <a:r>
              <a:rPr lang="ru-RU" dirty="0" smtClean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>два </a:t>
            </a:r>
            <a:r>
              <a:rPr lang="ru-RU" dirty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>дня пребывания в Казани</a:t>
            </a:r>
            <a:r>
              <a:rPr lang="ru-RU" dirty="0" smtClean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>.</a:t>
            </a:r>
          </a:p>
          <a:p>
            <a:pPr marL="914400" lvl="2" indent="0" algn="ctr">
              <a:buNone/>
            </a:pPr>
            <a:r>
              <a:rPr lang="ru-RU" dirty="0" smtClean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>Дорога домой всегда приятна.</a:t>
            </a:r>
          </a:p>
          <a:p>
            <a:pPr marL="914400" lvl="2" indent="0" algn="ctr">
              <a:buNone/>
            </a:pPr>
            <a:r>
              <a:rPr lang="ru-RU" dirty="0" smtClean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>Во         Возможно когда-нибудь мы сюда еще вернемся.</a:t>
            </a:r>
          </a:p>
          <a:p>
            <a:pPr marL="914400" lvl="2" indent="0">
              <a:buNone/>
            </a:pPr>
            <a:endParaRPr lang="ru-RU" dirty="0" smtClean="0">
              <a:solidFill>
                <a:srgbClr val="000000"/>
              </a:solidFill>
              <a:latin typeface="Arial"/>
              <a:ea typeface="Calibri"/>
              <a:cs typeface="Times New Roman"/>
            </a:endParaRPr>
          </a:p>
          <a:p>
            <a:pPr marL="914400" lvl="2" indent="0">
              <a:buNone/>
            </a:pPr>
            <a:r>
              <a:rPr lang="ru-RU" dirty="0" smtClean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ru-RU" dirty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80928"/>
            <a:ext cx="2134865" cy="310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513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Казань_01.11.2014\DSC_0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1087438"/>
            <a:ext cx="7023100" cy="468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18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Немного из истории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>
              <a:tabLst>
                <a:tab pos="228600" algn="l"/>
              </a:tabLst>
            </a:pPr>
            <a:r>
              <a:rPr lang="ru-RU" b="1" dirty="0" err="1">
                <a:solidFill>
                  <a:srgbClr val="3B2C24"/>
                </a:solidFill>
                <a:latin typeface="Times New Roman"/>
              </a:rPr>
              <a:t>Каза́нь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 (</a:t>
            </a:r>
            <a:r>
              <a:rPr lang="ru-RU" dirty="0">
                <a:solidFill>
                  <a:srgbClr val="3B2C24"/>
                </a:solidFill>
                <a:latin typeface="Times New Roman"/>
                <a:hlinkClick r:id="rId2"/>
              </a:rPr>
              <a:t>тат.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 </a:t>
            </a:r>
            <a:r>
              <a:rPr lang="ru-RU" i="1" dirty="0">
                <a:solidFill>
                  <a:srgbClr val="3B2C24"/>
                </a:solidFill>
                <a:latin typeface="Times New Roman"/>
              </a:rPr>
              <a:t>Казан, </a:t>
            </a:r>
            <a:r>
              <a:rPr lang="ru-RU" i="1" dirty="0" err="1">
                <a:solidFill>
                  <a:srgbClr val="3B2C24"/>
                </a:solidFill>
                <a:latin typeface="Times New Roman"/>
              </a:rPr>
              <a:t>Qazan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) — город в </a:t>
            </a:r>
            <a:r>
              <a:rPr lang="ru-RU" dirty="0">
                <a:solidFill>
                  <a:srgbClr val="000000"/>
                </a:solidFill>
                <a:latin typeface="Times New Roman"/>
                <a:hlinkClick r:id="rId3"/>
              </a:rPr>
              <a:t>Российской </a:t>
            </a:r>
            <a:r>
              <a:rPr lang="ru-RU" dirty="0">
                <a:solidFill>
                  <a:srgbClr val="3B2C24"/>
                </a:solidFill>
                <a:latin typeface="Times New Roman"/>
                <a:hlinkClick r:id="rId3"/>
              </a:rPr>
              <a:t>Федерации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, </a:t>
            </a:r>
            <a:r>
              <a:rPr lang="ru-RU" dirty="0">
                <a:solidFill>
                  <a:srgbClr val="3B2C24"/>
                </a:solidFill>
                <a:latin typeface="Times New Roman"/>
                <a:hlinkClick r:id="rId4"/>
              </a:rPr>
              <a:t>столица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  </a:t>
            </a:r>
            <a:r>
              <a:rPr lang="ru-RU" dirty="0">
                <a:solidFill>
                  <a:srgbClr val="3B2C24"/>
                </a:solidFill>
                <a:latin typeface="Times New Roman"/>
                <a:hlinkClick r:id="rId5"/>
              </a:rPr>
              <a:t>Республики Татарстан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, крупный порт на левом берегу реки </a:t>
            </a:r>
            <a:r>
              <a:rPr lang="ru-RU" dirty="0">
                <a:solidFill>
                  <a:srgbClr val="3B2C24"/>
                </a:solidFill>
                <a:latin typeface="Times New Roman"/>
                <a:hlinkClick r:id="rId6"/>
              </a:rPr>
              <a:t>Волги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, при впадении в неё реки </a:t>
            </a:r>
            <a:r>
              <a:rPr lang="ru-RU" dirty="0" err="1">
                <a:solidFill>
                  <a:srgbClr val="3B2C24"/>
                </a:solidFill>
                <a:latin typeface="Times New Roman"/>
                <a:hlinkClick r:id="rId7"/>
              </a:rPr>
              <a:t>Каза́нки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. Один из крупнейших экономических, политических, научных, образовательных, культурных и спортивных центров </a:t>
            </a:r>
            <a:r>
              <a:rPr lang="ru-RU" dirty="0">
                <a:solidFill>
                  <a:srgbClr val="000000"/>
                </a:solidFill>
                <a:latin typeface="Times New Roman"/>
                <a:hlinkClick r:id="rId8"/>
              </a:rPr>
              <a:t>России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. </a:t>
            </a:r>
            <a:endParaRPr lang="ru-RU" sz="1400" dirty="0">
              <a:latin typeface="Times New Roman"/>
              <a:ea typeface="Times New Roman"/>
            </a:endParaRPr>
          </a:p>
          <a:p>
            <a:pPr lvl="0">
              <a:tabLst>
                <a:tab pos="228600" algn="l"/>
              </a:tabLst>
            </a:pPr>
            <a:r>
              <a:rPr lang="ru-RU" dirty="0">
                <a:solidFill>
                  <a:srgbClr val="3B2C24"/>
                </a:solidFill>
                <a:latin typeface="Times New Roman"/>
                <a:hlinkClick r:id="rId9"/>
              </a:rPr>
              <a:t>Казанский кремль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 входит в число объектов </a:t>
            </a:r>
            <a:r>
              <a:rPr lang="ru-RU" dirty="0">
                <a:solidFill>
                  <a:srgbClr val="3B2C24"/>
                </a:solidFill>
                <a:latin typeface="Times New Roman"/>
                <a:hlinkClick r:id="rId10"/>
              </a:rPr>
              <a:t>Всемирного наследия ЮНЕСКО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.</a:t>
            </a:r>
            <a:endParaRPr lang="ru-RU" sz="1400" dirty="0">
              <a:latin typeface="Times New Roman"/>
              <a:ea typeface="Times New Roman"/>
            </a:endParaRPr>
          </a:p>
          <a:p>
            <a:pPr lvl="0">
              <a:tabLst>
                <a:tab pos="228600" algn="l"/>
              </a:tabLst>
            </a:pPr>
            <a:r>
              <a:rPr lang="ru-RU" dirty="0">
                <a:solidFill>
                  <a:srgbClr val="3B2C24"/>
                </a:solidFill>
                <a:latin typeface="Times New Roman"/>
              </a:rPr>
              <a:t>Город имеет зарегистрированный </a:t>
            </a:r>
            <a:r>
              <a:rPr lang="ru-RU" dirty="0">
                <a:solidFill>
                  <a:srgbClr val="3B2C24"/>
                </a:solidFill>
                <a:latin typeface="Times New Roman"/>
                <a:hlinkClick r:id="rId11"/>
              </a:rPr>
              <a:t>бренд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 «</a:t>
            </a:r>
            <a:r>
              <a:rPr lang="ru-RU" dirty="0">
                <a:solidFill>
                  <a:srgbClr val="3B2C24"/>
                </a:solidFill>
                <a:latin typeface="Times New Roman"/>
                <a:hlinkClick r:id="rId12"/>
              </a:rPr>
              <a:t>третья столица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 России».</a:t>
            </a:r>
            <a:endParaRPr lang="ru-RU" sz="1400" dirty="0">
              <a:latin typeface="Times New Roman"/>
              <a:ea typeface="Times New Roman"/>
            </a:endParaRPr>
          </a:p>
          <a:p>
            <a:pPr lvl="0">
              <a:tabLst>
                <a:tab pos="228600" algn="l"/>
              </a:tabLst>
            </a:pPr>
            <a:r>
              <a:rPr lang="ru-RU" dirty="0">
                <a:solidFill>
                  <a:srgbClr val="3B2C24"/>
                </a:solidFill>
                <a:latin typeface="Times New Roman"/>
              </a:rPr>
              <a:t>В </a:t>
            </a:r>
            <a:r>
              <a:rPr lang="ru-RU" dirty="0">
                <a:solidFill>
                  <a:srgbClr val="3B2C24"/>
                </a:solidFill>
                <a:latin typeface="Times New Roman"/>
                <a:hlinkClick r:id="rId13"/>
              </a:rPr>
              <a:t>2005 году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 было отпраздновано </a:t>
            </a:r>
            <a:r>
              <a:rPr lang="ru-RU" dirty="0">
                <a:solidFill>
                  <a:srgbClr val="3B2C24"/>
                </a:solidFill>
                <a:latin typeface="Times New Roman"/>
                <a:hlinkClick r:id="rId14"/>
              </a:rPr>
              <a:t>тысячелетие Казани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.</a:t>
            </a:r>
            <a:endParaRPr lang="ru-RU" sz="1400" dirty="0">
              <a:latin typeface="Times New Roman"/>
              <a:ea typeface="Times New Roman"/>
            </a:endParaRPr>
          </a:p>
          <a:p>
            <a:pPr lvl="0">
              <a:tabLst>
                <a:tab pos="228600" algn="l"/>
              </a:tabLst>
            </a:pPr>
            <a:r>
              <a:rPr lang="ru-RU" dirty="0">
                <a:solidFill>
                  <a:srgbClr val="3B2C24"/>
                </a:solidFill>
                <a:latin typeface="Times New Roman"/>
              </a:rPr>
              <a:t> В </a:t>
            </a:r>
            <a:r>
              <a:rPr lang="ru-RU" dirty="0">
                <a:solidFill>
                  <a:srgbClr val="3B2C24"/>
                </a:solidFill>
                <a:latin typeface="Times New Roman"/>
                <a:hlinkClick r:id="rId15"/>
              </a:rPr>
              <a:t>2013 году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 город принимал </a:t>
            </a:r>
            <a:r>
              <a:rPr lang="ru-RU" dirty="0">
                <a:solidFill>
                  <a:srgbClr val="3B2C24"/>
                </a:solidFill>
                <a:latin typeface="Times New Roman"/>
                <a:hlinkClick r:id="rId16"/>
              </a:rPr>
              <a:t>XXVII Всемирную летнюю Универсиаду</a:t>
            </a:r>
            <a:r>
              <a:rPr lang="ru-RU" dirty="0">
                <a:solidFill>
                  <a:srgbClr val="3B2C24"/>
                </a:solidFill>
                <a:latin typeface="Times New Roman"/>
              </a:rPr>
              <a:t>.</a:t>
            </a:r>
            <a:endParaRPr lang="ru-RU" sz="14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Calibri"/>
                <a:ea typeface="Calibri"/>
                <a:cs typeface="Times New Roman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40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:\Казань_01.11.2014\DSC_07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1087438"/>
            <a:ext cx="7023100" cy="468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87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5316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Казанский госуниверситет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( внутренний </a:t>
            </a:r>
            <a:r>
              <a:rPr lang="ru-RU" dirty="0" smtClean="0"/>
              <a:t>университетский двор-форум)</a:t>
            </a:r>
            <a:br>
              <a:rPr lang="ru-RU" dirty="0" smtClean="0"/>
            </a:b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K:\Казань_01.11.2014\DSC_087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565400"/>
            <a:ext cx="4191000" cy="279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K:\Казань_01.11.2014\DSC_088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514600"/>
            <a:ext cx="43434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895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Территория       </a:t>
            </a:r>
            <a:r>
              <a:rPr lang="ru-RU" dirty="0" smtClean="0"/>
              <a:t>Казанского    </a:t>
            </a:r>
            <a:r>
              <a:rPr lang="ru-RU" dirty="0" smtClean="0"/>
              <a:t>Кремля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Roboto Condensed"/>
              </a:rPr>
              <a:t>Мечеть « </a:t>
            </a:r>
            <a:r>
              <a:rPr lang="ru-RU" dirty="0" err="1" smtClean="0">
                <a:solidFill>
                  <a:srgbClr val="000000"/>
                </a:solidFill>
                <a:latin typeface="Roboto Condensed"/>
              </a:rPr>
              <a:t>Кул</a:t>
            </a:r>
            <a:r>
              <a:rPr lang="ru-RU" dirty="0" smtClean="0">
                <a:solidFill>
                  <a:srgbClr val="000000"/>
                </a:solidFill>
                <a:latin typeface="Roboto Condensed"/>
              </a:rPr>
              <a:t>- Шариф» </a:t>
            </a:r>
            <a:r>
              <a:rPr lang="ru-RU" dirty="0">
                <a:solidFill>
                  <a:srgbClr val="000000"/>
                </a:solidFill>
                <a:latin typeface="Roboto Condensed"/>
              </a:rPr>
              <a:t>является </a:t>
            </a:r>
            <a:r>
              <a:rPr lang="ru-RU" dirty="0" smtClean="0">
                <a:solidFill>
                  <a:srgbClr val="000000"/>
                </a:solidFill>
                <a:latin typeface="Roboto Condensed"/>
              </a:rPr>
              <a:t>жемчужиной Казанского Кремля.</a:t>
            </a:r>
          </a:p>
          <a:p>
            <a:r>
              <a:rPr lang="ru-RU" dirty="0">
                <a:solidFill>
                  <a:srgbClr val="000000"/>
                </a:solidFill>
                <a:latin typeface="Open Sans"/>
              </a:rPr>
              <a:t>Здание мечети </a:t>
            </a:r>
            <a:r>
              <a:rPr lang="ru-RU" dirty="0" err="1" smtClean="0">
                <a:solidFill>
                  <a:srgbClr val="000000"/>
                </a:solidFill>
                <a:latin typeface="Open Sans"/>
              </a:rPr>
              <a:t>Кул</a:t>
            </a:r>
            <a:r>
              <a:rPr lang="ru-RU" dirty="0" smtClean="0">
                <a:solidFill>
                  <a:srgbClr val="000000"/>
                </a:solidFill>
                <a:latin typeface="Open Sans"/>
              </a:rPr>
              <a:t>- 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Шариф в плане представляет собой 2 пересеченных под углом 45° квадрата в виде известного в мусульманском мире знака, означающего «благословение Аллаха</a:t>
            </a:r>
            <a:r>
              <a:rPr lang="ru-RU" dirty="0" smtClean="0">
                <a:solidFill>
                  <a:srgbClr val="000000"/>
                </a:solidFill>
                <a:latin typeface="Open Sans"/>
              </a:rPr>
              <a:t>».</a:t>
            </a:r>
          </a:p>
          <a:p>
            <a:r>
              <a:rPr lang="ru-RU" dirty="0">
                <a:solidFill>
                  <a:srgbClr val="000000"/>
                </a:solidFill>
                <a:latin typeface="Open Sans"/>
              </a:rPr>
              <a:t>Внутренний объем здания имеет 5 этажей, включая цокольный и технический, и несколько промежуточных площадок-уровней, вспомогательного и технического </a:t>
            </a:r>
            <a:r>
              <a:rPr lang="ru-RU" dirty="0" smtClean="0">
                <a:solidFill>
                  <a:srgbClr val="000000"/>
                </a:solidFill>
                <a:latin typeface="Open Sans"/>
              </a:rPr>
              <a:t>назначения.</a:t>
            </a:r>
          </a:p>
          <a:p>
            <a:pPr lvl="0">
              <a:buClr>
                <a:srgbClr val="F0A22E"/>
              </a:buClr>
            </a:pPr>
            <a:r>
              <a:rPr lang="ru-RU" dirty="0">
                <a:solidFill>
                  <a:srgbClr val="000000"/>
                </a:solidFill>
                <a:latin typeface="Roboto Condensed"/>
              </a:rPr>
              <a:t>Мечеть « </a:t>
            </a:r>
            <a:r>
              <a:rPr lang="ru-RU" dirty="0" err="1">
                <a:solidFill>
                  <a:srgbClr val="000000"/>
                </a:solidFill>
                <a:latin typeface="Roboto Condensed"/>
              </a:rPr>
              <a:t>Кул</a:t>
            </a:r>
            <a:r>
              <a:rPr lang="ru-RU" dirty="0">
                <a:solidFill>
                  <a:srgbClr val="000000"/>
                </a:solidFill>
                <a:latin typeface="Roboto Condensed"/>
              </a:rPr>
              <a:t>- Шариф» является также мемориалом памяти павшим защитникам города Казани.</a:t>
            </a:r>
          </a:p>
          <a:p>
            <a:endParaRPr lang="ru-RU" dirty="0"/>
          </a:p>
        </p:txBody>
      </p:sp>
      <p:pic>
        <p:nvPicPr>
          <p:cNvPr id="5" name="Picture 2" descr="K:\Казань_01.11.2014\DSC_095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609600"/>
            <a:ext cx="32004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258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Внутреннее убранство мечети</a:t>
            </a:r>
            <a:endParaRPr lang="ru-RU" dirty="0"/>
          </a:p>
        </p:txBody>
      </p:sp>
      <p:pic>
        <p:nvPicPr>
          <p:cNvPr id="4" name="Picture 2" descr="K:\Казань_01.11.2014\IMG_178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86" t="-27009" r="4986" b="27009"/>
          <a:stretch/>
        </p:blipFill>
        <p:spPr bwMode="auto">
          <a:xfrm>
            <a:off x="1187624" y="404664"/>
            <a:ext cx="6870090" cy="536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93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4E3B30"/>
                </a:solidFill>
              </a:rPr>
              <a:t>Здание детского кукольного театра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626262"/>
                </a:solidFill>
                <a:latin typeface="Tahoma"/>
              </a:rPr>
              <a:t>Театр </a:t>
            </a:r>
            <a:r>
              <a:rPr lang="ru-RU" dirty="0">
                <a:solidFill>
                  <a:srgbClr val="626262"/>
                </a:solidFill>
                <a:latin typeface="Tahoma"/>
              </a:rPr>
              <a:t>кукол «</a:t>
            </a:r>
            <a:r>
              <a:rPr lang="ru-RU" dirty="0" err="1">
                <a:solidFill>
                  <a:srgbClr val="626262"/>
                </a:solidFill>
                <a:latin typeface="Tahoma"/>
              </a:rPr>
              <a:t>Экият</a:t>
            </a:r>
            <a:r>
              <a:rPr lang="ru-RU" dirty="0">
                <a:solidFill>
                  <a:srgbClr val="626262"/>
                </a:solidFill>
                <a:latin typeface="Tahoma"/>
              </a:rPr>
              <a:t>» был основан в 1934 г. и является одним из ведущих театров кукол Российской Федерации. В настоящее время в театре работает около 100 человек. Из них 29 актеров, работающих на русском и татарском языках. В репертуарной афише театра более 40 спектаклей, где представлены сказки народов мира, на историческую и современную тематику. В спектаклях используются различные системы кукол от классических до современных в стиле модерн. </a:t>
            </a:r>
            <a:endParaRPr lang="ru-RU" dirty="0" smtClean="0">
              <a:solidFill>
                <a:srgbClr val="626262"/>
              </a:solidFill>
              <a:latin typeface="Tahoma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626262"/>
                </a:solidFill>
                <a:latin typeface="Tahoma"/>
              </a:rPr>
              <a:t>Театр </a:t>
            </a:r>
            <a:r>
              <a:rPr lang="ru-RU" dirty="0">
                <a:solidFill>
                  <a:srgbClr val="626262"/>
                </a:solidFill>
                <a:latin typeface="Tahoma"/>
              </a:rPr>
              <a:t>с 1974 года является членом Международной организации театров кукол – УНИМА.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84784"/>
            <a:ext cx="4343400" cy="489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010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88640"/>
            <a:ext cx="8686800" cy="2736304"/>
          </a:xfrm>
        </p:spPr>
        <p:txBody>
          <a:bodyPr>
            <a:normAutofit/>
          </a:bodyPr>
          <a:lstStyle/>
          <a:p>
            <a:r>
              <a:rPr lang="ru-RU" dirty="0" smtClean="0"/>
              <a:t>Старо- татарская </a:t>
            </a:r>
            <a:r>
              <a:rPr lang="ru-RU" dirty="0" smtClean="0"/>
              <a:t>слобода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dirty="0" smtClean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Уникальность </a:t>
            </a:r>
            <a:r>
              <a:rPr lang="ru-RU" sz="120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Старо-Татарской слободы заключается в том, что она представляет собой единственный сохранившийся комплекс памятников периода формирования татарской нации в конце XIX – начале XX века. Это образцы доходных домов, торговые, промышленные и жилые усадебные комплексы. Несмотря на то, что застройщики должны были следовать строгим предписаниям образцовых проектов середины XIX века, каждый хозяин стремился создать нечто оригинальное.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K:\Казань_01.11.2014\IMG_179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41910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K:\Казань_01.11.2014\IMG_179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96952"/>
            <a:ext cx="43434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31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206</TotalTime>
  <Words>295</Words>
  <Application>Microsoft Office PowerPoint</Application>
  <PresentationFormat>Экран (4:3)</PresentationFormat>
  <Paragraphs>36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                    Осенние каникулы  В Казани  классные руководители и учащиеся 8 «В» и 8 «Г» классов</vt:lpstr>
      <vt:lpstr>Презентация PowerPoint</vt:lpstr>
      <vt:lpstr>Немного из истории</vt:lpstr>
      <vt:lpstr>Презентация PowerPoint</vt:lpstr>
      <vt:lpstr>Казанский госуниверситет    ( внутренний университетский двор-форум) </vt:lpstr>
      <vt:lpstr>Территория       Казанского    Кремля</vt:lpstr>
      <vt:lpstr>Внутреннее убранство мечети</vt:lpstr>
      <vt:lpstr>Здание детского кукольного театра</vt:lpstr>
      <vt:lpstr>Старо- татарская слобода  Уникальность Старо-Татарской слободы заключается в том, что она представляет собой единственный сохранившийся комплекс памятников периода формирования татарской нации в конце XIX – начале XX века. Это образцы доходных домов, торговые, промышленные и жилые усадебные комплексы. Несмотря на то, что застройщики должны были следовать строгим предписаниям образцовых проектов середины XIX века, каждый хозяин стремился создать нечто оригинальное.</vt:lpstr>
      <vt:lpstr>Вечерняя прогулка</vt:lpstr>
      <vt:lpstr>Макет свияжска в музее  и сам  чудо-город</vt:lpstr>
      <vt:lpstr>Остров-град Свияжск</vt:lpstr>
      <vt:lpstr>Презентация PowerPoint</vt:lpstr>
      <vt:lpstr>  Мы не жалеем, что сюда съездили.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Мы В Казани </dc:title>
  <dc:creator>Алексей</dc:creator>
  <cp:lastModifiedBy>Алексей</cp:lastModifiedBy>
  <cp:revision>22</cp:revision>
  <dcterms:created xsi:type="dcterms:W3CDTF">2015-03-01T10:30:13Z</dcterms:created>
  <dcterms:modified xsi:type="dcterms:W3CDTF">2015-03-01T17:48:24Z</dcterms:modified>
</cp:coreProperties>
</file>