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6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6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4" Type="http://schemas.openxmlformats.org/officeDocument/2006/relationships/image" Target="../media/image8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5.wmf"/><Relationship Id="rId4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4" Type="http://schemas.openxmlformats.org/officeDocument/2006/relationships/image" Target="../media/image3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493B1-84AF-4F31-8BD0-D9D60D0BB5CF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C226B7-460B-4EB1-9AF4-B128C98CFC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488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Задачи 1</a:t>
            </a:r>
            <a:r>
              <a:rPr lang="ru-RU" baseline="0" dirty="0" smtClean="0"/>
              <a:t> – 6. Можно перейти к тесту ран, если не хватает </a:t>
            </a:r>
            <a:r>
              <a:rPr lang="ru-RU" baseline="0" dirty="0" err="1" smtClean="0"/>
              <a:t>времениьше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9FDE3F-29E4-4B6B-9FD7-1727B5457596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01.03.2015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6.bin"/><Relationship Id="rId10" Type="http://schemas.openxmlformats.org/officeDocument/2006/relationships/image" Target="../media/image13.wmf"/><Relationship Id="rId4" Type="http://schemas.openxmlformats.org/officeDocument/2006/relationships/image" Target="../media/image5.wmf"/><Relationship Id="rId9" Type="http://schemas.openxmlformats.org/officeDocument/2006/relationships/oleObject" Target="../embeddings/oleObject8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14.wmf"/><Relationship Id="rId4" Type="http://schemas.openxmlformats.org/officeDocument/2006/relationships/oleObject" Target="../embeddings/oleObject9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19.wmf"/><Relationship Id="rId4" Type="http://schemas.openxmlformats.org/officeDocument/2006/relationships/oleObject" Target="../embeddings/oleObject13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22.wmf"/><Relationship Id="rId4" Type="http://schemas.openxmlformats.org/officeDocument/2006/relationships/oleObject" Target="../embeddings/oleObject15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25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//commons.wikimedia.org/wiki/File:Rotationskoerper_animation.gif?uselang=ru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28.wmf"/><Relationship Id="rId4" Type="http://schemas.openxmlformats.org/officeDocument/2006/relationships/oleObject" Target="../embeddings/oleObject20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image" Target="../media/image34.png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3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0.wmf"/><Relationship Id="rId11" Type="http://schemas.openxmlformats.org/officeDocument/2006/relationships/oleObject" Target="../embeddings/oleObject24.bin"/><Relationship Id="rId5" Type="http://schemas.openxmlformats.org/officeDocument/2006/relationships/oleObject" Target="../embeddings/oleObject21.bin"/><Relationship Id="rId10" Type="http://schemas.openxmlformats.org/officeDocument/2006/relationships/image" Target="../media/image32.wmf"/><Relationship Id="rId4" Type="http://schemas.openxmlformats.org/officeDocument/2006/relationships/image" Target="../media/image35.jpeg"/><Relationship Id="rId9" Type="http://schemas.openxmlformats.org/officeDocument/2006/relationships/oleObject" Target="../embeddings/oleObject23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3" Type="http://schemas.openxmlformats.org/officeDocument/2006/relationships/image" Target="../media/image38.png"/><Relationship Id="rId7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25.bin"/><Relationship Id="rId4" Type="http://schemas.openxmlformats.org/officeDocument/2006/relationships/image" Target="../media/image3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4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28.bin"/><Relationship Id="rId5" Type="http://schemas.openxmlformats.org/officeDocument/2006/relationships/image" Target="../media/image40.wmf"/><Relationship Id="rId4" Type="http://schemas.openxmlformats.org/officeDocument/2006/relationships/oleObject" Target="../embeddings/oleObject27.bin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8.wmf"/><Relationship Id="rId4" Type="http://schemas.openxmlformats.org/officeDocument/2006/relationships/image" Target="../media/image5.wmf"/><Relationship Id="rId9" Type="http://schemas.openxmlformats.org/officeDocument/2006/relationships/oleObject" Target="../embeddings/oleObject4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142984"/>
            <a:ext cx="7772400" cy="1470025"/>
          </a:xfrm>
        </p:spPr>
        <p:txBody>
          <a:bodyPr/>
          <a:lstStyle/>
          <a:p>
            <a:r>
              <a:rPr lang="ru-RU" dirty="0" smtClean="0"/>
              <a:t>ТЕЛА ВРАЩЕНИЯ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Геометрия      9 </a:t>
            </a:r>
            <a:r>
              <a:rPr lang="ru-RU" dirty="0" smtClean="0"/>
              <a:t>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968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Конус</a:t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4" name="Picture 2" descr="C:\Users\Татьяна\Desktop\92_IB_06.png"/>
          <p:cNvPicPr>
            <a:picLocks noChangeAspect="1" noChangeArrowheads="1"/>
          </p:cNvPicPr>
          <p:nvPr/>
        </p:nvPicPr>
        <p:blipFill>
          <a:blip r:embed="rId2" cstate="print"/>
          <a:srcRect l="2000" t="1065" r="54000" b="13017"/>
          <a:stretch>
            <a:fillRect/>
          </a:stretch>
        </p:blipFill>
        <p:spPr bwMode="auto">
          <a:xfrm>
            <a:off x="1285852" y="928670"/>
            <a:ext cx="3143272" cy="471490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357686" y="1928802"/>
            <a:ext cx="457203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Осевое сечение</a:t>
            </a:r>
          </a:p>
          <a:p>
            <a:r>
              <a:rPr lang="ru-RU" sz="2800" i="1" dirty="0" smtClean="0">
                <a:latin typeface="Arial" pitchFamily="34" charset="0"/>
                <a:cs typeface="Arial" pitchFamily="34" charset="0"/>
              </a:rPr>
              <a:t> (сечение, проходящее через ось конуса) – 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равнобедренный треугольник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272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Конус</a:t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3" name="Picture 2" descr="C:\Users\Татьяна\Desktop\92_IB_06.png"/>
          <p:cNvPicPr>
            <a:picLocks noChangeAspect="1" noChangeArrowheads="1"/>
          </p:cNvPicPr>
          <p:nvPr/>
        </p:nvPicPr>
        <p:blipFill>
          <a:blip r:embed="rId2" cstate="print"/>
          <a:srcRect l="46000" t="27101" r="1000" b="10414"/>
          <a:stretch>
            <a:fillRect/>
          </a:stretch>
        </p:blipFill>
        <p:spPr bwMode="auto">
          <a:xfrm>
            <a:off x="2357422" y="785794"/>
            <a:ext cx="3786214" cy="342902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643042" y="4500570"/>
            <a:ext cx="64294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Сечение конуса плоскостью, перпендикулярной оси конуса - 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круг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833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Конус*</a:t>
            </a:r>
            <a:endParaRPr lang="ru-RU" sz="3600" dirty="0"/>
          </a:p>
        </p:txBody>
      </p:sp>
      <p:pic>
        <p:nvPicPr>
          <p:cNvPr id="28674" name="Picture 2" descr="konyc"/>
          <p:cNvPicPr>
            <a:picLocks noChangeAspect="1" noChangeArrowheads="1"/>
          </p:cNvPicPr>
          <p:nvPr/>
        </p:nvPicPr>
        <p:blipFill>
          <a:blip r:embed="rId2" cstate="print"/>
          <a:srcRect l="2016" t="2011"/>
          <a:stretch>
            <a:fillRect/>
          </a:stretch>
        </p:blipFill>
        <p:spPr bwMode="auto">
          <a:xfrm>
            <a:off x="928662" y="1285860"/>
            <a:ext cx="6943724" cy="348138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28662" y="5072074"/>
            <a:ext cx="78581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Сечения конической поверхности плоскостью: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а) эллипс;   б) парабола;    в) гипербола.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0769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Конус</a:t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 l="38595" t="26571" r="43791" b="44936"/>
          <a:stretch>
            <a:fillRect/>
          </a:stretch>
        </p:blipFill>
        <p:spPr bwMode="auto">
          <a:xfrm>
            <a:off x="2214546" y="1214422"/>
            <a:ext cx="4643470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571604" y="5072074"/>
            <a:ext cx="66437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Развертка боковой поверхности конуса.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739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Конус</a:t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19" name="TextBox 18"/>
          <p:cNvSpPr txBox="1"/>
          <p:nvPr/>
        </p:nvSpPr>
        <p:spPr>
          <a:xfrm>
            <a:off x="2428860" y="1357298"/>
            <a:ext cx="2214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Формулы:</a:t>
            </a:r>
            <a:endParaRPr lang="ru-RU" sz="2800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3500430" y="2571744"/>
            <a:ext cx="521497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- площадь основания</a:t>
            </a:r>
          </a:p>
          <a:p>
            <a:endParaRPr lang="ru-RU" sz="2800" dirty="0" smtClean="0"/>
          </a:p>
          <a:p>
            <a:r>
              <a:rPr lang="ru-RU" sz="2800" dirty="0" smtClean="0"/>
              <a:t>- площадь боковой поверхности</a:t>
            </a:r>
          </a:p>
          <a:p>
            <a:endParaRPr lang="ru-RU" sz="2800" dirty="0" smtClean="0"/>
          </a:p>
          <a:p>
            <a:r>
              <a:rPr lang="ru-RU" sz="2800" dirty="0" smtClean="0"/>
              <a:t>- объем</a:t>
            </a:r>
          </a:p>
          <a:p>
            <a:endParaRPr lang="ru-RU" sz="2800" dirty="0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1285852" y="2571744"/>
          <a:ext cx="1857388" cy="6519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Формула" r:id="rId3" imgW="672808" imgH="241195" progId="Equation.3">
                  <p:embed/>
                </p:oleObj>
              </mc:Choice>
              <mc:Fallback>
                <p:oleObj name="Формула" r:id="rId3" imgW="672808" imgH="24119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5852" y="2571744"/>
                        <a:ext cx="1857388" cy="65193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78" name="Object 6"/>
          <p:cNvGraphicFramePr>
            <a:graphicFrameLocks noChangeAspect="1"/>
          </p:cNvGraphicFramePr>
          <p:nvPr/>
        </p:nvGraphicFramePr>
        <p:xfrm>
          <a:off x="1441450" y="3571880"/>
          <a:ext cx="1614488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Формула" r:id="rId5" imgW="647640" imgH="228600" progId="Equation.3">
                  <p:embed/>
                </p:oleObj>
              </mc:Choice>
              <mc:Fallback>
                <p:oleObj name="Формула" r:id="rId5" imgW="6476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1450" y="3571880"/>
                        <a:ext cx="1614488" cy="57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80" name="Object 8"/>
          <p:cNvGraphicFramePr>
            <a:graphicFrameLocks noChangeAspect="1"/>
          </p:cNvGraphicFramePr>
          <p:nvPr/>
        </p:nvGraphicFramePr>
        <p:xfrm>
          <a:off x="1500166" y="4619629"/>
          <a:ext cx="1504354" cy="8096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Формула" r:id="rId7" imgW="723600" imgH="393480" progId="Equation.3">
                  <p:embed/>
                </p:oleObj>
              </mc:Choice>
              <mc:Fallback>
                <p:oleObj name="Формула" r:id="rId7" imgW="7236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0166" y="4619629"/>
                        <a:ext cx="1504354" cy="80963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9" name="Object 4"/>
          <p:cNvGraphicFramePr>
            <a:graphicFrameLocks noChangeAspect="1"/>
          </p:cNvGraphicFramePr>
          <p:nvPr/>
        </p:nvGraphicFramePr>
        <p:xfrm>
          <a:off x="1214414" y="5594369"/>
          <a:ext cx="7046913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Формула" r:id="rId9" imgW="2552400" imgH="203040" progId="Equation.3">
                  <p:embed/>
                </p:oleObj>
              </mc:Choice>
              <mc:Fallback>
                <p:oleObj name="Формула" r:id="rId9" imgW="25524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4414" y="5594369"/>
                        <a:ext cx="7046913" cy="549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94824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/>
              <a:t>Теория. Сфера и шар</a:t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/>
          <a:srcRect l="22511" t="58594" r="65410" b="18945"/>
          <a:stretch>
            <a:fillRect/>
          </a:stretch>
        </p:blipFill>
        <p:spPr bwMode="auto">
          <a:xfrm>
            <a:off x="1071538" y="1643050"/>
            <a:ext cx="3143272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3555" name="Object 4"/>
          <p:cNvGraphicFramePr>
            <a:graphicFrameLocks noChangeAspect="1"/>
          </p:cNvGraphicFramePr>
          <p:nvPr/>
        </p:nvGraphicFramePr>
        <p:xfrm>
          <a:off x="5286380" y="3357562"/>
          <a:ext cx="1646237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Формула" r:id="rId4" imgW="596880" imgH="203040" progId="Equation.3">
                  <p:embed/>
                </p:oleObj>
              </mc:Choice>
              <mc:Fallback>
                <p:oleObj name="Формула" r:id="rId4" imgW="59688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86380" y="3357562"/>
                        <a:ext cx="1646237" cy="549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072066" y="1571612"/>
            <a:ext cx="30003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т.О – центр сферы</a:t>
            </a:r>
          </a:p>
          <a:p>
            <a:r>
              <a:rPr lang="en-US" sz="2800" dirty="0" smtClean="0"/>
              <a:t>R </a:t>
            </a:r>
            <a:r>
              <a:rPr lang="ru-RU" sz="2800" dirty="0" smtClean="0"/>
              <a:t>- радиус</a:t>
            </a:r>
            <a:endParaRPr lang="ru-RU" sz="2800" dirty="0"/>
          </a:p>
        </p:txBody>
      </p:sp>
      <p:graphicFrame>
        <p:nvGraphicFramePr>
          <p:cNvPr id="23556" name="Object 8"/>
          <p:cNvGraphicFramePr>
            <a:graphicFrameLocks noChangeAspect="1"/>
          </p:cNvGraphicFramePr>
          <p:nvPr/>
        </p:nvGraphicFramePr>
        <p:xfrm>
          <a:off x="5286380" y="4429126"/>
          <a:ext cx="1631598" cy="1000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Формула" r:id="rId6" imgW="634680" imgH="393480" progId="Equation.3">
                  <p:embed/>
                </p:oleObj>
              </mc:Choice>
              <mc:Fallback>
                <p:oleObj name="Формула" r:id="rId6" imgW="6346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86380" y="4429126"/>
                        <a:ext cx="1631598" cy="1000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786314" y="3000372"/>
            <a:ext cx="3571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Площадь поверхности:</a:t>
            </a:r>
            <a:endParaRPr lang="ru-RU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5429256" y="4071942"/>
            <a:ext cx="27146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Объём: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989593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Решение задач (№1 из 6)</a:t>
            </a:r>
            <a:endParaRPr lang="ru-RU" sz="3600" dirty="0"/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786082" y="1285860"/>
            <a:ext cx="557213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В цилиндрическом сосуде уровень жидкости достигает 16 см. На какой высоте будет находиться уровень жидкости, если ее перелить во второй цилиндрический сосуд, диаметр которого в 2 раза больше диаметра первого? Ответ выразите в сантиметрах.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</a:p>
        </p:txBody>
      </p:sp>
      <p:pic>
        <p:nvPicPr>
          <p:cNvPr id="29698" name="Picture 2" descr="B908CB2C808640A3A4DB8DCE4BE1A274/img1.png"/>
          <p:cNvPicPr>
            <a:picLocks noChangeAspect="1" noChangeArrowheads="1"/>
          </p:cNvPicPr>
          <p:nvPr/>
        </p:nvPicPr>
        <p:blipFill>
          <a:blip r:embed="rId4" cstate="print"/>
          <a:srcRect l="13953" t="3488" r="12790" b="2325"/>
          <a:stretch>
            <a:fillRect/>
          </a:stretch>
        </p:blipFill>
        <p:spPr bwMode="auto">
          <a:xfrm>
            <a:off x="428596" y="1428736"/>
            <a:ext cx="1500198" cy="1928826"/>
          </a:xfrm>
          <a:prstGeom prst="rect">
            <a:avLst/>
          </a:prstGeom>
          <a:noFill/>
        </p:spPr>
      </p:pic>
      <p:cxnSp>
        <p:nvCxnSpPr>
          <p:cNvPr id="7" name="Прямая со стрелкой 6"/>
          <p:cNvCxnSpPr/>
          <p:nvPr/>
        </p:nvCxnSpPr>
        <p:spPr>
          <a:xfrm rot="5400000">
            <a:off x="1679555" y="2678107"/>
            <a:ext cx="642942" cy="1588"/>
          </a:xfrm>
          <a:prstGeom prst="straightConnector1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9699" name="Object 8"/>
          <p:cNvGraphicFramePr>
            <a:graphicFrameLocks noChangeAspect="1"/>
          </p:cNvGraphicFramePr>
          <p:nvPr/>
        </p:nvGraphicFramePr>
        <p:xfrm>
          <a:off x="5143504" y="3571876"/>
          <a:ext cx="1326068" cy="4286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Формула" r:id="rId5" imgW="622030" imgH="203112" progId="Equation.3">
                  <p:embed/>
                </p:oleObj>
              </mc:Choice>
              <mc:Fallback>
                <p:oleObj name="Формула" r:id="rId5" imgW="622030" imgH="20311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3504" y="3571876"/>
                        <a:ext cx="1326068" cy="42862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0" name="Object 8"/>
          <p:cNvGraphicFramePr>
            <a:graphicFrameLocks noChangeAspect="1"/>
          </p:cNvGraphicFramePr>
          <p:nvPr/>
        </p:nvGraphicFramePr>
        <p:xfrm>
          <a:off x="4714875" y="4429125"/>
          <a:ext cx="2382838" cy="1285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Формула" r:id="rId7" imgW="1257120" imgH="685800" progId="Equation.3">
                  <p:embed/>
                </p:oleObj>
              </mc:Choice>
              <mc:Fallback>
                <p:oleObj name="Формула" r:id="rId7" imgW="1257120" imgH="685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4875" y="4429125"/>
                        <a:ext cx="2382838" cy="1285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4429124" y="6072206"/>
            <a:ext cx="27979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Ответ: 4см.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28794" y="2500306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16 см.</a:t>
            </a:r>
            <a:endParaRPr lang="ru-RU" dirty="0"/>
          </a:p>
        </p:txBody>
      </p:sp>
      <p:grpSp>
        <p:nvGrpSpPr>
          <p:cNvPr id="13" name="Группа 12"/>
          <p:cNvGrpSpPr/>
          <p:nvPr/>
        </p:nvGrpSpPr>
        <p:grpSpPr>
          <a:xfrm>
            <a:off x="559584" y="4361658"/>
            <a:ext cx="3083722" cy="1199130"/>
            <a:chOff x="559584" y="4361658"/>
            <a:chExt cx="3083722" cy="1199130"/>
          </a:xfrm>
        </p:grpSpPr>
        <p:pic>
          <p:nvPicPr>
            <p:cNvPr id="5" name="Picture 2" descr="B908CB2C808640A3A4DB8DCE4BE1A274/img1.png"/>
            <p:cNvPicPr>
              <a:picLocks noChangeAspect="1" noChangeArrowheads="1"/>
            </p:cNvPicPr>
            <p:nvPr/>
          </p:nvPicPr>
          <p:blipFill>
            <a:blip r:embed="rId4" cstate="print"/>
            <a:srcRect l="13953" t="3488" r="12790" b="2325"/>
            <a:stretch>
              <a:fillRect/>
            </a:stretch>
          </p:blipFill>
          <p:spPr bwMode="auto">
            <a:xfrm>
              <a:off x="559584" y="4361658"/>
              <a:ext cx="2797969" cy="1199130"/>
            </a:xfrm>
            <a:prstGeom prst="rect">
              <a:avLst/>
            </a:prstGeom>
            <a:noFill/>
          </p:spPr>
        </p:pic>
        <p:cxnSp>
          <p:nvCxnSpPr>
            <p:cNvPr id="9" name="Прямая со стрелкой 8"/>
            <p:cNvCxnSpPr/>
            <p:nvPr/>
          </p:nvCxnSpPr>
          <p:spPr>
            <a:xfrm rot="5400000">
              <a:off x="2995954" y="5199080"/>
              <a:ext cx="437557" cy="107"/>
            </a:xfrm>
            <a:prstGeom prst="straightConnector1">
              <a:avLst/>
            </a:prstGeom>
            <a:ln w="2540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3286116" y="4929198"/>
              <a:ext cx="3571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/>
                <a:t>x</a:t>
              </a:r>
              <a:endParaRPr lang="ru-RU" sz="2400" i="1" dirty="0"/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1142976" y="1328064"/>
            <a:ext cx="857256" cy="461665"/>
            <a:chOff x="1428728" y="399370"/>
            <a:chExt cx="857256" cy="461665"/>
          </a:xfrm>
        </p:grpSpPr>
        <p:cxnSp>
          <p:nvCxnSpPr>
            <p:cNvPr id="20" name="Прямая со стрелкой 19"/>
            <p:cNvCxnSpPr/>
            <p:nvPr/>
          </p:nvCxnSpPr>
          <p:spPr>
            <a:xfrm>
              <a:off x="1428728" y="785794"/>
              <a:ext cx="569916" cy="1588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1571604" y="399370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R</a:t>
              </a:r>
              <a:endParaRPr lang="ru-RU" sz="2400" dirty="0"/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1896266" y="4143380"/>
            <a:ext cx="1214446" cy="461665"/>
            <a:chOff x="2071670" y="3714752"/>
            <a:chExt cx="1214446" cy="461665"/>
          </a:xfrm>
        </p:grpSpPr>
        <p:cxnSp>
          <p:nvCxnSpPr>
            <p:cNvPr id="21" name="Прямая со стрелкой 20"/>
            <p:cNvCxnSpPr/>
            <p:nvPr/>
          </p:nvCxnSpPr>
          <p:spPr>
            <a:xfrm>
              <a:off x="2071670" y="4100078"/>
              <a:ext cx="1009656" cy="9524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2357422" y="3714752"/>
              <a:ext cx="9286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2R</a:t>
              </a:r>
              <a:endParaRPr lang="ru-RU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650973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Решение задач (№2 из 6)</a:t>
            </a:r>
            <a:endParaRPr lang="ru-RU" sz="3600" dirty="0"/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3286116" y="1357298"/>
            <a:ext cx="492922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Объем конуса равен 16. Через середину высоты параллельно основанию конуса проведено сечение, которое является основанием меньшего конуса с той же вершиной. Найдите объем меньшего конуса.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</a:p>
        </p:txBody>
      </p:sp>
      <p:pic>
        <p:nvPicPr>
          <p:cNvPr id="32770" name="Picture 2" descr="5C5B1B3B35F646098A8D4EED593828F3/img1.png"/>
          <p:cNvPicPr>
            <a:picLocks noChangeAspect="1" noChangeArrowheads="1"/>
          </p:cNvPicPr>
          <p:nvPr/>
        </p:nvPicPr>
        <p:blipFill>
          <a:blip r:embed="rId3" cstate="print"/>
          <a:srcRect l="6977" t="3488" r="5813" b="5813"/>
          <a:stretch>
            <a:fillRect/>
          </a:stretch>
        </p:blipFill>
        <p:spPr bwMode="auto">
          <a:xfrm>
            <a:off x="999002" y="1643050"/>
            <a:ext cx="1785950" cy="1857388"/>
          </a:xfrm>
          <a:prstGeom prst="rect">
            <a:avLst/>
          </a:prstGeom>
          <a:noFill/>
        </p:spPr>
      </p:pic>
      <p:graphicFrame>
        <p:nvGraphicFramePr>
          <p:cNvPr id="32771" name="Object 8"/>
          <p:cNvGraphicFramePr>
            <a:graphicFrameLocks noChangeAspect="1"/>
          </p:cNvGraphicFramePr>
          <p:nvPr/>
        </p:nvGraphicFramePr>
        <p:xfrm>
          <a:off x="566738" y="4500563"/>
          <a:ext cx="2085975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Формула" r:id="rId4" imgW="1002960" imgH="393480" progId="Equation.3">
                  <p:embed/>
                </p:oleObj>
              </mc:Choice>
              <mc:Fallback>
                <p:oleObj name="Формула" r:id="rId4" imgW="10029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6738" y="4500563"/>
                        <a:ext cx="2085975" cy="809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2" name="Object 8"/>
          <p:cNvGraphicFramePr>
            <a:graphicFrameLocks noChangeAspect="1"/>
          </p:cNvGraphicFramePr>
          <p:nvPr/>
        </p:nvGraphicFramePr>
        <p:xfrm>
          <a:off x="3214678" y="4286256"/>
          <a:ext cx="5254625" cy="966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Формула" r:id="rId6" imgW="2527200" imgH="469800" progId="Equation.3">
                  <p:embed/>
                </p:oleObj>
              </mc:Choice>
              <mc:Fallback>
                <p:oleObj name="Формула" r:id="rId6" imgW="252720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4678" y="4286256"/>
                        <a:ext cx="5254625" cy="966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214810" y="5715016"/>
            <a:ext cx="27979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2" name="Группа 21"/>
          <p:cNvGrpSpPr/>
          <p:nvPr/>
        </p:nvGrpSpPr>
        <p:grpSpPr>
          <a:xfrm>
            <a:off x="1599740" y="1729654"/>
            <a:ext cx="1239288" cy="1807115"/>
            <a:chOff x="428596" y="857232"/>
            <a:chExt cx="1239288" cy="1807115"/>
          </a:xfrm>
        </p:grpSpPr>
        <p:cxnSp>
          <p:nvCxnSpPr>
            <p:cNvPr id="10" name="Прямая со стрелкой 9"/>
            <p:cNvCxnSpPr/>
            <p:nvPr/>
          </p:nvCxnSpPr>
          <p:spPr>
            <a:xfrm>
              <a:off x="714348" y="2285992"/>
              <a:ext cx="857256" cy="1588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953504" y="2202682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R</a:t>
              </a:r>
              <a:endParaRPr lang="ru-RU" sz="2400" dirty="0"/>
            </a:p>
          </p:txBody>
        </p:sp>
        <p:cxnSp>
          <p:nvCxnSpPr>
            <p:cNvPr id="18" name="Прямая со стрелкой 17"/>
            <p:cNvCxnSpPr/>
            <p:nvPr/>
          </p:nvCxnSpPr>
          <p:spPr>
            <a:xfrm rot="5400000">
              <a:off x="4730" y="1566850"/>
              <a:ext cx="1428760" cy="9524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428596" y="1357298"/>
              <a:ext cx="2857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h</a:t>
              </a:r>
              <a:endParaRPr lang="ru-RU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7547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Решение задач (№3 из 6)</a:t>
            </a:r>
            <a:endParaRPr lang="ru-RU" sz="3600" dirty="0"/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3786182" y="1571612"/>
            <a:ext cx="4714876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Длина окружности основания конуса равна 3, образующая равна 2. Найдите площадь боковой поверхности конуса.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 </a:t>
            </a:r>
          </a:p>
        </p:txBody>
      </p:sp>
      <p:pic>
        <p:nvPicPr>
          <p:cNvPr id="38914" name="Picture 2" descr="MA.OB10.B9.72/innerimg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357298"/>
            <a:ext cx="2524125" cy="208597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785918" y="3357562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L=3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13940" y="1857364"/>
            <a:ext cx="71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8916" name="Object 4"/>
          <p:cNvGraphicFramePr>
            <a:graphicFrameLocks noChangeAspect="1"/>
          </p:cNvGraphicFramePr>
          <p:nvPr/>
        </p:nvGraphicFramePr>
        <p:xfrm>
          <a:off x="596900" y="3963988"/>
          <a:ext cx="2803525" cy="1235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0" name="Формула" r:id="rId4" imgW="1015920" imgH="457200" progId="Equation.3">
                  <p:embed/>
                </p:oleObj>
              </mc:Choice>
              <mc:Fallback>
                <p:oleObj name="Формула" r:id="rId4" imgW="10159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6900" y="3963988"/>
                        <a:ext cx="2803525" cy="1235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20" name="Object 6"/>
          <p:cNvGraphicFramePr>
            <a:graphicFrameLocks noChangeAspect="1"/>
          </p:cNvGraphicFramePr>
          <p:nvPr/>
        </p:nvGraphicFramePr>
        <p:xfrm>
          <a:off x="4000500" y="3127375"/>
          <a:ext cx="3751263" cy="2470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1" name="Формула" r:id="rId6" imgW="1587240" imgH="1041120" progId="Equation.3">
                  <p:embed/>
                </p:oleObj>
              </mc:Choice>
              <mc:Fallback>
                <p:oleObj name="Формула" r:id="rId6" imgW="1587240" imgH="1041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0500" y="3127375"/>
                        <a:ext cx="3751263" cy="2470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4367210" y="5867416"/>
            <a:ext cx="27979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6502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Решение задач (№4 из 6)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857620" y="1643050"/>
            <a:ext cx="492922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Конус вписан в шар. Радиус основания конуса равен радиусу шара. Объем конуса равен 6. Найдите объем шара. </a:t>
            </a:r>
            <a:endParaRPr lang="ru-RU" sz="2400" dirty="0"/>
          </a:p>
        </p:txBody>
      </p:sp>
      <p:grpSp>
        <p:nvGrpSpPr>
          <p:cNvPr id="7" name="Группа 6"/>
          <p:cNvGrpSpPr/>
          <p:nvPr/>
        </p:nvGrpSpPr>
        <p:grpSpPr>
          <a:xfrm>
            <a:off x="785786" y="1571612"/>
            <a:ext cx="2286016" cy="2286016"/>
            <a:chOff x="1071538" y="3143248"/>
            <a:chExt cx="2286016" cy="2286016"/>
          </a:xfrm>
        </p:grpSpPr>
        <p:sp>
          <p:nvSpPr>
            <p:cNvPr id="4" name="Овал 3"/>
            <p:cNvSpPr/>
            <p:nvPr/>
          </p:nvSpPr>
          <p:spPr>
            <a:xfrm>
              <a:off x="1071538" y="3143248"/>
              <a:ext cx="2286016" cy="228601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Дуга 4"/>
            <p:cNvSpPr/>
            <p:nvPr/>
          </p:nvSpPr>
          <p:spPr>
            <a:xfrm>
              <a:off x="1071538" y="4000504"/>
              <a:ext cx="2286016" cy="714380"/>
            </a:xfrm>
            <a:prstGeom prst="arc">
              <a:avLst>
                <a:gd name="adj1" fmla="val 21521827"/>
                <a:gd name="adj2" fmla="val 10750935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Дуга 5"/>
            <p:cNvSpPr/>
            <p:nvPr/>
          </p:nvSpPr>
          <p:spPr>
            <a:xfrm>
              <a:off x="1071538" y="4000504"/>
              <a:ext cx="2286016" cy="714380"/>
            </a:xfrm>
            <a:prstGeom prst="arc">
              <a:avLst>
                <a:gd name="adj1" fmla="val 10919193"/>
                <a:gd name="adj2" fmla="val 33598"/>
              </a:avLst>
            </a:prstGeom>
            <a:ln w="254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785786" y="1571612"/>
            <a:ext cx="2286016" cy="2286017"/>
            <a:chOff x="3357554" y="3714751"/>
            <a:chExt cx="2286016" cy="2286017"/>
          </a:xfrm>
        </p:grpSpPr>
        <p:sp>
          <p:nvSpPr>
            <p:cNvPr id="9" name="Овал 8"/>
            <p:cNvSpPr/>
            <p:nvPr/>
          </p:nvSpPr>
          <p:spPr>
            <a:xfrm>
              <a:off x="3357554" y="3714752"/>
              <a:ext cx="2286016" cy="228601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Дуга 9"/>
            <p:cNvSpPr/>
            <p:nvPr/>
          </p:nvSpPr>
          <p:spPr>
            <a:xfrm>
              <a:off x="3357554" y="4543872"/>
              <a:ext cx="2286016" cy="714380"/>
            </a:xfrm>
            <a:prstGeom prst="arc">
              <a:avLst>
                <a:gd name="adj1" fmla="val 21521827"/>
                <a:gd name="adj2" fmla="val 10750935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Дуга 10"/>
            <p:cNvSpPr/>
            <p:nvPr/>
          </p:nvSpPr>
          <p:spPr>
            <a:xfrm>
              <a:off x="3357554" y="4572008"/>
              <a:ext cx="2286016" cy="714380"/>
            </a:xfrm>
            <a:prstGeom prst="arc">
              <a:avLst>
                <a:gd name="adj1" fmla="val 10919193"/>
                <a:gd name="adj2" fmla="val 33598"/>
              </a:avLst>
            </a:prstGeom>
            <a:ln w="254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3" name="Прямая соединительная линия 12"/>
            <p:cNvCxnSpPr>
              <a:stCxn id="9" idx="0"/>
            </p:cNvCxnSpPr>
            <p:nvPr/>
          </p:nvCxnSpPr>
          <p:spPr>
            <a:xfrm rot="16200000" flipH="1">
              <a:off x="4464843" y="3750470"/>
              <a:ext cx="1214445" cy="114300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>
              <a:stCxn id="9" idx="0"/>
              <a:endCxn id="11" idx="0"/>
            </p:cNvCxnSpPr>
            <p:nvPr/>
          </p:nvCxnSpPr>
          <p:spPr>
            <a:xfrm rot="16200000" flipH="1" flipV="1">
              <a:off x="3345026" y="3734256"/>
              <a:ext cx="1175041" cy="1136031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4" name="Прямая соединительная линия 33"/>
          <p:cNvCxnSpPr>
            <a:stCxn id="11" idx="2"/>
          </p:cNvCxnSpPr>
          <p:nvPr/>
        </p:nvCxnSpPr>
        <p:spPr>
          <a:xfrm rot="5400000">
            <a:off x="2505054" y="2235034"/>
            <a:ext cx="3998" cy="112838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7" name="Объект 36"/>
          <p:cNvGraphicFramePr>
            <a:graphicFrameLocks noChangeAspect="1"/>
          </p:cNvGraphicFramePr>
          <p:nvPr/>
        </p:nvGraphicFramePr>
        <p:xfrm>
          <a:off x="214282" y="4572008"/>
          <a:ext cx="2876319" cy="6429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3" name="Формула" r:id="rId3" imgW="1079280" imgH="241200" progId="Equation.3">
                  <p:embed/>
                </p:oleObj>
              </mc:Choice>
              <mc:Fallback>
                <p:oleObj name="Формула" r:id="rId3" imgW="10792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282" y="4572008"/>
                        <a:ext cx="2876319" cy="64294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TextBox 39"/>
          <p:cNvSpPr txBox="1"/>
          <p:nvPr/>
        </p:nvSpPr>
        <p:spPr>
          <a:xfrm>
            <a:off x="4214810" y="5857892"/>
            <a:ext cx="27979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24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 rot="5400000">
            <a:off x="1321571" y="2178835"/>
            <a:ext cx="121444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7891" name="Object 3"/>
          <p:cNvGraphicFramePr>
            <a:graphicFrameLocks noChangeAspect="1"/>
          </p:cNvGraphicFramePr>
          <p:nvPr/>
        </p:nvGraphicFramePr>
        <p:xfrm>
          <a:off x="3800475" y="3619500"/>
          <a:ext cx="4446588" cy="760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4" name="Формула" r:id="rId5" imgW="2298600" imgH="393480" progId="Equation.3">
                  <p:embed/>
                </p:oleObj>
              </mc:Choice>
              <mc:Fallback>
                <p:oleObj name="Формула" r:id="rId5" imgW="22986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0475" y="3619500"/>
                        <a:ext cx="4446588" cy="760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3"/>
          <p:cNvGraphicFramePr>
            <a:graphicFrameLocks noChangeAspect="1"/>
          </p:cNvGraphicFramePr>
          <p:nvPr/>
        </p:nvGraphicFramePr>
        <p:xfrm>
          <a:off x="3500430" y="4071942"/>
          <a:ext cx="5254625" cy="1228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5" name="Формула" r:id="rId7" imgW="2717640" imgH="634680" progId="Equation.3">
                  <p:embed/>
                </p:oleObj>
              </mc:Choice>
              <mc:Fallback>
                <p:oleObj name="Формула" r:id="rId7" imgW="2717640" imgH="634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0430" y="4071942"/>
                        <a:ext cx="5254625" cy="1228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91328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/>
              <a:t>Теория. </a:t>
            </a:r>
            <a:br>
              <a:rPr lang="ru-RU" sz="3600" dirty="0" smtClean="0"/>
            </a:br>
            <a:r>
              <a:rPr lang="ru-RU" sz="3600" dirty="0" smtClean="0"/>
              <a:t>Примеры тел вращения</a:t>
            </a:r>
            <a:endParaRPr lang="ru-RU" sz="3600" dirty="0"/>
          </a:p>
        </p:txBody>
      </p:sp>
      <p:pic>
        <p:nvPicPr>
          <p:cNvPr id="50178" name="Picture 2" descr="http://upload.wikimedia.org/wikipedia/commons/thumb/e/e7/Rotationskoerper_animation.gif/220px-Rotationskoerper_animation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571480"/>
            <a:ext cx="2071702" cy="207170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57158" y="2428868"/>
            <a:ext cx="57150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Цилиндр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— образован прямоугольником, вращающимся вокруг одной из сторон</a:t>
            </a:r>
          </a:p>
          <a:p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5572132" y="2928934"/>
            <a:ext cx="571504" cy="2714644"/>
            <a:chOff x="5572132" y="2928934"/>
            <a:chExt cx="571504" cy="2714644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5572132" y="3714752"/>
              <a:ext cx="571504" cy="1285884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9" name="Прямая соединительная линия 8"/>
            <p:cNvCxnSpPr/>
            <p:nvPr/>
          </p:nvCxnSpPr>
          <p:spPr>
            <a:xfrm rot="5400000" flipH="1" flipV="1">
              <a:off x="4786314" y="4286256"/>
              <a:ext cx="2714644" cy="0"/>
            </a:xfrm>
            <a:prstGeom prst="line">
              <a:avLst/>
            </a:prstGeom>
            <a:ln w="254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Группа 12"/>
          <p:cNvGrpSpPr/>
          <p:nvPr/>
        </p:nvGrpSpPr>
        <p:grpSpPr>
          <a:xfrm>
            <a:off x="6929454" y="3000372"/>
            <a:ext cx="1143008" cy="2571768"/>
            <a:chOff x="6929454" y="3000372"/>
            <a:chExt cx="1143008" cy="2571768"/>
          </a:xfrm>
        </p:grpSpPr>
        <p:sp>
          <p:nvSpPr>
            <p:cNvPr id="5" name="Цилиндр 4"/>
            <p:cNvSpPr/>
            <p:nvPr/>
          </p:nvSpPr>
          <p:spPr>
            <a:xfrm>
              <a:off x="6929454" y="3571876"/>
              <a:ext cx="1143008" cy="1571636"/>
            </a:xfrm>
            <a:prstGeom prst="can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/>
          </p:nvCxnSpPr>
          <p:spPr>
            <a:xfrm rot="5400000">
              <a:off x="7143768" y="3357562"/>
              <a:ext cx="714380" cy="0"/>
            </a:xfrm>
            <a:prstGeom prst="line">
              <a:avLst/>
            </a:prstGeom>
            <a:ln w="254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>
              <a:off x="7286644" y="5357826"/>
              <a:ext cx="428628" cy="0"/>
            </a:xfrm>
            <a:prstGeom prst="line">
              <a:avLst/>
            </a:prstGeom>
            <a:ln w="254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94338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Решение задач (№5 из 6)</a:t>
            </a:r>
            <a:endParaRPr lang="ru-RU" sz="3600" dirty="0"/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3357554" y="1483656"/>
            <a:ext cx="521494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Правильная четырехугольная призма описана около цилиндра, радиус основания и высота которого равны 1. Найдите площадь боковой поверхности призмы.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</a:p>
        </p:txBody>
      </p:sp>
      <p:pic>
        <p:nvPicPr>
          <p:cNvPr id="39938" name="Picture 2" descr="MA.E10.B9.22/innerimg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500174"/>
            <a:ext cx="2476500" cy="1838325"/>
          </a:xfrm>
          <a:prstGeom prst="rect">
            <a:avLst/>
          </a:prstGeom>
          <a:noFill/>
        </p:spPr>
      </p:pic>
      <p:cxnSp>
        <p:nvCxnSpPr>
          <p:cNvPr id="5" name="Прямая соединительная линия 4"/>
          <p:cNvCxnSpPr/>
          <p:nvPr/>
        </p:nvCxnSpPr>
        <p:spPr>
          <a:xfrm rot="5400000">
            <a:off x="2171244" y="2428868"/>
            <a:ext cx="128588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10800000">
            <a:off x="1857356" y="1714488"/>
            <a:ext cx="928694" cy="7143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571736" y="2214554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</a:t>
            </a:r>
            <a:endParaRPr lang="ru-RU" sz="2400" dirty="0"/>
          </a:p>
        </p:txBody>
      </p:sp>
      <p:sp>
        <p:nvSpPr>
          <p:cNvPr id="35" name="TextBox 34"/>
          <p:cNvSpPr txBox="1"/>
          <p:nvPr/>
        </p:nvSpPr>
        <p:spPr>
          <a:xfrm>
            <a:off x="2000232" y="1643050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</a:t>
            </a:r>
            <a:endParaRPr lang="ru-RU" sz="2000" dirty="0"/>
          </a:p>
        </p:txBody>
      </p:sp>
      <p:graphicFrame>
        <p:nvGraphicFramePr>
          <p:cNvPr id="36" name="Объект 35"/>
          <p:cNvGraphicFramePr>
            <a:graphicFrameLocks noChangeAspect="1"/>
          </p:cNvGraphicFramePr>
          <p:nvPr/>
        </p:nvGraphicFramePr>
        <p:xfrm>
          <a:off x="3000364" y="4357694"/>
          <a:ext cx="4808649" cy="6921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" name="Формула" r:id="rId4" imgW="1676160" imgH="241200" progId="Equation.3">
                  <p:embed/>
                </p:oleObj>
              </mc:Choice>
              <mc:Fallback>
                <p:oleObj name="Формула" r:id="rId4" imgW="16761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0364" y="4357694"/>
                        <a:ext cx="4808649" cy="69215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4143372" y="5643578"/>
            <a:ext cx="27979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8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7718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Решение задач (№6 из 6)</a:t>
            </a:r>
            <a:endParaRPr lang="ru-RU" sz="3600" dirty="0"/>
          </a:p>
        </p:txBody>
      </p:sp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3786182" y="1412218"/>
            <a:ext cx="507206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Найдите площадь боковой поверхности правильной треугольной призмы, описанной около цилиндра, радиус основания которого равен      , а высота равна 2.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</a:p>
        </p:txBody>
      </p:sp>
      <p:pic>
        <p:nvPicPr>
          <p:cNvPr id="40962" name="Picture 2" descr="\sqrt{3}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19300" y="-274638"/>
            <a:ext cx="276225" cy="18097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367210" y="6010292"/>
            <a:ext cx="27979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Ответ: 36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3" name="Picture 3" descr="MA.E10.B9.24/innerimg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1571612"/>
            <a:ext cx="2720137" cy="1571636"/>
          </a:xfrm>
          <a:prstGeom prst="rect">
            <a:avLst/>
          </a:prstGeom>
          <a:noFill/>
        </p:spPr>
      </p:pic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2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8131" name="Object 3"/>
          <p:cNvGraphicFramePr>
            <a:graphicFrameLocks noChangeAspect="1"/>
          </p:cNvGraphicFramePr>
          <p:nvPr/>
        </p:nvGraphicFramePr>
        <p:xfrm>
          <a:off x="6933160" y="2340497"/>
          <a:ext cx="428628" cy="4286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3" name="Формула" r:id="rId7" imgW="228600" imgH="228600" progId="Equation.3">
                  <p:embed/>
                </p:oleObj>
              </mc:Choice>
              <mc:Fallback>
                <p:oleObj name="Формула" r:id="rId7" imgW="2286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3160" y="2340497"/>
                        <a:ext cx="428628" cy="42862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Object 4"/>
          <p:cNvGraphicFramePr>
            <a:graphicFrameLocks noChangeAspect="1"/>
          </p:cNvGraphicFramePr>
          <p:nvPr/>
        </p:nvGraphicFramePr>
        <p:xfrm>
          <a:off x="3559175" y="4214813"/>
          <a:ext cx="4456113" cy="1085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4" name="Формула" r:id="rId9" imgW="2070000" imgH="507960" progId="Equation.3">
                  <p:embed/>
                </p:oleObj>
              </mc:Choice>
              <mc:Fallback>
                <p:oleObj name="Формула" r:id="rId9" imgW="207000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59175" y="4214813"/>
                        <a:ext cx="4456113" cy="1085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2" name="Группа 21"/>
          <p:cNvGrpSpPr/>
          <p:nvPr/>
        </p:nvGrpSpPr>
        <p:grpSpPr>
          <a:xfrm>
            <a:off x="642910" y="3786189"/>
            <a:ext cx="2214578" cy="1857389"/>
            <a:chOff x="642910" y="3786189"/>
            <a:chExt cx="2214578" cy="1857389"/>
          </a:xfrm>
        </p:grpSpPr>
        <p:sp>
          <p:nvSpPr>
            <p:cNvPr id="48135" name="AutoShape 7"/>
            <p:cNvSpPr>
              <a:spLocks noChangeArrowheads="1"/>
            </p:cNvSpPr>
            <p:nvPr/>
          </p:nvSpPr>
          <p:spPr bwMode="auto">
            <a:xfrm>
              <a:off x="642910" y="3786190"/>
              <a:ext cx="2214578" cy="1857388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134" name="Oval 6"/>
            <p:cNvSpPr>
              <a:spLocks noChangeArrowheads="1"/>
            </p:cNvSpPr>
            <p:nvPr/>
          </p:nvSpPr>
          <p:spPr bwMode="auto">
            <a:xfrm>
              <a:off x="1122671" y="4416378"/>
              <a:ext cx="1235988" cy="1213294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cxnSp>
          <p:nvCxnSpPr>
            <p:cNvPr id="48136" name="AutoShape 8"/>
            <p:cNvCxnSpPr>
              <a:cxnSpLocks noChangeShapeType="1"/>
              <a:stCxn id="48135" idx="0"/>
            </p:cNvCxnSpPr>
            <p:nvPr/>
          </p:nvCxnSpPr>
          <p:spPr bwMode="auto">
            <a:xfrm rot="16200000" flipH="1" flipV="1">
              <a:off x="1134955" y="4393828"/>
              <a:ext cx="1222883" cy="7605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8137" name="AutoShape 9"/>
            <p:cNvCxnSpPr>
              <a:cxnSpLocks noChangeShapeType="1"/>
            </p:cNvCxnSpPr>
            <p:nvPr/>
          </p:nvCxnSpPr>
          <p:spPr bwMode="auto">
            <a:xfrm flipV="1">
              <a:off x="1735745" y="4714884"/>
              <a:ext cx="571504" cy="309564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48138" name="Text Box 10"/>
            <p:cNvSpPr txBox="1">
              <a:spLocks noChangeArrowheads="1"/>
            </p:cNvSpPr>
            <p:nvPr/>
          </p:nvSpPr>
          <p:spPr bwMode="auto">
            <a:xfrm>
              <a:off x="1436371" y="4572008"/>
              <a:ext cx="257175" cy="28575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R</a:t>
              </a:r>
              <a:endPara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139" name="Text Box 11"/>
            <p:cNvSpPr txBox="1">
              <a:spLocks noChangeArrowheads="1"/>
            </p:cNvSpPr>
            <p:nvPr/>
          </p:nvSpPr>
          <p:spPr bwMode="auto">
            <a:xfrm>
              <a:off x="1968585" y="4921325"/>
              <a:ext cx="257175" cy="28575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r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Text Box 11"/>
            <p:cNvSpPr txBox="1">
              <a:spLocks noChangeArrowheads="1"/>
            </p:cNvSpPr>
            <p:nvPr/>
          </p:nvSpPr>
          <p:spPr bwMode="auto">
            <a:xfrm>
              <a:off x="1928794" y="4929198"/>
              <a:ext cx="257175" cy="28575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r</a:t>
              </a:r>
              <a:endPara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Object 5"/>
          <p:cNvGraphicFramePr>
            <a:graphicFrameLocks noChangeAspect="1"/>
          </p:cNvGraphicFramePr>
          <p:nvPr/>
        </p:nvGraphicFramePr>
        <p:xfrm>
          <a:off x="4500562" y="3214686"/>
          <a:ext cx="3286148" cy="5860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5" name="Формула" r:id="rId11" imgW="1497950" imgH="266584" progId="Equation.3">
                  <p:embed/>
                </p:oleObj>
              </mc:Choice>
              <mc:Fallback>
                <p:oleObj name="Формула" r:id="rId11" imgW="1497950" imgH="26658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562" y="3214686"/>
                        <a:ext cx="3286148" cy="58606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2143108" y="2214554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h</a:t>
            </a:r>
            <a:endParaRPr lang="ru-RU" i="1" dirty="0"/>
          </a:p>
        </p:txBody>
      </p:sp>
      <p:cxnSp>
        <p:nvCxnSpPr>
          <p:cNvPr id="28" name="AutoShape 9"/>
          <p:cNvCxnSpPr>
            <a:cxnSpLocks noChangeShapeType="1"/>
          </p:cNvCxnSpPr>
          <p:nvPr/>
        </p:nvCxnSpPr>
        <p:spPr bwMode="auto">
          <a:xfrm>
            <a:off x="1584304" y="2974972"/>
            <a:ext cx="571504" cy="1588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sp>
        <p:nvSpPr>
          <p:cNvPr id="69" name="Text Box 11"/>
          <p:cNvSpPr txBox="1">
            <a:spLocks noChangeArrowheads="1"/>
          </p:cNvSpPr>
          <p:nvPr/>
        </p:nvSpPr>
        <p:spPr bwMode="auto">
          <a:xfrm>
            <a:off x="1643042" y="2643182"/>
            <a:ext cx="257175" cy="285750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r</a:t>
            </a: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038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Самостоятельная работа (задача </a:t>
            </a:r>
            <a:r>
              <a:rPr lang="en-US" sz="3600" dirty="0" smtClean="0"/>
              <a:t>1</a:t>
            </a:r>
            <a:r>
              <a:rPr lang="ru-RU" sz="3600" dirty="0" smtClean="0"/>
              <a:t>)</a:t>
            </a:r>
            <a:endParaRPr lang="ru-RU" sz="3600" dirty="0"/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3786182" y="1468268"/>
            <a:ext cx="4357718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Радиус основания цилиндра равен 2, высота равна 3. Найдите площадь боковой поверхности цилиндра, деленную на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sym typeface="Symbol"/>
              </a:rPr>
              <a:t>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</a:p>
        </p:txBody>
      </p:sp>
      <p:pic>
        <p:nvPicPr>
          <p:cNvPr id="30722" name="Picture 2" descr="\pi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77800" y="-274638"/>
            <a:ext cx="142875" cy="104775"/>
          </a:xfrm>
          <a:prstGeom prst="rect">
            <a:avLst/>
          </a:prstGeom>
          <a:noFill/>
        </p:spPr>
      </p:pic>
      <p:pic>
        <p:nvPicPr>
          <p:cNvPr id="30723" name="Picture 3" descr="MA.E10.B9.10/innerimg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1428736"/>
            <a:ext cx="2038350" cy="2019300"/>
          </a:xfrm>
          <a:prstGeom prst="rect">
            <a:avLst/>
          </a:prstGeom>
          <a:noFill/>
        </p:spPr>
      </p:pic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1395413" y="3929063"/>
          <a:ext cx="1785937" cy="142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4" name="Формула" r:id="rId5" imgW="761760" imgH="609480" progId="Equation.3">
                  <p:embed/>
                </p:oleObj>
              </mc:Choice>
              <mc:Fallback>
                <p:oleObj name="Формула" r:id="rId5" imgW="761760" imgH="609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5413" y="3929063"/>
                        <a:ext cx="1785937" cy="142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5" name="Object 5"/>
          <p:cNvGraphicFramePr>
            <a:graphicFrameLocks noChangeAspect="1"/>
          </p:cNvGraphicFramePr>
          <p:nvPr/>
        </p:nvGraphicFramePr>
        <p:xfrm>
          <a:off x="3929058" y="3643314"/>
          <a:ext cx="4227512" cy="1341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5" name="Формула" r:id="rId7" imgW="1803240" imgH="634680" progId="Equation.3">
                  <p:embed/>
                </p:oleObj>
              </mc:Choice>
              <mc:Fallback>
                <p:oleObj name="Формула" r:id="rId7" imgW="1803240" imgH="634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9058" y="3643314"/>
                        <a:ext cx="4227512" cy="13414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214810" y="5715016"/>
            <a:ext cx="27979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12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869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Самостоятельная работа (задача 2)</a:t>
            </a:r>
            <a:endParaRPr lang="ru-RU" sz="3600" dirty="0"/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3571868" y="1785926"/>
            <a:ext cx="428628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Площадь большого круга шара равна 3. Найдите площадь поверхности шара.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</a:p>
        </p:txBody>
      </p:sp>
      <p:pic>
        <p:nvPicPr>
          <p:cNvPr id="31746" name="Picture 2" descr="MA.E10.B9.12/innerimg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428736"/>
            <a:ext cx="1643074" cy="1622536"/>
          </a:xfrm>
          <a:prstGeom prst="rect">
            <a:avLst/>
          </a:prstGeom>
          <a:noFill/>
        </p:spPr>
      </p:pic>
      <p:graphicFrame>
        <p:nvGraphicFramePr>
          <p:cNvPr id="31747" name="Object 4"/>
          <p:cNvGraphicFramePr>
            <a:graphicFrameLocks noChangeAspect="1"/>
          </p:cNvGraphicFramePr>
          <p:nvPr/>
        </p:nvGraphicFramePr>
        <p:xfrm>
          <a:off x="1000100" y="3929066"/>
          <a:ext cx="1997075" cy="1304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8" name="Формула" r:id="rId4" imgW="723600" imgH="482400" progId="Equation.3">
                  <p:embed/>
                </p:oleObj>
              </mc:Choice>
              <mc:Fallback>
                <p:oleObj name="Формула" r:id="rId4" imgW="72360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0100" y="3929066"/>
                        <a:ext cx="1997075" cy="1304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48" name="Object 4"/>
          <p:cNvGraphicFramePr>
            <a:graphicFrameLocks noChangeAspect="1"/>
          </p:cNvGraphicFramePr>
          <p:nvPr/>
        </p:nvGraphicFramePr>
        <p:xfrm>
          <a:off x="3714745" y="3929066"/>
          <a:ext cx="4025990" cy="12858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9" name="Формула" r:id="rId6" imgW="1638000" imgH="533160" progId="Equation.3">
                  <p:embed/>
                </p:oleObj>
              </mc:Choice>
              <mc:Fallback>
                <p:oleObj name="Формула" r:id="rId6" imgW="1638000" imgH="533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4745" y="3929066"/>
                        <a:ext cx="4025990" cy="128588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367210" y="5867416"/>
            <a:ext cx="27979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12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617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>
            <a:hlinkClick r:id="" action="ppaction://hlinkshowjump?jump=endshow"/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7400948" cy="255454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  <a:defRPr/>
            </a:pPr>
            <a:r>
              <a:rPr lang="ru-RU" sz="8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" action="ppaction://hlinkshowjump?jump=endshow"/>
              </a:rPr>
              <a:t>Спасибо за работу</a:t>
            </a:r>
            <a:endParaRPr lang="ru-RU" sz="8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82872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/>
              <a:t>Теория. </a:t>
            </a:r>
            <a:br>
              <a:rPr lang="ru-RU" sz="3600" dirty="0" smtClean="0"/>
            </a:br>
            <a:r>
              <a:rPr lang="ru-RU" sz="3600" dirty="0" smtClean="0"/>
              <a:t>Примеры тел вращения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2786058"/>
            <a:ext cx="48577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Конус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— образован прямоугольным треугольником, вращающимся вокруг одного из катетов</a:t>
            </a:r>
          </a:p>
          <a:p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5286380" y="3143248"/>
            <a:ext cx="642942" cy="2786082"/>
            <a:chOff x="5286380" y="3143248"/>
            <a:chExt cx="642942" cy="2786082"/>
          </a:xfrm>
        </p:grpSpPr>
        <p:sp>
          <p:nvSpPr>
            <p:cNvPr id="11" name="Прямоугольный треугольник 10"/>
            <p:cNvSpPr/>
            <p:nvPr/>
          </p:nvSpPr>
          <p:spPr>
            <a:xfrm flipH="1">
              <a:off x="5286380" y="3571876"/>
              <a:ext cx="642942" cy="1714512"/>
            </a:xfrm>
            <a:prstGeom prst="rtTriangle">
              <a:avLst/>
            </a:prstGeom>
            <a:solidFill>
              <a:schemeClr val="bg1">
                <a:lumMod val="65000"/>
                <a:alpha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3" name="Прямая соединительная линия 32"/>
            <p:cNvCxnSpPr/>
            <p:nvPr/>
          </p:nvCxnSpPr>
          <p:spPr>
            <a:xfrm rot="5400000">
              <a:off x="4536281" y="4536289"/>
              <a:ext cx="2786082" cy="0"/>
            </a:xfrm>
            <a:prstGeom prst="line">
              <a:avLst/>
            </a:prstGeom>
            <a:ln w="254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Группа 11"/>
          <p:cNvGrpSpPr/>
          <p:nvPr/>
        </p:nvGrpSpPr>
        <p:grpSpPr>
          <a:xfrm>
            <a:off x="6572264" y="3143248"/>
            <a:ext cx="1653279" cy="2786082"/>
            <a:chOff x="6572264" y="3143248"/>
            <a:chExt cx="1653279" cy="2786082"/>
          </a:xfrm>
        </p:grpSpPr>
        <p:cxnSp>
          <p:nvCxnSpPr>
            <p:cNvPr id="34" name="Прямая соединительная линия 33"/>
            <p:cNvCxnSpPr/>
            <p:nvPr/>
          </p:nvCxnSpPr>
          <p:spPr>
            <a:xfrm rot="5400000">
              <a:off x="6036479" y="4536289"/>
              <a:ext cx="2786082" cy="0"/>
            </a:xfrm>
            <a:prstGeom prst="line">
              <a:avLst/>
            </a:prstGeom>
            <a:ln w="254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1" name="Picture 2" descr="konyc"/>
            <p:cNvPicPr>
              <a:picLocks noChangeAspect="1" noChangeArrowheads="1"/>
            </p:cNvPicPr>
            <p:nvPr/>
          </p:nvPicPr>
          <p:blipFill>
            <a:blip r:embed="rId2" cstate="print"/>
            <a:srcRect l="2016" t="4022" r="70766" b="25603"/>
            <a:stretch>
              <a:fillRect/>
            </a:stretch>
          </p:blipFill>
          <p:spPr bwMode="auto">
            <a:xfrm>
              <a:off x="6572264" y="3429000"/>
              <a:ext cx="1653279" cy="2143140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179385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/>
              <a:t>Теория.</a:t>
            </a:r>
            <a:br>
              <a:rPr lang="ru-RU" sz="3600" dirty="0" smtClean="0"/>
            </a:br>
            <a:r>
              <a:rPr lang="ru-RU" sz="3600" dirty="0" smtClean="0"/>
              <a:t>Примеры тел вращения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2928934"/>
            <a:ext cx="57150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Шар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— образован полукругом, вращающимся вокруг диаметра</a:t>
            </a:r>
          </a:p>
          <a:p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5072066" y="2857496"/>
            <a:ext cx="1714512" cy="3143272"/>
            <a:chOff x="5072066" y="2857496"/>
            <a:chExt cx="1714512" cy="3143272"/>
          </a:xfrm>
        </p:grpSpPr>
        <p:cxnSp>
          <p:nvCxnSpPr>
            <p:cNvPr id="9" name="Прямая соединительная линия 8"/>
            <p:cNvCxnSpPr/>
            <p:nvPr/>
          </p:nvCxnSpPr>
          <p:spPr>
            <a:xfrm rot="16200000" flipV="1">
              <a:off x="4365269" y="4393413"/>
              <a:ext cx="3143272" cy="71438"/>
            </a:xfrm>
            <a:prstGeom prst="line">
              <a:avLst/>
            </a:prstGeom>
            <a:ln w="254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Хорда 9"/>
            <p:cNvSpPr/>
            <p:nvPr/>
          </p:nvSpPr>
          <p:spPr>
            <a:xfrm>
              <a:off x="5072066" y="3571876"/>
              <a:ext cx="1714512" cy="1714512"/>
            </a:xfrm>
            <a:prstGeom prst="chord">
              <a:avLst>
                <a:gd name="adj1" fmla="val 5284666"/>
                <a:gd name="adj2" fmla="val 16200000"/>
              </a:avLst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6715140" y="2857496"/>
            <a:ext cx="1857356" cy="3143272"/>
            <a:chOff x="6715140" y="2857496"/>
            <a:chExt cx="1857356" cy="3143272"/>
          </a:xfrm>
        </p:grpSpPr>
        <p:cxnSp>
          <p:nvCxnSpPr>
            <p:cNvPr id="13" name="Прямая соединительная линия 12"/>
            <p:cNvCxnSpPr/>
            <p:nvPr/>
          </p:nvCxnSpPr>
          <p:spPr>
            <a:xfrm rot="16200000" flipV="1">
              <a:off x="6036479" y="4393413"/>
              <a:ext cx="3143272" cy="71438"/>
            </a:xfrm>
            <a:prstGeom prst="line">
              <a:avLst/>
            </a:prstGeom>
            <a:ln w="254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Овал 11"/>
            <p:cNvSpPr/>
            <p:nvPr/>
          </p:nvSpPr>
          <p:spPr>
            <a:xfrm>
              <a:off x="6715140" y="3500438"/>
              <a:ext cx="1857356" cy="171451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Дуга 13"/>
            <p:cNvSpPr/>
            <p:nvPr/>
          </p:nvSpPr>
          <p:spPr>
            <a:xfrm>
              <a:off x="6715140" y="4101176"/>
              <a:ext cx="1857356" cy="642942"/>
            </a:xfrm>
            <a:prstGeom prst="arc">
              <a:avLst>
                <a:gd name="adj1" fmla="val 58047"/>
                <a:gd name="adj2" fmla="val 10944267"/>
              </a:avLst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Дуга 14"/>
            <p:cNvSpPr/>
            <p:nvPr/>
          </p:nvSpPr>
          <p:spPr>
            <a:xfrm rot="10800000">
              <a:off x="6715140" y="4143380"/>
              <a:ext cx="1857356" cy="642942"/>
            </a:xfrm>
            <a:prstGeom prst="arc">
              <a:avLst>
                <a:gd name="adj1" fmla="val 58047"/>
                <a:gd name="adj2" fmla="val 10944267"/>
              </a:avLst>
            </a:prstGeom>
            <a:ln w="254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40150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Теория. Цилиндр</a:t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4" name="Цилиндр 3"/>
          <p:cNvSpPr/>
          <p:nvPr/>
        </p:nvSpPr>
        <p:spPr>
          <a:xfrm>
            <a:off x="1357290" y="2000240"/>
            <a:ext cx="2214578" cy="2786082"/>
          </a:xfrm>
          <a:prstGeom prst="can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2464579" y="3393281"/>
            <a:ext cx="221457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571472" y="3357562"/>
            <a:ext cx="3714776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242682" y="3786190"/>
            <a:ext cx="4286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29712" y="1357298"/>
            <a:ext cx="3571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Дуга 12"/>
          <p:cNvSpPr/>
          <p:nvPr/>
        </p:nvSpPr>
        <p:spPr>
          <a:xfrm>
            <a:off x="1357290" y="4214818"/>
            <a:ext cx="2214578" cy="642942"/>
          </a:xfrm>
          <a:prstGeom prst="arc">
            <a:avLst>
              <a:gd name="adj1" fmla="val 10884664"/>
              <a:gd name="adj2" fmla="val 0"/>
            </a:avLst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rot="5400000">
            <a:off x="750067" y="3607595"/>
            <a:ext cx="221457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10800000" flipV="1">
            <a:off x="3000364" y="1428736"/>
            <a:ext cx="1857388" cy="928694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10800000" flipV="1">
            <a:off x="3143240" y="3571876"/>
            <a:ext cx="1857388" cy="928694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10800000" flipV="1">
            <a:off x="2428860" y="2786058"/>
            <a:ext cx="1857388" cy="928694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214282" y="3786190"/>
            <a:ext cx="1643074" cy="714380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10800000" flipV="1">
            <a:off x="2428860" y="928670"/>
            <a:ext cx="1857388" cy="928694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2458094" y="2271924"/>
            <a:ext cx="861992" cy="170627"/>
          </a:xfrm>
          <a:prstGeom prst="line">
            <a:avLst/>
          </a:prstGeom>
          <a:ln w="38100" cap="rnd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>
            <a:off x="1321571" y="3393281"/>
            <a:ext cx="221457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Овал 35"/>
          <p:cNvSpPr/>
          <p:nvPr/>
        </p:nvSpPr>
        <p:spPr>
          <a:xfrm>
            <a:off x="3357554" y="785794"/>
            <a:ext cx="428628" cy="42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1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7" name="Овал 36"/>
          <p:cNvSpPr/>
          <p:nvPr/>
        </p:nvSpPr>
        <p:spPr>
          <a:xfrm>
            <a:off x="4500562" y="3214686"/>
            <a:ext cx="428628" cy="42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2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8" name="Овал 37"/>
          <p:cNvSpPr/>
          <p:nvPr/>
        </p:nvSpPr>
        <p:spPr>
          <a:xfrm>
            <a:off x="3786182" y="2428868"/>
            <a:ext cx="428628" cy="42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3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9" name="Овал 38"/>
          <p:cNvSpPr/>
          <p:nvPr/>
        </p:nvSpPr>
        <p:spPr>
          <a:xfrm>
            <a:off x="285720" y="3857628"/>
            <a:ext cx="428628" cy="42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4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0" name="Овал 39"/>
          <p:cNvSpPr/>
          <p:nvPr/>
        </p:nvSpPr>
        <p:spPr>
          <a:xfrm>
            <a:off x="4286248" y="1114848"/>
            <a:ext cx="428628" cy="42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5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143504" y="2285992"/>
            <a:ext cx="400049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800" i="1" dirty="0" smtClean="0"/>
              <a:t>Основные понятия: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Ось цилиндра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Основание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Высота (</a:t>
            </a:r>
            <a:r>
              <a:rPr lang="en-US" sz="2800" i="1" dirty="0" smtClean="0"/>
              <a:t>h</a:t>
            </a:r>
            <a:r>
              <a:rPr lang="ru-RU" sz="2800" dirty="0" smtClean="0"/>
              <a:t>)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Образующая (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2800" dirty="0" smtClean="0"/>
              <a:t>)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Радиус основания (</a:t>
            </a:r>
            <a:r>
              <a:rPr lang="en-US" sz="2800" i="1" dirty="0" smtClean="0"/>
              <a:t>R</a:t>
            </a:r>
            <a:r>
              <a:rPr lang="ru-RU" sz="2800" dirty="0" smtClean="0"/>
              <a:t>)</a:t>
            </a:r>
          </a:p>
          <a:p>
            <a:pPr marL="342900" indent="-342900">
              <a:buAutoNum type="arabicPeriod"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818476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\Desktop\92_IB_05.png"/>
          <p:cNvPicPr>
            <a:picLocks noChangeAspect="1" noChangeArrowheads="1"/>
          </p:cNvPicPr>
          <p:nvPr/>
        </p:nvPicPr>
        <p:blipFill>
          <a:blip r:embed="rId2" cstate="print"/>
          <a:srcRect l="2813" t="1699" r="58741" b="13652"/>
          <a:stretch>
            <a:fillRect/>
          </a:stretch>
        </p:blipFill>
        <p:spPr bwMode="auto">
          <a:xfrm>
            <a:off x="1071538" y="1714488"/>
            <a:ext cx="2928958" cy="4429156"/>
          </a:xfrm>
          <a:prstGeom prst="rect">
            <a:avLst/>
          </a:prstGeom>
          <a:noFill/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Цилиндр</a:t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4357686" y="2571744"/>
            <a:ext cx="42862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Осевое сечение (</a:t>
            </a:r>
            <a:r>
              <a:rPr lang="ru-RU" sz="2800" i="1" dirty="0" err="1" smtClean="0">
                <a:latin typeface="Arial" pitchFamily="34" charset="0"/>
                <a:cs typeface="Arial" pitchFamily="34" charset="0"/>
              </a:rPr>
              <a:t>сечение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, проходящее через ось цилиндра) – 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прямоугольник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3539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тьяна\Desktop\92_IB_05.png"/>
          <p:cNvPicPr>
            <a:picLocks noChangeAspect="1" noChangeArrowheads="1"/>
          </p:cNvPicPr>
          <p:nvPr/>
        </p:nvPicPr>
        <p:blipFill>
          <a:blip r:embed="rId2" cstate="print"/>
          <a:srcRect l="41571" t="14502" r="1229" b="17233"/>
          <a:stretch>
            <a:fillRect/>
          </a:stretch>
        </p:blipFill>
        <p:spPr bwMode="auto">
          <a:xfrm>
            <a:off x="141342" y="1857364"/>
            <a:ext cx="4357718" cy="3571900"/>
          </a:xfrm>
          <a:prstGeom prst="rect">
            <a:avLst/>
          </a:prstGeom>
          <a:noFill/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Цилиндр</a:t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4572000" y="2500306"/>
            <a:ext cx="514353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Сечение цилиндра плоскостью, перпендикулярной оси цилиндра - 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круг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990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Цилиндр</a:t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19" name="TextBox 18"/>
          <p:cNvSpPr txBox="1"/>
          <p:nvPr/>
        </p:nvSpPr>
        <p:spPr>
          <a:xfrm>
            <a:off x="2428860" y="1357298"/>
            <a:ext cx="2214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Формулы:</a:t>
            </a:r>
            <a:endParaRPr lang="ru-RU" sz="2800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3500430" y="2571744"/>
            <a:ext cx="521497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- площадь основания</a:t>
            </a:r>
          </a:p>
          <a:p>
            <a:endParaRPr lang="ru-RU" sz="2800" dirty="0" smtClean="0"/>
          </a:p>
          <a:p>
            <a:r>
              <a:rPr lang="ru-RU" sz="2800" dirty="0" smtClean="0"/>
              <a:t>- площадь боковой поверхности</a:t>
            </a:r>
          </a:p>
          <a:p>
            <a:endParaRPr lang="ru-RU" sz="2800" dirty="0" smtClean="0"/>
          </a:p>
          <a:p>
            <a:r>
              <a:rPr lang="ru-RU" sz="2800" dirty="0" smtClean="0"/>
              <a:t>- объем</a:t>
            </a:r>
          </a:p>
          <a:p>
            <a:endParaRPr lang="ru-RU" sz="2800" dirty="0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1285852" y="2571744"/>
          <a:ext cx="1857388" cy="6519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Формула" r:id="rId3" imgW="672808" imgH="241195" progId="Equation.3">
                  <p:embed/>
                </p:oleObj>
              </mc:Choice>
              <mc:Fallback>
                <p:oleObj name="Формула" r:id="rId3" imgW="672808" imgH="24119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5852" y="2571744"/>
                        <a:ext cx="1857388" cy="65193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78" name="Object 6"/>
          <p:cNvGraphicFramePr>
            <a:graphicFrameLocks noChangeAspect="1"/>
          </p:cNvGraphicFramePr>
          <p:nvPr/>
        </p:nvGraphicFramePr>
        <p:xfrm>
          <a:off x="1285852" y="3571876"/>
          <a:ext cx="1928826" cy="571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Формула" r:id="rId5" imgW="774364" imgH="228501" progId="Equation.3">
                  <p:embed/>
                </p:oleObj>
              </mc:Choice>
              <mc:Fallback>
                <p:oleObj name="Формула" r:id="rId5" imgW="774364" imgH="22850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5852" y="3571876"/>
                        <a:ext cx="1928826" cy="5715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80" name="Object 8"/>
          <p:cNvGraphicFramePr>
            <a:graphicFrameLocks noChangeAspect="1"/>
          </p:cNvGraphicFramePr>
          <p:nvPr/>
        </p:nvGraphicFramePr>
        <p:xfrm>
          <a:off x="1428728" y="4643446"/>
          <a:ext cx="1571636" cy="5073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Формула" r:id="rId7" imgW="622030" imgH="203112" progId="Equation.3">
                  <p:embed/>
                </p:oleObj>
              </mc:Choice>
              <mc:Fallback>
                <p:oleObj name="Формула" r:id="rId7" imgW="622030" imgH="20311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28" y="4643446"/>
                        <a:ext cx="1571636" cy="50737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4"/>
          <p:cNvGraphicFramePr>
            <a:graphicFrameLocks noChangeAspect="1"/>
          </p:cNvGraphicFramePr>
          <p:nvPr/>
        </p:nvGraphicFramePr>
        <p:xfrm>
          <a:off x="2357422" y="5500702"/>
          <a:ext cx="4171950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Формула" r:id="rId9" imgW="1511280" imgH="203040" progId="Equation.3">
                  <p:embed/>
                </p:oleObj>
              </mc:Choice>
              <mc:Fallback>
                <p:oleObj name="Формула" r:id="rId9" imgW="151128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7422" y="5500702"/>
                        <a:ext cx="4171950" cy="549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0843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Прямая соединительная линия 43"/>
          <p:cNvCxnSpPr/>
          <p:nvPr/>
        </p:nvCxnSpPr>
        <p:spPr>
          <a:xfrm rot="16200000" flipH="1">
            <a:off x="307371" y="3464719"/>
            <a:ext cx="4572032" cy="71438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Дуга 2"/>
          <p:cNvSpPr/>
          <p:nvPr/>
        </p:nvSpPr>
        <p:spPr>
          <a:xfrm>
            <a:off x="1357290" y="4100078"/>
            <a:ext cx="2500330" cy="785818"/>
          </a:xfrm>
          <a:prstGeom prst="arc">
            <a:avLst>
              <a:gd name="adj1" fmla="val 10961032"/>
              <a:gd name="adj2" fmla="val 0"/>
            </a:avLst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Дуга 3"/>
          <p:cNvSpPr/>
          <p:nvPr/>
        </p:nvSpPr>
        <p:spPr>
          <a:xfrm>
            <a:off x="1343222" y="4071942"/>
            <a:ext cx="2500330" cy="857256"/>
          </a:xfrm>
          <a:prstGeom prst="arc">
            <a:avLst>
              <a:gd name="adj1" fmla="val 21472473"/>
              <a:gd name="adj2" fmla="val 10858458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685663" y="2586361"/>
            <a:ext cx="2543632" cy="122851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>
            <a:endCxn id="3" idx="2"/>
          </p:cNvCxnSpPr>
          <p:nvPr/>
        </p:nvCxnSpPr>
        <p:spPr>
          <a:xfrm rot="16200000" flipH="1">
            <a:off x="1932586" y="2567952"/>
            <a:ext cx="2564185" cy="128588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6200000" flipH="1">
            <a:off x="1300469" y="3200069"/>
            <a:ext cx="2571768" cy="2923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0800000">
            <a:off x="2643174" y="4500570"/>
            <a:ext cx="928694" cy="2857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750067" y="3036091"/>
            <a:ext cx="2928958" cy="71438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V="1">
            <a:off x="1214414" y="4643446"/>
            <a:ext cx="1785950" cy="785818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214290"/>
            <a:ext cx="7467600" cy="1143000"/>
          </a:xfrm>
        </p:spPr>
        <p:txBody>
          <a:bodyPr>
            <a:noAutofit/>
          </a:bodyPr>
          <a:lstStyle/>
          <a:p>
            <a:r>
              <a:rPr lang="ru-RU" sz="3600" dirty="0" smtClean="0"/>
              <a:t>Теория. Конус</a:t>
            </a:r>
            <a:br>
              <a:rPr lang="ru-RU" sz="3600" dirty="0" smtClean="0"/>
            </a:br>
            <a:endParaRPr lang="ru-RU" sz="3600" dirty="0"/>
          </a:p>
        </p:txBody>
      </p:sp>
      <p:cxnSp>
        <p:nvCxnSpPr>
          <p:cNvPr id="23" name="Прямая со стрелкой 22"/>
          <p:cNvCxnSpPr/>
          <p:nvPr/>
        </p:nvCxnSpPr>
        <p:spPr>
          <a:xfrm rot="10800000" flipV="1">
            <a:off x="2599872" y="2285992"/>
            <a:ext cx="1857388" cy="928694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857224" y="928670"/>
            <a:ext cx="1714512" cy="642942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10800000" flipV="1">
            <a:off x="3000364" y="3429000"/>
            <a:ext cx="1857388" cy="928694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442664" y="2857496"/>
            <a:ext cx="1714512" cy="714380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214942" y="2000240"/>
            <a:ext cx="392905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Основные понятия: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Вершина конуса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Ось  конуса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Основание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Высота </a:t>
            </a:r>
            <a:r>
              <a:rPr lang="ru-RU" sz="2800" i="1" dirty="0" smtClean="0"/>
              <a:t>(</a:t>
            </a:r>
            <a:r>
              <a:rPr lang="en-US" sz="2800" i="1" dirty="0" smtClean="0"/>
              <a:t>h</a:t>
            </a:r>
            <a:r>
              <a:rPr lang="ru-RU" sz="2800" i="1" dirty="0" smtClean="0"/>
              <a:t>)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Образующая (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2800" dirty="0" smtClean="0"/>
              <a:t>)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Радиус основания (</a:t>
            </a:r>
            <a:r>
              <a:rPr lang="en-US" sz="2800" i="1" dirty="0" smtClean="0"/>
              <a:t>R</a:t>
            </a:r>
            <a:r>
              <a:rPr lang="ru-RU" sz="2800" dirty="0" smtClean="0"/>
              <a:t>)</a:t>
            </a:r>
          </a:p>
          <a:p>
            <a:endParaRPr lang="ru-RU" sz="2800" dirty="0"/>
          </a:p>
        </p:txBody>
      </p:sp>
      <p:sp>
        <p:nvSpPr>
          <p:cNvPr id="29" name="Овал 28"/>
          <p:cNvSpPr/>
          <p:nvPr/>
        </p:nvSpPr>
        <p:spPr>
          <a:xfrm>
            <a:off x="928662" y="4929198"/>
            <a:ext cx="428628" cy="42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6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928662" y="500042"/>
            <a:ext cx="428628" cy="42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2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428596" y="2428868"/>
            <a:ext cx="428628" cy="42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5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4357686" y="3056644"/>
            <a:ext cx="428628" cy="42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3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4000496" y="1899568"/>
            <a:ext cx="428628" cy="42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4</a:t>
            </a:r>
            <a:endParaRPr lang="ru-RU" sz="2800" dirty="0">
              <a:solidFill>
                <a:schemeClr val="tx1"/>
              </a:solidFill>
            </a:endParaRPr>
          </a:p>
        </p:txBody>
      </p:sp>
      <p:cxnSp>
        <p:nvCxnSpPr>
          <p:cNvPr id="49" name="Прямая со стрелкой 48"/>
          <p:cNvCxnSpPr/>
          <p:nvPr/>
        </p:nvCxnSpPr>
        <p:spPr>
          <a:xfrm rot="10800000" flipV="1">
            <a:off x="2585804" y="971972"/>
            <a:ext cx="1857388" cy="928694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Овал 49"/>
          <p:cNvSpPr/>
          <p:nvPr/>
        </p:nvSpPr>
        <p:spPr>
          <a:xfrm>
            <a:off x="4286248" y="1015274"/>
            <a:ext cx="428628" cy="42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1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358520" y="960100"/>
            <a:ext cx="4286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386656" y="3500438"/>
            <a:ext cx="4286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3671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3</TotalTime>
  <Words>504</Words>
  <Application>Microsoft Office PowerPoint</Application>
  <PresentationFormat>Экран (4:3)</PresentationFormat>
  <Paragraphs>127</Paragraphs>
  <Slides>24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6" baseType="lpstr">
      <vt:lpstr>Исполнительная</vt:lpstr>
      <vt:lpstr>Формула</vt:lpstr>
      <vt:lpstr>ТЕЛА ВРАЩЕНИЯ</vt:lpstr>
      <vt:lpstr>Теория.  Примеры тел вращения</vt:lpstr>
      <vt:lpstr>Теория.  Примеры тел вращения</vt:lpstr>
      <vt:lpstr>Теория. Примеры тел вращения</vt:lpstr>
      <vt:lpstr>Теория. Цилиндр </vt:lpstr>
      <vt:lpstr>Цилиндр </vt:lpstr>
      <vt:lpstr>Цилиндр </vt:lpstr>
      <vt:lpstr>Цилиндр </vt:lpstr>
      <vt:lpstr>Теория. Конус </vt:lpstr>
      <vt:lpstr>Конус </vt:lpstr>
      <vt:lpstr>Конус </vt:lpstr>
      <vt:lpstr>Конус*</vt:lpstr>
      <vt:lpstr>Конус </vt:lpstr>
      <vt:lpstr>Конус </vt:lpstr>
      <vt:lpstr>Теория. Сфера и шар </vt:lpstr>
      <vt:lpstr>Решение задач (№1 из 6)</vt:lpstr>
      <vt:lpstr>Решение задач (№2 из 6)</vt:lpstr>
      <vt:lpstr>Решение задач (№3 из 6)</vt:lpstr>
      <vt:lpstr>Решение задач (№4 из 6)</vt:lpstr>
      <vt:lpstr>Решение задач (№5 из 6)</vt:lpstr>
      <vt:lpstr>Решение задач (№6 из 6)</vt:lpstr>
      <vt:lpstr>Самостоятельная работа (задача 1)</vt:lpstr>
      <vt:lpstr>Самостоятельная работа (задача 2)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ТЕЛА ВРАЩЕНИЯ</dc:title>
  <dc:creator>Алексей</dc:creator>
  <cp:lastModifiedBy>Алексей</cp:lastModifiedBy>
  <cp:revision>2</cp:revision>
  <dcterms:created xsi:type="dcterms:W3CDTF">2015-03-01T08:52:04Z</dcterms:created>
  <dcterms:modified xsi:type="dcterms:W3CDTF">2015-03-01T09:06:16Z</dcterms:modified>
</cp:coreProperties>
</file>