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44" r:id="rId7"/>
    <p:sldMasterId id="2147483756" r:id="rId8"/>
    <p:sldMasterId id="2147483768" r:id="rId9"/>
  </p:sldMasterIdLst>
  <p:sldIdLst>
    <p:sldId id="263" r:id="rId10"/>
    <p:sldId id="264" r:id="rId11"/>
    <p:sldId id="265" r:id="rId12"/>
    <p:sldId id="266" r:id="rId13"/>
    <p:sldId id="267" r:id="rId14"/>
    <p:sldId id="270" r:id="rId15"/>
    <p:sldId id="268" r:id="rId16"/>
    <p:sldId id="271" r:id="rId17"/>
    <p:sldId id="273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08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2324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2324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2324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5B7E08A8-F91A-459B-B4D7-729E41AFF5CA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232455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232456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2457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2458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773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4C0BA-0558-4211-90D9-874F4B23F5D5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629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90500"/>
            <a:ext cx="1752600" cy="5829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190500"/>
            <a:ext cx="5105400" cy="5829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A7559D-43DD-4B01-BE67-A477FFF4FAF3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2107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2324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2324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2324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5B7E08A8-F91A-459B-B4D7-729E41AFF5CA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232455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232456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2457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2458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3110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C5FB4-DAED-44CD-984F-998803373B9E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0206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4F959-A0A8-4BD2-AFC0-BE9BD02C206F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0176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E07BC-174A-4DDC-8425-6F72402C0E67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2251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17F15-A3EB-47A7-9F98-0809744845B7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3962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BF950C-25EF-4FDB-BC6A-FEA695ABD37E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473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B58ECC-04D5-4DC5-95FA-C23B2D27656B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9283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5ED7C2-8B88-43C2-AB74-A9F1A96DDD46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731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C5FB4-DAED-44CD-984F-998803373B9E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5374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5AFD8-AB2F-45D3-B152-623E86D9B9E4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0174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4C0BA-0558-4211-90D9-874F4B23F5D5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481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90500"/>
            <a:ext cx="1752600" cy="5829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190500"/>
            <a:ext cx="5105400" cy="5829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A7559D-43DD-4B01-BE67-A477FFF4FAF3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1132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2324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2324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2324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5B7E08A8-F91A-459B-B4D7-729E41AFF5CA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232455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232456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2457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2458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6620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C5FB4-DAED-44CD-984F-998803373B9E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49747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4F959-A0A8-4BD2-AFC0-BE9BD02C206F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6121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E07BC-174A-4DDC-8425-6F72402C0E67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6135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17F15-A3EB-47A7-9F98-0809744845B7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6987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BF950C-25EF-4FDB-BC6A-FEA695ABD37E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24021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B58ECC-04D5-4DC5-95FA-C23B2D27656B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261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4F959-A0A8-4BD2-AFC0-BE9BD02C206F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94041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5ED7C2-8B88-43C2-AB74-A9F1A96DDD46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8138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5AFD8-AB2F-45D3-B152-623E86D9B9E4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2604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4C0BA-0558-4211-90D9-874F4B23F5D5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6039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90500"/>
            <a:ext cx="1752600" cy="5829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190500"/>
            <a:ext cx="5105400" cy="5829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A7559D-43DD-4B01-BE67-A477FFF4FAF3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1241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2324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2324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2324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5B7E08A8-F91A-459B-B4D7-729E41AFF5CA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232455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232456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2457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2458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370384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C5FB4-DAED-44CD-984F-998803373B9E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7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4F959-A0A8-4BD2-AFC0-BE9BD02C206F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8792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E07BC-174A-4DDC-8425-6F72402C0E67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98729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17F15-A3EB-47A7-9F98-0809744845B7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39790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BF950C-25EF-4FDB-BC6A-FEA695ABD37E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815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E07BC-174A-4DDC-8425-6F72402C0E67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6165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B58ECC-04D5-4DC5-95FA-C23B2D27656B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49452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5ED7C2-8B88-43C2-AB74-A9F1A96DDD46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6655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5AFD8-AB2F-45D3-B152-623E86D9B9E4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7554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4C0BA-0558-4211-90D9-874F4B23F5D5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912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90500"/>
            <a:ext cx="1752600" cy="5829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190500"/>
            <a:ext cx="5105400" cy="5829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A7559D-43DD-4B01-BE67-A477FFF4FAF3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00413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2324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2324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2324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5B7E08A8-F91A-459B-B4D7-729E41AFF5CA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232455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232456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2457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2458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37128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C5FB4-DAED-44CD-984F-998803373B9E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13691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4F959-A0A8-4BD2-AFC0-BE9BD02C206F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18510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E07BC-174A-4DDC-8425-6F72402C0E67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12431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17F15-A3EB-47A7-9F98-0809744845B7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563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17F15-A3EB-47A7-9F98-0809744845B7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63128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BF950C-25EF-4FDB-BC6A-FEA695ABD37E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53193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B58ECC-04D5-4DC5-95FA-C23B2D27656B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49758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5ED7C2-8B88-43C2-AB74-A9F1A96DDD46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19717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5AFD8-AB2F-45D3-B152-623E86D9B9E4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06284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4C0BA-0558-4211-90D9-874F4B23F5D5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56100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90500"/>
            <a:ext cx="1752600" cy="5829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190500"/>
            <a:ext cx="5105400" cy="5829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A7559D-43DD-4B01-BE67-A477FFF4FAF3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88357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2324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2324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2324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5B7E08A8-F91A-459B-B4D7-729E41AFF5CA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232455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232456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2457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2458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84499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C5FB4-DAED-44CD-984F-998803373B9E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847151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4F959-A0A8-4BD2-AFC0-BE9BD02C206F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62525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E07BC-174A-4DDC-8425-6F72402C0E67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557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BF950C-25EF-4FDB-BC6A-FEA695ABD37E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90612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17F15-A3EB-47A7-9F98-0809744845B7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9677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BF950C-25EF-4FDB-BC6A-FEA695ABD37E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33914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B58ECC-04D5-4DC5-95FA-C23B2D27656B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71503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5ED7C2-8B88-43C2-AB74-A9F1A96DDD46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96709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5AFD8-AB2F-45D3-B152-623E86D9B9E4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31112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4C0BA-0558-4211-90D9-874F4B23F5D5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31203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90500"/>
            <a:ext cx="1752600" cy="5829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190500"/>
            <a:ext cx="5105400" cy="5829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A7559D-43DD-4B01-BE67-A477FFF4FAF3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91840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2324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2324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2324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5B7E08A8-F91A-459B-B4D7-729E41AFF5CA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232455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232456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2457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2458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83633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C5FB4-DAED-44CD-984F-998803373B9E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910050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4F959-A0A8-4BD2-AFC0-BE9BD02C206F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523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B58ECC-04D5-4DC5-95FA-C23B2D27656B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28890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E07BC-174A-4DDC-8425-6F72402C0E67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00966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17F15-A3EB-47A7-9F98-0809744845B7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48308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BF950C-25EF-4FDB-BC6A-FEA695ABD37E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37197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B58ECC-04D5-4DC5-95FA-C23B2D27656B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08187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5ED7C2-8B88-43C2-AB74-A9F1A96DDD46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69990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5AFD8-AB2F-45D3-B152-623E86D9B9E4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14439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4C0BA-0558-4211-90D9-874F4B23F5D5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05722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90500"/>
            <a:ext cx="1752600" cy="5829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190500"/>
            <a:ext cx="5105400" cy="5829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A7559D-43DD-4B01-BE67-A477FFF4FAF3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3641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2324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2324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2324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5B7E08A8-F91A-459B-B4D7-729E41AFF5CA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232455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232456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2457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2458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55444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C5FB4-DAED-44CD-984F-998803373B9E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0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5ED7C2-8B88-43C2-AB74-A9F1A96DDD46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869564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4F959-A0A8-4BD2-AFC0-BE9BD02C206F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11902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E07BC-174A-4DDC-8425-6F72402C0E67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3864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17F15-A3EB-47A7-9F98-0809744845B7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49467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BF950C-25EF-4FDB-BC6A-FEA695ABD37E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97730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B58ECC-04D5-4DC5-95FA-C23B2D27656B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33673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5ED7C2-8B88-43C2-AB74-A9F1A96DDD46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274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5AFD8-AB2F-45D3-B152-623E86D9B9E4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47607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4C0BA-0558-4211-90D9-874F4B23F5D5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91970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90500"/>
            <a:ext cx="1752600" cy="5829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190500"/>
            <a:ext cx="5105400" cy="5829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A7559D-43DD-4B01-BE67-A477FFF4FAF3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65274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23245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23245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23245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5B7E08A8-F91A-459B-B4D7-729E41AFF5CA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232455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232456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2457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2458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762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5AFD8-AB2F-45D3-B152-623E86D9B9E4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2767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3C5FB4-DAED-44CD-984F-998803373B9E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49443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34F959-A0A8-4BD2-AFC0-BE9BD02C206F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73921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E07BC-174A-4DDC-8425-6F72402C0E67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29586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17F15-A3EB-47A7-9F98-0809744845B7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09903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BF950C-25EF-4FDB-BC6A-FEA695ABD37E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9808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B58ECC-04D5-4DC5-95FA-C23B2D27656B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441304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5ED7C2-8B88-43C2-AB74-A9F1A96DDD46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24450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5AFD8-AB2F-45D3-B152-623E86D9B9E4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3340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24C0BA-0558-4211-90D9-874F4B23F5D5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39122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90500"/>
            <a:ext cx="1752600" cy="5829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190500"/>
            <a:ext cx="5105400" cy="5829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336666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A7559D-43DD-4B01-BE67-A477FFF4FAF3}" type="slidenum">
              <a:rPr lang="ru-RU" altLang="ru-RU">
                <a:solidFill>
                  <a:srgbClr val="336666"/>
                </a:solidFill>
              </a:rPr>
              <a:pPr/>
              <a:t>‹#›</a:t>
            </a:fld>
            <a:endParaRPr lang="ru-RU" altLang="ru-RU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024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314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336666"/>
              </a:solidFill>
            </a:endParaRPr>
          </a:p>
        </p:txBody>
      </p:sp>
      <p:sp>
        <p:nvSpPr>
          <p:cNvPr id="2314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336666"/>
              </a:solidFill>
            </a:endParaRPr>
          </a:p>
        </p:txBody>
      </p:sp>
      <p:sp>
        <p:nvSpPr>
          <p:cNvPr id="2314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AA2CA30-A277-4EA6-9AA6-BB4109B383B8}" type="slidenum">
              <a:rPr lang="ru-RU" altLang="ru-RU" smtClean="0">
                <a:solidFill>
                  <a:srgbClr val="3366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336666"/>
              </a:solidFill>
            </a:endParaRPr>
          </a:p>
        </p:txBody>
      </p:sp>
      <p:sp>
        <p:nvSpPr>
          <p:cNvPr id="231431" name="Line 7"/>
          <p:cNvSpPr>
            <a:spLocks noChangeShapeType="1"/>
          </p:cNvSpPr>
          <p:nvPr/>
        </p:nvSpPr>
        <p:spPr bwMode="auto">
          <a:xfrm flipV="1">
            <a:off x="1371600" y="304800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231432" name="Oval 8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1433" name="Oval 9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1434" name="Oval 10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533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314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336666"/>
              </a:solidFill>
            </a:endParaRPr>
          </a:p>
        </p:txBody>
      </p:sp>
      <p:sp>
        <p:nvSpPr>
          <p:cNvPr id="2314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336666"/>
              </a:solidFill>
            </a:endParaRPr>
          </a:p>
        </p:txBody>
      </p:sp>
      <p:sp>
        <p:nvSpPr>
          <p:cNvPr id="2314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AA2CA30-A277-4EA6-9AA6-BB4109B383B8}" type="slidenum">
              <a:rPr lang="ru-RU" altLang="ru-RU" smtClean="0">
                <a:solidFill>
                  <a:srgbClr val="3366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336666"/>
              </a:solidFill>
            </a:endParaRPr>
          </a:p>
        </p:txBody>
      </p:sp>
      <p:sp>
        <p:nvSpPr>
          <p:cNvPr id="231431" name="Line 7"/>
          <p:cNvSpPr>
            <a:spLocks noChangeShapeType="1"/>
          </p:cNvSpPr>
          <p:nvPr/>
        </p:nvSpPr>
        <p:spPr bwMode="auto">
          <a:xfrm flipV="1">
            <a:off x="1371600" y="304800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231432" name="Oval 8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1433" name="Oval 9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1434" name="Oval 10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957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314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336666"/>
              </a:solidFill>
            </a:endParaRPr>
          </a:p>
        </p:txBody>
      </p:sp>
      <p:sp>
        <p:nvSpPr>
          <p:cNvPr id="2314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336666"/>
              </a:solidFill>
            </a:endParaRPr>
          </a:p>
        </p:txBody>
      </p:sp>
      <p:sp>
        <p:nvSpPr>
          <p:cNvPr id="2314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AA2CA30-A277-4EA6-9AA6-BB4109B383B8}" type="slidenum">
              <a:rPr lang="ru-RU" altLang="ru-RU" smtClean="0">
                <a:solidFill>
                  <a:srgbClr val="3366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336666"/>
              </a:solidFill>
            </a:endParaRPr>
          </a:p>
        </p:txBody>
      </p:sp>
      <p:sp>
        <p:nvSpPr>
          <p:cNvPr id="231431" name="Line 7"/>
          <p:cNvSpPr>
            <a:spLocks noChangeShapeType="1"/>
          </p:cNvSpPr>
          <p:nvPr/>
        </p:nvSpPr>
        <p:spPr bwMode="auto">
          <a:xfrm flipV="1">
            <a:off x="1371600" y="304800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231432" name="Oval 8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1433" name="Oval 9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1434" name="Oval 10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054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314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336666"/>
              </a:solidFill>
            </a:endParaRPr>
          </a:p>
        </p:txBody>
      </p:sp>
      <p:sp>
        <p:nvSpPr>
          <p:cNvPr id="2314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336666"/>
              </a:solidFill>
            </a:endParaRPr>
          </a:p>
        </p:txBody>
      </p:sp>
      <p:sp>
        <p:nvSpPr>
          <p:cNvPr id="2314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AA2CA30-A277-4EA6-9AA6-BB4109B383B8}" type="slidenum">
              <a:rPr lang="ru-RU" altLang="ru-RU" smtClean="0">
                <a:solidFill>
                  <a:srgbClr val="3366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336666"/>
              </a:solidFill>
            </a:endParaRPr>
          </a:p>
        </p:txBody>
      </p:sp>
      <p:sp>
        <p:nvSpPr>
          <p:cNvPr id="231431" name="Line 7"/>
          <p:cNvSpPr>
            <a:spLocks noChangeShapeType="1"/>
          </p:cNvSpPr>
          <p:nvPr/>
        </p:nvSpPr>
        <p:spPr bwMode="auto">
          <a:xfrm flipV="1">
            <a:off x="1371600" y="304800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231432" name="Oval 8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1433" name="Oval 9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1434" name="Oval 10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932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314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336666"/>
              </a:solidFill>
            </a:endParaRPr>
          </a:p>
        </p:txBody>
      </p:sp>
      <p:sp>
        <p:nvSpPr>
          <p:cNvPr id="2314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336666"/>
              </a:solidFill>
            </a:endParaRPr>
          </a:p>
        </p:txBody>
      </p:sp>
      <p:sp>
        <p:nvSpPr>
          <p:cNvPr id="2314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AA2CA30-A277-4EA6-9AA6-BB4109B383B8}" type="slidenum">
              <a:rPr lang="ru-RU" altLang="ru-RU" smtClean="0">
                <a:solidFill>
                  <a:srgbClr val="3366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336666"/>
              </a:solidFill>
            </a:endParaRPr>
          </a:p>
        </p:txBody>
      </p:sp>
      <p:sp>
        <p:nvSpPr>
          <p:cNvPr id="231431" name="Line 7"/>
          <p:cNvSpPr>
            <a:spLocks noChangeShapeType="1"/>
          </p:cNvSpPr>
          <p:nvPr/>
        </p:nvSpPr>
        <p:spPr bwMode="auto">
          <a:xfrm flipV="1">
            <a:off x="1371600" y="304800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231432" name="Oval 8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1433" name="Oval 9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1434" name="Oval 10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355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314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336666"/>
              </a:solidFill>
            </a:endParaRPr>
          </a:p>
        </p:txBody>
      </p:sp>
      <p:sp>
        <p:nvSpPr>
          <p:cNvPr id="2314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336666"/>
              </a:solidFill>
            </a:endParaRPr>
          </a:p>
        </p:txBody>
      </p:sp>
      <p:sp>
        <p:nvSpPr>
          <p:cNvPr id="2314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AA2CA30-A277-4EA6-9AA6-BB4109B383B8}" type="slidenum">
              <a:rPr lang="ru-RU" altLang="ru-RU" smtClean="0">
                <a:solidFill>
                  <a:srgbClr val="3366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336666"/>
              </a:solidFill>
            </a:endParaRPr>
          </a:p>
        </p:txBody>
      </p:sp>
      <p:sp>
        <p:nvSpPr>
          <p:cNvPr id="231431" name="Line 7"/>
          <p:cNvSpPr>
            <a:spLocks noChangeShapeType="1"/>
          </p:cNvSpPr>
          <p:nvPr/>
        </p:nvSpPr>
        <p:spPr bwMode="auto">
          <a:xfrm flipV="1">
            <a:off x="1371600" y="304800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231432" name="Oval 8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1433" name="Oval 9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1434" name="Oval 10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589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314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336666"/>
              </a:solidFill>
            </a:endParaRPr>
          </a:p>
        </p:txBody>
      </p:sp>
      <p:sp>
        <p:nvSpPr>
          <p:cNvPr id="2314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336666"/>
              </a:solidFill>
            </a:endParaRPr>
          </a:p>
        </p:txBody>
      </p:sp>
      <p:sp>
        <p:nvSpPr>
          <p:cNvPr id="2314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AA2CA30-A277-4EA6-9AA6-BB4109B383B8}" type="slidenum">
              <a:rPr lang="ru-RU" altLang="ru-RU" smtClean="0">
                <a:solidFill>
                  <a:srgbClr val="3366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336666"/>
              </a:solidFill>
            </a:endParaRPr>
          </a:p>
        </p:txBody>
      </p:sp>
      <p:sp>
        <p:nvSpPr>
          <p:cNvPr id="231431" name="Line 7"/>
          <p:cNvSpPr>
            <a:spLocks noChangeShapeType="1"/>
          </p:cNvSpPr>
          <p:nvPr/>
        </p:nvSpPr>
        <p:spPr bwMode="auto">
          <a:xfrm flipV="1">
            <a:off x="1371600" y="304800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231432" name="Oval 8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1433" name="Oval 9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1434" name="Oval 10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7069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314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336666"/>
              </a:solidFill>
            </a:endParaRPr>
          </a:p>
        </p:txBody>
      </p:sp>
      <p:sp>
        <p:nvSpPr>
          <p:cNvPr id="2314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336666"/>
              </a:solidFill>
            </a:endParaRPr>
          </a:p>
        </p:txBody>
      </p:sp>
      <p:sp>
        <p:nvSpPr>
          <p:cNvPr id="2314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AA2CA30-A277-4EA6-9AA6-BB4109B383B8}" type="slidenum">
              <a:rPr lang="ru-RU" altLang="ru-RU" smtClean="0">
                <a:solidFill>
                  <a:srgbClr val="3366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336666"/>
              </a:solidFill>
            </a:endParaRPr>
          </a:p>
        </p:txBody>
      </p:sp>
      <p:sp>
        <p:nvSpPr>
          <p:cNvPr id="231431" name="Line 7"/>
          <p:cNvSpPr>
            <a:spLocks noChangeShapeType="1"/>
          </p:cNvSpPr>
          <p:nvPr/>
        </p:nvSpPr>
        <p:spPr bwMode="auto">
          <a:xfrm flipV="1">
            <a:off x="1371600" y="304800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231432" name="Oval 8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1433" name="Oval 9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1434" name="Oval 10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791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314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336666"/>
              </a:solidFill>
            </a:endParaRPr>
          </a:p>
        </p:txBody>
      </p:sp>
      <p:sp>
        <p:nvSpPr>
          <p:cNvPr id="2314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336666"/>
              </a:solidFill>
            </a:endParaRPr>
          </a:p>
        </p:txBody>
      </p:sp>
      <p:sp>
        <p:nvSpPr>
          <p:cNvPr id="2314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AA2CA30-A277-4EA6-9AA6-BB4109B383B8}" type="slidenum">
              <a:rPr lang="ru-RU" altLang="ru-RU" smtClean="0">
                <a:solidFill>
                  <a:srgbClr val="336666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336666"/>
              </a:solidFill>
            </a:endParaRPr>
          </a:p>
        </p:txBody>
      </p:sp>
      <p:sp>
        <p:nvSpPr>
          <p:cNvPr id="231431" name="Line 7"/>
          <p:cNvSpPr>
            <a:spLocks noChangeShapeType="1"/>
          </p:cNvSpPr>
          <p:nvPr/>
        </p:nvSpPr>
        <p:spPr bwMode="auto">
          <a:xfrm flipV="1">
            <a:off x="1371600" y="304800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231432" name="Oval 8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1433" name="Oval 9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  <p:sp>
        <p:nvSpPr>
          <p:cNvPr id="231434" name="Oval 10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4356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9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oleObject" Target="../embeddings/oleObject1.bin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9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wmf"/><Relationship Id="rId9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51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7.bin"/><Relationship Id="rId4" Type="http://schemas.openxmlformats.org/officeDocument/2006/relationships/image" Target="../media/image1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6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95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>
          <a:xfrm>
            <a:off x="648494" y="277224"/>
            <a:ext cx="7707312" cy="5543550"/>
          </a:xfrm>
        </p:spPr>
        <p:txBody>
          <a:bodyPr/>
          <a:lstStyle/>
          <a:p>
            <a:r>
              <a:rPr lang="ru-RU" altLang="ru-RU" b="1" i="1" dirty="0">
                <a:solidFill>
                  <a:srgbClr val="0000FF"/>
                </a:solidFill>
                <a:latin typeface="Comic Sans MS" pitchFamily="66" charset="0"/>
              </a:rPr>
              <a:t>   </a:t>
            </a:r>
            <a:r>
              <a:rPr lang="ru-RU" altLang="ru-RU" sz="4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АЛГЕБРА, 8 класс</a:t>
            </a:r>
            <a:br>
              <a:rPr lang="ru-RU" altLang="ru-RU" sz="44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ru-RU" altLang="ru-RU" b="1" i="1" dirty="0">
                <a:solidFill>
                  <a:srgbClr val="0000FF"/>
                </a:solidFill>
                <a:latin typeface="Comic Sans MS" pitchFamily="66" charset="0"/>
              </a:rPr>
              <a:t>   </a:t>
            </a:r>
            <a:br>
              <a:rPr lang="ru-RU" altLang="ru-RU" b="1" i="1" dirty="0">
                <a:solidFill>
                  <a:srgbClr val="0000FF"/>
                </a:solidFill>
                <a:latin typeface="Comic Sans MS" pitchFamily="66" charset="0"/>
              </a:rPr>
            </a:br>
            <a:r>
              <a:rPr lang="ru-RU" altLang="ru-RU" b="1" i="1" u="sng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Тема урока: </a:t>
            </a:r>
            <a:br>
              <a:rPr lang="ru-RU" altLang="ru-RU" b="1" i="1" u="sng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ru-RU" altLang="ru-RU" b="1" i="1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«Квадратные уравнения»</a:t>
            </a:r>
          </a:p>
        </p:txBody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85975" y="5532438"/>
            <a:ext cx="6318250" cy="39052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600"/>
              <a:t>            </a:t>
            </a:r>
            <a:endParaRPr lang="ru-RU" altLang="ru-RU" sz="2600" i="1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218116" name="Freeform 4"/>
          <p:cNvSpPr>
            <a:spLocks/>
          </p:cNvSpPr>
          <p:nvPr/>
        </p:nvSpPr>
        <p:spPr bwMode="auto">
          <a:xfrm rot="765111">
            <a:off x="539750" y="2752725"/>
            <a:ext cx="7924800" cy="4105275"/>
          </a:xfrm>
          <a:custGeom>
            <a:avLst/>
            <a:gdLst>
              <a:gd name="T0" fmla="*/ 0 w 5095"/>
              <a:gd name="T1" fmla="*/ 1829 h 2464"/>
              <a:gd name="T2" fmla="*/ 4808 w 5095"/>
              <a:gd name="T3" fmla="*/ 106 h 2464"/>
              <a:gd name="T4" fmla="*/ 1724 w 5095"/>
              <a:gd name="T5" fmla="*/ 2464 h 2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095" h="2464">
                <a:moveTo>
                  <a:pt x="0" y="1829"/>
                </a:moveTo>
                <a:cubicBezTo>
                  <a:pt x="2260" y="914"/>
                  <a:pt x="4521" y="0"/>
                  <a:pt x="4808" y="106"/>
                </a:cubicBezTo>
                <a:cubicBezTo>
                  <a:pt x="5095" y="212"/>
                  <a:pt x="3409" y="1338"/>
                  <a:pt x="1724" y="2464"/>
                </a:cubicBezTo>
              </a:path>
            </a:pathLst>
          </a:cu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218117" name="Rectangle 5"/>
          <p:cNvSpPr>
            <a:spLocks noChangeArrowheads="1"/>
          </p:cNvSpPr>
          <p:nvPr/>
        </p:nvSpPr>
        <p:spPr bwMode="auto">
          <a:xfrm>
            <a:off x="2700338" y="333375"/>
            <a:ext cx="4535487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b="1" i="1" dirty="0" smtClean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742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18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18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18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18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18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18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1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484313"/>
            <a:ext cx="8229600" cy="45259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4700">
                <a:solidFill>
                  <a:srgbClr val="00FFFF"/>
                </a:solidFill>
              </a:rPr>
              <a:t>      </a:t>
            </a:r>
            <a:endParaRPr lang="ru-RU" altLang="ru-RU" sz="4700">
              <a:solidFill>
                <a:srgbClr val="CC00FF"/>
              </a:solidFill>
            </a:endParaRPr>
          </a:p>
        </p:txBody>
      </p:sp>
      <p:pic>
        <p:nvPicPr>
          <p:cNvPr id="238595" name="Picture 4" descr="шарики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852738"/>
            <a:ext cx="3973513" cy="364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221" name="WordArt 5"/>
          <p:cNvSpPr>
            <a:spLocks noChangeArrowheads="1" noChangeShapeType="1" noTextEdit="1"/>
          </p:cNvSpPr>
          <p:nvPr/>
        </p:nvSpPr>
        <p:spPr bwMode="auto">
          <a:xfrm>
            <a:off x="684213" y="333375"/>
            <a:ext cx="6911975" cy="37433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cs typeface="Arial"/>
              </a:rPr>
              <a:t>СПАСИБО ЗА УРОК!</a:t>
            </a:r>
          </a:p>
        </p:txBody>
      </p:sp>
    </p:spTree>
    <p:extLst>
      <p:ext uri="{BB962C8B-B14F-4D97-AF65-F5344CB8AC3E}">
        <p14:creationId xmlns:p14="http://schemas.microsoft.com/office/powerpoint/2010/main" val="1559705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37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190500"/>
            <a:ext cx="7010400" cy="503238"/>
          </a:xfrm>
        </p:spPr>
        <p:txBody>
          <a:bodyPr/>
          <a:lstStyle/>
          <a:p>
            <a:endParaRPr lang="ru-RU" altLang="ru-RU" sz="3800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b="1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    </a:t>
            </a:r>
            <a:r>
              <a:rPr lang="ru-RU" altLang="ru-RU" b="1" i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Если ты услышишь, что кто-то не любит математику, не верь. </a:t>
            </a:r>
          </a:p>
          <a:p>
            <a:pPr>
              <a:buFont typeface="Wingdings" pitchFamily="2" charset="2"/>
              <a:buNone/>
            </a:pPr>
            <a:r>
              <a:rPr lang="ru-RU" altLang="ru-RU" b="1" i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    Её нельзя не любить - её можно только не знать.</a:t>
            </a:r>
            <a:r>
              <a:rPr lang="ru-RU" altLang="ru-RU" i="1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</a:p>
        </p:txBody>
      </p:sp>
      <p:sp>
        <p:nvSpPr>
          <p:cNvPr id="217092" name="Freeform 4"/>
          <p:cNvSpPr>
            <a:spLocks/>
          </p:cNvSpPr>
          <p:nvPr/>
        </p:nvSpPr>
        <p:spPr bwMode="auto">
          <a:xfrm rot="765111">
            <a:off x="539750" y="2752725"/>
            <a:ext cx="7924800" cy="4105275"/>
          </a:xfrm>
          <a:custGeom>
            <a:avLst/>
            <a:gdLst>
              <a:gd name="T0" fmla="*/ 0 w 5095"/>
              <a:gd name="T1" fmla="*/ 1829 h 2464"/>
              <a:gd name="T2" fmla="*/ 4808 w 5095"/>
              <a:gd name="T3" fmla="*/ 106 h 2464"/>
              <a:gd name="T4" fmla="*/ 1724 w 5095"/>
              <a:gd name="T5" fmla="*/ 2464 h 2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095" h="2464">
                <a:moveTo>
                  <a:pt x="0" y="1829"/>
                </a:moveTo>
                <a:cubicBezTo>
                  <a:pt x="2260" y="914"/>
                  <a:pt x="4521" y="0"/>
                  <a:pt x="4808" y="106"/>
                </a:cubicBezTo>
                <a:cubicBezTo>
                  <a:pt x="5095" y="212"/>
                  <a:pt x="3409" y="1338"/>
                  <a:pt x="1724" y="2464"/>
                </a:cubicBezTo>
              </a:path>
            </a:pathLst>
          </a:cu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217094" name="Text Box 6"/>
          <p:cNvSpPr txBox="1">
            <a:spLocks noChangeArrowheads="1"/>
          </p:cNvSpPr>
          <p:nvPr/>
        </p:nvSpPr>
        <p:spPr bwMode="auto">
          <a:xfrm>
            <a:off x="3759200" y="6397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03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17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17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17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17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17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17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Freeform 2"/>
          <p:cNvSpPr>
            <a:spLocks/>
          </p:cNvSpPr>
          <p:nvPr/>
        </p:nvSpPr>
        <p:spPr bwMode="auto">
          <a:xfrm rot="778404">
            <a:off x="539750" y="2752725"/>
            <a:ext cx="7924800" cy="4105275"/>
          </a:xfrm>
          <a:custGeom>
            <a:avLst/>
            <a:gdLst>
              <a:gd name="T0" fmla="*/ 0 w 5095"/>
              <a:gd name="T1" fmla="*/ 1829 h 2464"/>
              <a:gd name="T2" fmla="*/ 4808 w 5095"/>
              <a:gd name="T3" fmla="*/ 106 h 2464"/>
              <a:gd name="T4" fmla="*/ 1724 w 5095"/>
              <a:gd name="T5" fmla="*/ 2464 h 2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095" h="2464">
                <a:moveTo>
                  <a:pt x="0" y="1829"/>
                </a:moveTo>
                <a:cubicBezTo>
                  <a:pt x="2260" y="914"/>
                  <a:pt x="4521" y="0"/>
                  <a:pt x="4808" y="106"/>
                </a:cubicBezTo>
                <a:cubicBezTo>
                  <a:pt x="5095" y="212"/>
                  <a:pt x="3409" y="1338"/>
                  <a:pt x="1724" y="2464"/>
                </a:cubicBezTo>
              </a:path>
            </a:pathLst>
          </a:cu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212995" name="Text Box 3"/>
          <p:cNvSpPr txBox="1">
            <a:spLocks noChangeArrowheads="1"/>
          </p:cNvSpPr>
          <p:nvPr/>
        </p:nvSpPr>
        <p:spPr bwMode="auto">
          <a:xfrm>
            <a:off x="250825" y="1341438"/>
            <a:ext cx="8497888" cy="447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2400" b="1" smtClean="0">
              <a:solidFill>
                <a:srgbClr val="000099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b="1" smtClean="0">
              <a:solidFill>
                <a:srgbClr val="000099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99"/>
                </a:solidFill>
                <a:latin typeface="Comic Sans MS" pitchFamily="66" charset="0"/>
              </a:rPr>
              <a:t>уравнение вида </a:t>
            </a:r>
            <a:r>
              <a:rPr lang="ru-RU" altLang="ru-RU" sz="2400" b="1" i="1" smtClean="0">
                <a:solidFill>
                  <a:srgbClr val="CC3300"/>
                </a:solidFill>
                <a:latin typeface="Comic Sans MS" pitchFamily="66" charset="0"/>
              </a:rPr>
              <a:t>ах</a:t>
            </a:r>
            <a:r>
              <a:rPr lang="ru-RU" altLang="ru-RU" sz="2400" b="1" i="1" baseline="30000" smtClean="0">
                <a:solidFill>
                  <a:srgbClr val="CC3300"/>
                </a:solidFill>
                <a:latin typeface="Comic Sans MS" pitchFamily="66" charset="0"/>
              </a:rPr>
              <a:t>2 </a:t>
            </a:r>
            <a:r>
              <a:rPr lang="ru-RU" altLang="ru-RU" sz="2400" b="1" i="1" smtClean="0">
                <a:solidFill>
                  <a:srgbClr val="CC3300"/>
                </a:solidFill>
                <a:latin typeface="Comic Sans MS" pitchFamily="66" charset="0"/>
              </a:rPr>
              <a:t>+ вх +с = 0</a:t>
            </a:r>
            <a:r>
              <a:rPr lang="ru-RU" altLang="ru-RU" sz="2400" b="1" smtClean="0">
                <a:solidFill>
                  <a:srgbClr val="000099"/>
                </a:solidFill>
                <a:latin typeface="Comic Sans MS" pitchFamily="66" charset="0"/>
              </a:rPr>
              <a:t>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b="1" smtClean="0">
              <a:solidFill>
                <a:srgbClr val="000099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99"/>
                </a:solidFill>
                <a:latin typeface="Comic Sans MS" pitchFamily="66" charset="0"/>
              </a:rPr>
              <a:t> где  </a:t>
            </a:r>
            <a:r>
              <a:rPr lang="ru-RU" altLang="ru-RU" sz="2400" b="1" i="1" smtClean="0">
                <a:solidFill>
                  <a:srgbClr val="CC3300"/>
                </a:solidFill>
                <a:latin typeface="Comic Sans MS" pitchFamily="66" charset="0"/>
              </a:rPr>
              <a:t>х </a:t>
            </a:r>
            <a:r>
              <a:rPr lang="ru-RU" altLang="ru-RU" sz="2400" b="1" smtClean="0">
                <a:solidFill>
                  <a:srgbClr val="000099"/>
                </a:solidFill>
                <a:latin typeface="Comic Sans MS" pitchFamily="66" charset="0"/>
              </a:rPr>
              <a:t>–переменная,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b="1" smtClean="0">
              <a:solidFill>
                <a:srgbClr val="000099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99"/>
                </a:solidFill>
                <a:latin typeface="Comic Sans MS" pitchFamily="66" charset="0"/>
              </a:rPr>
              <a:t>  </a:t>
            </a:r>
            <a:r>
              <a:rPr lang="ru-RU" altLang="ru-RU" sz="2400" b="1" i="1" smtClean="0">
                <a:solidFill>
                  <a:srgbClr val="CC3300"/>
                </a:solidFill>
                <a:latin typeface="Comic Sans MS" pitchFamily="66" charset="0"/>
              </a:rPr>
              <a:t>а</a:t>
            </a:r>
            <a:r>
              <a:rPr lang="ru-RU" altLang="ru-RU" sz="2400" b="1" i="1" smtClean="0">
                <a:solidFill>
                  <a:srgbClr val="000099"/>
                </a:solidFill>
                <a:latin typeface="Comic Sans MS" pitchFamily="66" charset="0"/>
              </a:rPr>
              <a:t>,</a:t>
            </a:r>
            <a:r>
              <a:rPr lang="ru-RU" altLang="ru-RU" sz="2400" b="1" i="1" smtClean="0">
                <a:solidFill>
                  <a:srgbClr val="CC3300"/>
                </a:solidFill>
                <a:latin typeface="Comic Sans MS" pitchFamily="66" charset="0"/>
              </a:rPr>
              <a:t> в </a:t>
            </a:r>
            <a:r>
              <a:rPr lang="ru-RU" altLang="ru-RU" sz="2400" b="1" i="1" smtClean="0">
                <a:solidFill>
                  <a:srgbClr val="000099"/>
                </a:solidFill>
                <a:latin typeface="Comic Sans MS" pitchFamily="66" charset="0"/>
              </a:rPr>
              <a:t>и</a:t>
            </a:r>
            <a:r>
              <a:rPr lang="ru-RU" altLang="ru-RU" sz="2400" b="1" i="1" smtClean="0">
                <a:solidFill>
                  <a:srgbClr val="CC3300"/>
                </a:solidFill>
                <a:latin typeface="Comic Sans MS" pitchFamily="66" charset="0"/>
              </a:rPr>
              <a:t> с </a:t>
            </a:r>
            <a:r>
              <a:rPr lang="ru-RU" altLang="ru-RU" sz="2400" b="1" i="1" smtClean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ru-RU" altLang="ru-RU" sz="2400" b="1" smtClean="0">
                <a:solidFill>
                  <a:srgbClr val="000099"/>
                </a:solidFill>
                <a:latin typeface="Comic Sans MS" pitchFamily="66" charset="0"/>
              </a:rPr>
              <a:t>некоторые числа,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b="1" smtClean="0">
              <a:solidFill>
                <a:srgbClr val="000099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smtClean="0">
                <a:solidFill>
                  <a:srgbClr val="000099"/>
                </a:solidFill>
                <a:latin typeface="Comic Sans MS" pitchFamily="66" charset="0"/>
              </a:rPr>
              <a:t> причем</a:t>
            </a:r>
            <a:r>
              <a:rPr lang="ru-RU" altLang="ru-RU" sz="2400" b="1" i="1" smtClean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ru-RU" altLang="ru-RU" sz="2400" b="1" i="1" smtClean="0">
                <a:solidFill>
                  <a:srgbClr val="CC3300"/>
                </a:solidFill>
                <a:latin typeface="Comic Sans MS" pitchFamily="66" charset="0"/>
              </a:rPr>
              <a:t>а     </a:t>
            </a:r>
            <a:r>
              <a:rPr lang="ru-RU" altLang="ru-RU" sz="2400" b="1" smtClean="0">
                <a:solidFill>
                  <a:srgbClr val="CC3300"/>
                </a:solidFill>
                <a:latin typeface="Comic Sans MS" pitchFamily="66" charset="0"/>
              </a:rPr>
              <a:t>0</a:t>
            </a:r>
            <a:r>
              <a:rPr lang="ru-RU" altLang="ru-RU" sz="2400" b="1" smtClean="0">
                <a:solidFill>
                  <a:srgbClr val="000099"/>
                </a:solidFill>
                <a:latin typeface="Comic Sans MS" pitchFamily="66" charset="0"/>
              </a:rPr>
              <a:t>.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  <a:buFontTx/>
              <a:buChar char="-"/>
            </a:pPr>
            <a:endParaRPr lang="ru-RU" altLang="ru-RU" sz="2400" b="1" smtClean="0">
              <a:solidFill>
                <a:srgbClr val="000099"/>
              </a:solidFill>
              <a:latin typeface="Comic Sans MS" pitchFamily="66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 altLang="ru-RU" sz="2400" b="1" smtClean="0">
              <a:solidFill>
                <a:srgbClr val="000099"/>
              </a:solidFill>
              <a:latin typeface="Comic Sans MS" pitchFamily="66" charset="0"/>
            </a:endParaRPr>
          </a:p>
        </p:txBody>
      </p:sp>
      <p:graphicFrame>
        <p:nvGraphicFramePr>
          <p:cNvPr id="212997" name="Object 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2998" name="Objec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2999" name="Object 7"/>
          <p:cNvGraphicFramePr>
            <a:graphicFrameLocks noChangeAspect="1"/>
          </p:cNvGraphicFramePr>
          <p:nvPr/>
        </p:nvGraphicFramePr>
        <p:xfrm>
          <a:off x="5003800" y="4365625"/>
          <a:ext cx="28575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Формула" r:id="rId6" imgW="139680" imgH="139680" progId="Equation.3">
                  <p:embed/>
                </p:oleObj>
              </mc:Choice>
              <mc:Fallback>
                <p:oleObj name="Формула" r:id="rId6" imgW="13968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3800" y="4365625"/>
                        <a:ext cx="285750" cy="285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3003" name="Rectangle 11"/>
          <p:cNvSpPr>
            <a:spLocks noChangeArrowheads="1"/>
          </p:cNvSpPr>
          <p:nvPr/>
        </p:nvSpPr>
        <p:spPr bwMode="auto">
          <a:xfrm>
            <a:off x="1763713" y="404813"/>
            <a:ext cx="6624637" cy="124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i="1" u="sng" smtClean="0">
                <a:solidFill>
                  <a:srgbClr val="CC3300"/>
                </a:solidFill>
                <a:latin typeface="Comic Sans MS" pitchFamily="66" charset="0"/>
              </a:rPr>
              <a:t>ОПРЕДЕЛЕНИЕ:</a:t>
            </a:r>
            <a:r>
              <a:rPr lang="ru-RU" altLang="ru-RU" sz="2400" smtClean="0">
                <a:solidFill>
                  <a:srgbClr val="336666"/>
                </a:solidFill>
                <a:latin typeface="Comic Sans MS" pitchFamily="66" charset="0"/>
              </a:rPr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altLang="ru-RU" sz="2400" smtClean="0">
              <a:solidFill>
                <a:srgbClr val="336666"/>
              </a:solidFill>
              <a:latin typeface="Comic Sans MS" pitchFamily="66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i="1" smtClean="0">
                <a:solidFill>
                  <a:srgbClr val="000099"/>
                </a:solidFill>
                <a:latin typeface="Comic Sans MS" pitchFamily="66" charset="0"/>
              </a:rPr>
              <a:t>Квадратным уравнением</a:t>
            </a:r>
            <a:r>
              <a:rPr lang="ru-RU" altLang="ru-RU" sz="2400" b="1" i="1" smtClean="0">
                <a:solidFill>
                  <a:srgbClr val="000099"/>
                </a:solidFill>
                <a:latin typeface="Comic Sans MS" pitchFamily="66" charset="0"/>
              </a:rPr>
              <a:t> </a:t>
            </a:r>
            <a:r>
              <a:rPr lang="ru-RU" altLang="ru-RU" sz="2400" b="1" smtClean="0">
                <a:solidFill>
                  <a:srgbClr val="000099"/>
                </a:solidFill>
                <a:latin typeface="Comic Sans MS" pitchFamily="66" charset="0"/>
              </a:rPr>
              <a:t>называется</a:t>
            </a:r>
          </a:p>
        </p:txBody>
      </p:sp>
      <p:graphicFrame>
        <p:nvGraphicFramePr>
          <p:cNvPr id="213004" name="Object 1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Формула" r:id="rId8" imgW="114120" imgH="215640" progId="Equation.3">
                  <p:embed/>
                </p:oleObj>
              </mc:Choice>
              <mc:Fallback>
                <p:oleObj name="Формула" r:id="rId8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3007" name="Object 1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Формула" r:id="rId9" imgW="114120" imgH="215640" progId="Equation.3">
                  <p:embed/>
                </p:oleObj>
              </mc:Choice>
              <mc:Fallback>
                <p:oleObj name="Формула" r:id="rId9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52931409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2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2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99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Freeform 2"/>
          <p:cNvSpPr>
            <a:spLocks/>
          </p:cNvSpPr>
          <p:nvPr/>
        </p:nvSpPr>
        <p:spPr bwMode="auto">
          <a:xfrm rot="765111">
            <a:off x="539750" y="2752725"/>
            <a:ext cx="7924800" cy="4105275"/>
          </a:xfrm>
          <a:custGeom>
            <a:avLst/>
            <a:gdLst>
              <a:gd name="T0" fmla="*/ 0 w 5095"/>
              <a:gd name="T1" fmla="*/ 1829 h 2464"/>
              <a:gd name="T2" fmla="*/ 4808 w 5095"/>
              <a:gd name="T3" fmla="*/ 106 h 2464"/>
              <a:gd name="T4" fmla="*/ 1724 w 5095"/>
              <a:gd name="T5" fmla="*/ 2464 h 2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095" h="2464">
                <a:moveTo>
                  <a:pt x="0" y="1829"/>
                </a:moveTo>
                <a:cubicBezTo>
                  <a:pt x="2260" y="914"/>
                  <a:pt x="4521" y="0"/>
                  <a:pt x="4808" y="106"/>
                </a:cubicBezTo>
                <a:cubicBezTo>
                  <a:pt x="5095" y="212"/>
                  <a:pt x="3409" y="1338"/>
                  <a:pt x="1724" y="2464"/>
                </a:cubicBezTo>
              </a:path>
            </a:pathLst>
          </a:cu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192516" name="Text Box 4"/>
          <p:cNvSpPr txBox="1">
            <a:spLocks noChangeArrowheads="1"/>
          </p:cNvSpPr>
          <p:nvPr/>
        </p:nvSpPr>
        <p:spPr bwMode="auto">
          <a:xfrm>
            <a:off x="611188" y="1916113"/>
            <a:ext cx="3384550" cy="650875"/>
          </a:xfrm>
          <a:prstGeom prst="rect">
            <a:avLst/>
          </a:prstGeom>
          <a:solidFill>
            <a:schemeClr val="bg1"/>
          </a:solidFill>
          <a:ln w="9525">
            <a:solidFill>
              <a:srgbClr val="CC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b="1" i="1" smtClean="0">
                <a:solidFill>
                  <a:srgbClr val="000099"/>
                </a:solidFill>
                <a:latin typeface="Comic Sans MS" pitchFamily="66" charset="0"/>
              </a:rPr>
              <a:t>ПОЛНЫЕ</a:t>
            </a:r>
            <a:br>
              <a:rPr lang="ru-RU" altLang="ru-RU" b="1" i="1" smtClean="0">
                <a:solidFill>
                  <a:srgbClr val="000099"/>
                </a:solidFill>
                <a:latin typeface="Comic Sans MS" pitchFamily="66" charset="0"/>
              </a:rPr>
            </a:br>
            <a:r>
              <a:rPr lang="ru-RU" altLang="ru-RU" b="1" i="1" smtClean="0">
                <a:solidFill>
                  <a:srgbClr val="000099"/>
                </a:solidFill>
                <a:latin typeface="Comic Sans MS" pitchFamily="66" charset="0"/>
              </a:rPr>
              <a:t>КВАДРАТНЫЕ УРАВНЕНИЯ</a:t>
            </a:r>
          </a:p>
        </p:txBody>
      </p:sp>
      <p:sp>
        <p:nvSpPr>
          <p:cNvPr id="192517" name="Text Box 5"/>
          <p:cNvSpPr txBox="1">
            <a:spLocks noChangeArrowheads="1"/>
          </p:cNvSpPr>
          <p:nvPr/>
        </p:nvSpPr>
        <p:spPr bwMode="auto">
          <a:xfrm>
            <a:off x="4787900" y="1916113"/>
            <a:ext cx="3384550" cy="650875"/>
          </a:xfrm>
          <a:prstGeom prst="rect">
            <a:avLst/>
          </a:prstGeom>
          <a:solidFill>
            <a:schemeClr val="bg1"/>
          </a:solidFill>
          <a:ln w="9525">
            <a:solidFill>
              <a:srgbClr val="CC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b="1" i="1" smtClean="0">
                <a:solidFill>
                  <a:srgbClr val="000099"/>
                </a:solidFill>
                <a:latin typeface="Comic Sans MS" pitchFamily="66" charset="0"/>
              </a:rPr>
              <a:t>НЕПОЛНЫЕ</a:t>
            </a:r>
            <a:br>
              <a:rPr lang="ru-RU" altLang="ru-RU" b="1" i="1" smtClean="0">
                <a:solidFill>
                  <a:srgbClr val="000099"/>
                </a:solidFill>
                <a:latin typeface="Comic Sans MS" pitchFamily="66" charset="0"/>
              </a:rPr>
            </a:br>
            <a:r>
              <a:rPr lang="ru-RU" altLang="ru-RU" b="1" i="1" smtClean="0">
                <a:solidFill>
                  <a:srgbClr val="000099"/>
                </a:solidFill>
                <a:latin typeface="Comic Sans MS" pitchFamily="66" charset="0"/>
              </a:rPr>
              <a:t>КВАДРАТНЫЕ УРАВНЕНИЯ</a:t>
            </a:r>
          </a:p>
        </p:txBody>
      </p:sp>
      <p:sp>
        <p:nvSpPr>
          <p:cNvPr id="192519" name="Text Box 7"/>
          <p:cNvSpPr txBox="1">
            <a:spLocks noChangeArrowheads="1"/>
          </p:cNvSpPr>
          <p:nvPr/>
        </p:nvSpPr>
        <p:spPr bwMode="auto">
          <a:xfrm>
            <a:off x="2555875" y="981075"/>
            <a:ext cx="4032250" cy="376238"/>
          </a:xfrm>
          <a:prstGeom prst="rect">
            <a:avLst/>
          </a:prstGeom>
          <a:solidFill>
            <a:schemeClr val="bg1"/>
          </a:solidFill>
          <a:ln w="9525">
            <a:solidFill>
              <a:srgbClr val="CC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b="1" i="1" smtClean="0">
                <a:solidFill>
                  <a:srgbClr val="000099"/>
                </a:solidFill>
                <a:latin typeface="Comic Sans MS" pitchFamily="66" charset="0"/>
              </a:rPr>
              <a:t>КВАДРАТНЫЕ УРАВНЕНИЯ</a:t>
            </a:r>
          </a:p>
        </p:txBody>
      </p:sp>
      <p:sp>
        <p:nvSpPr>
          <p:cNvPr id="192522" name="Line 10"/>
          <p:cNvSpPr>
            <a:spLocks noChangeShapeType="1"/>
          </p:cNvSpPr>
          <p:nvPr/>
        </p:nvSpPr>
        <p:spPr bwMode="auto">
          <a:xfrm flipH="1">
            <a:off x="2051050" y="1341438"/>
            <a:ext cx="1296988" cy="574675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192523" name="Line 11"/>
          <p:cNvSpPr>
            <a:spLocks noChangeShapeType="1"/>
          </p:cNvSpPr>
          <p:nvPr/>
        </p:nvSpPr>
        <p:spPr bwMode="auto">
          <a:xfrm>
            <a:off x="5219700" y="1341438"/>
            <a:ext cx="1296988" cy="574675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192524" name="Text Box 12"/>
          <p:cNvSpPr txBox="1">
            <a:spLocks noChangeArrowheads="1"/>
          </p:cNvSpPr>
          <p:nvPr/>
        </p:nvSpPr>
        <p:spPr bwMode="auto">
          <a:xfrm>
            <a:off x="971550" y="2924175"/>
            <a:ext cx="2879725" cy="376238"/>
          </a:xfrm>
          <a:prstGeom prst="rect">
            <a:avLst/>
          </a:prstGeom>
          <a:solidFill>
            <a:schemeClr val="bg1"/>
          </a:solidFill>
          <a:ln w="9525">
            <a:solidFill>
              <a:srgbClr val="CC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b="1" i="1" smtClean="0">
                <a:solidFill>
                  <a:srgbClr val="CC3300"/>
                </a:solidFill>
                <a:latin typeface="Comic Sans MS" pitchFamily="66" charset="0"/>
              </a:rPr>
              <a:t>а ≠ 0,  в ≠ 0,   с ≠ 0</a:t>
            </a:r>
          </a:p>
        </p:txBody>
      </p:sp>
      <p:sp>
        <p:nvSpPr>
          <p:cNvPr id="192528" name="Text Box 16"/>
          <p:cNvSpPr txBox="1">
            <a:spLocks noChangeArrowheads="1"/>
          </p:cNvSpPr>
          <p:nvPr/>
        </p:nvSpPr>
        <p:spPr bwMode="auto">
          <a:xfrm>
            <a:off x="5148263" y="2924175"/>
            <a:ext cx="3024187" cy="376238"/>
          </a:xfrm>
          <a:prstGeom prst="rect">
            <a:avLst/>
          </a:prstGeom>
          <a:solidFill>
            <a:schemeClr val="bg1"/>
          </a:solidFill>
          <a:ln w="9525">
            <a:solidFill>
              <a:srgbClr val="CC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b="1" i="1" smtClean="0">
                <a:solidFill>
                  <a:srgbClr val="CC3300"/>
                </a:solidFill>
                <a:latin typeface="Comic Sans MS" pitchFamily="66" charset="0"/>
              </a:rPr>
              <a:t>а ≠ 0,  в = 0,  с = 0</a:t>
            </a:r>
          </a:p>
        </p:txBody>
      </p:sp>
      <p:sp>
        <p:nvSpPr>
          <p:cNvPr id="192531" name="Line 19"/>
          <p:cNvSpPr>
            <a:spLocks noChangeShapeType="1"/>
          </p:cNvSpPr>
          <p:nvPr/>
        </p:nvSpPr>
        <p:spPr bwMode="auto">
          <a:xfrm>
            <a:off x="2124075" y="2565400"/>
            <a:ext cx="0" cy="358775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192532" name="Line 20"/>
          <p:cNvSpPr>
            <a:spLocks noChangeShapeType="1"/>
          </p:cNvSpPr>
          <p:nvPr/>
        </p:nvSpPr>
        <p:spPr bwMode="auto">
          <a:xfrm>
            <a:off x="6443663" y="2565400"/>
            <a:ext cx="0" cy="358775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192533" name="Text Box 21"/>
          <p:cNvSpPr txBox="1">
            <a:spLocks noChangeArrowheads="1"/>
          </p:cNvSpPr>
          <p:nvPr/>
        </p:nvSpPr>
        <p:spPr bwMode="auto">
          <a:xfrm>
            <a:off x="1258888" y="4221163"/>
            <a:ext cx="1728787" cy="1614487"/>
          </a:xfrm>
          <a:prstGeom prst="rect">
            <a:avLst/>
          </a:prstGeom>
          <a:solidFill>
            <a:schemeClr val="bg1"/>
          </a:solidFill>
          <a:ln w="9525">
            <a:solidFill>
              <a:srgbClr val="CC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b="1" i="1" smtClean="0">
                <a:solidFill>
                  <a:srgbClr val="000099"/>
                </a:solidFill>
              </a:rPr>
              <a:t>2х</a:t>
            </a:r>
            <a:r>
              <a:rPr lang="ru-RU" altLang="ru-RU" b="1" i="1" baseline="30000" smtClean="0">
                <a:solidFill>
                  <a:srgbClr val="000099"/>
                </a:solidFill>
              </a:rPr>
              <a:t>2</a:t>
            </a:r>
            <a:r>
              <a:rPr lang="ru-RU" altLang="ru-RU" b="1" i="1" smtClean="0">
                <a:solidFill>
                  <a:srgbClr val="000099"/>
                </a:solidFill>
              </a:rPr>
              <a:t>+5х-7=0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b="1" i="1" smtClean="0">
                <a:solidFill>
                  <a:srgbClr val="000099"/>
                </a:solidFill>
              </a:rPr>
              <a:t>6х+х</a:t>
            </a:r>
            <a:r>
              <a:rPr lang="ru-RU" altLang="ru-RU" b="1" i="1" baseline="30000" smtClean="0">
                <a:solidFill>
                  <a:srgbClr val="000099"/>
                </a:solidFill>
              </a:rPr>
              <a:t>2</a:t>
            </a:r>
            <a:r>
              <a:rPr lang="ru-RU" altLang="ru-RU" b="1" i="1" smtClean="0">
                <a:solidFill>
                  <a:srgbClr val="000099"/>
                </a:solidFill>
              </a:rPr>
              <a:t>-3=0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b="1" i="1" smtClean="0">
                <a:solidFill>
                  <a:srgbClr val="000099"/>
                </a:solidFill>
              </a:rPr>
              <a:t>Х</a:t>
            </a:r>
            <a:r>
              <a:rPr lang="ru-RU" altLang="ru-RU" b="1" i="1" baseline="30000" smtClean="0">
                <a:solidFill>
                  <a:srgbClr val="000099"/>
                </a:solidFill>
              </a:rPr>
              <a:t>2</a:t>
            </a:r>
            <a:r>
              <a:rPr lang="ru-RU" altLang="ru-RU" b="1" i="1" smtClean="0">
                <a:solidFill>
                  <a:srgbClr val="000099"/>
                </a:solidFill>
              </a:rPr>
              <a:t>-8х-7=0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b="1" i="1" smtClean="0">
                <a:solidFill>
                  <a:srgbClr val="000099"/>
                </a:solidFill>
              </a:rPr>
              <a:t>25-10х+х</a:t>
            </a:r>
            <a:r>
              <a:rPr lang="ru-RU" altLang="ru-RU" b="1" i="1" baseline="30000" smtClean="0">
                <a:solidFill>
                  <a:srgbClr val="000099"/>
                </a:solidFill>
              </a:rPr>
              <a:t>2</a:t>
            </a:r>
            <a:r>
              <a:rPr lang="ru-RU" altLang="ru-RU" b="1" i="1" smtClean="0">
                <a:solidFill>
                  <a:srgbClr val="000099"/>
                </a:solidFill>
              </a:rPr>
              <a:t>=0</a:t>
            </a:r>
          </a:p>
        </p:txBody>
      </p:sp>
      <p:sp>
        <p:nvSpPr>
          <p:cNvPr id="192534" name="Text Box 22"/>
          <p:cNvSpPr txBox="1">
            <a:spLocks noChangeArrowheads="1"/>
          </p:cNvSpPr>
          <p:nvPr/>
        </p:nvSpPr>
        <p:spPr bwMode="auto">
          <a:xfrm>
            <a:off x="5508625" y="4221163"/>
            <a:ext cx="1800225" cy="1614487"/>
          </a:xfrm>
          <a:prstGeom prst="rect">
            <a:avLst/>
          </a:prstGeom>
          <a:solidFill>
            <a:schemeClr val="bg1"/>
          </a:solidFill>
          <a:ln w="9525">
            <a:solidFill>
              <a:srgbClr val="CC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b="1" i="1" smtClean="0">
                <a:solidFill>
                  <a:srgbClr val="000099"/>
                </a:solidFill>
              </a:rPr>
              <a:t>3х</a:t>
            </a:r>
            <a:r>
              <a:rPr lang="ru-RU" altLang="ru-RU" b="1" i="1" baseline="30000" smtClean="0">
                <a:solidFill>
                  <a:srgbClr val="000099"/>
                </a:solidFill>
              </a:rPr>
              <a:t>2</a:t>
            </a:r>
            <a:r>
              <a:rPr lang="ru-RU" altLang="ru-RU" b="1" i="1" smtClean="0">
                <a:solidFill>
                  <a:srgbClr val="000099"/>
                </a:solidFill>
              </a:rPr>
              <a:t>-2х=0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b="1" i="1" smtClean="0">
                <a:solidFill>
                  <a:srgbClr val="000099"/>
                </a:solidFill>
              </a:rPr>
              <a:t>2х+х</a:t>
            </a:r>
            <a:r>
              <a:rPr lang="ru-RU" altLang="ru-RU" b="1" i="1" baseline="30000" smtClean="0">
                <a:solidFill>
                  <a:srgbClr val="000099"/>
                </a:solidFill>
              </a:rPr>
              <a:t>2</a:t>
            </a:r>
            <a:r>
              <a:rPr lang="ru-RU" altLang="ru-RU" b="1" i="1" smtClean="0">
                <a:solidFill>
                  <a:srgbClr val="000099"/>
                </a:solidFill>
              </a:rPr>
              <a:t>=0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b="1" i="1" smtClean="0">
                <a:solidFill>
                  <a:srgbClr val="000099"/>
                </a:solidFill>
              </a:rPr>
              <a:t>125+5х</a:t>
            </a:r>
            <a:r>
              <a:rPr lang="ru-RU" altLang="ru-RU" b="1" i="1" baseline="30000" smtClean="0">
                <a:solidFill>
                  <a:srgbClr val="000099"/>
                </a:solidFill>
              </a:rPr>
              <a:t>2</a:t>
            </a:r>
            <a:r>
              <a:rPr lang="ru-RU" altLang="ru-RU" b="1" i="1" smtClean="0">
                <a:solidFill>
                  <a:srgbClr val="000099"/>
                </a:solidFill>
              </a:rPr>
              <a:t>=0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b="1" i="1" smtClean="0">
                <a:solidFill>
                  <a:srgbClr val="000099"/>
                </a:solidFill>
              </a:rPr>
              <a:t>49х</a:t>
            </a:r>
            <a:r>
              <a:rPr lang="ru-RU" altLang="ru-RU" b="1" i="1" baseline="30000" smtClean="0">
                <a:solidFill>
                  <a:srgbClr val="000099"/>
                </a:solidFill>
              </a:rPr>
              <a:t>2</a:t>
            </a:r>
            <a:r>
              <a:rPr lang="ru-RU" altLang="ru-RU" b="1" i="1" smtClean="0">
                <a:solidFill>
                  <a:srgbClr val="000099"/>
                </a:solidFill>
              </a:rPr>
              <a:t>-81=0</a:t>
            </a:r>
          </a:p>
        </p:txBody>
      </p:sp>
      <p:sp>
        <p:nvSpPr>
          <p:cNvPr id="192535" name="Line 23"/>
          <p:cNvSpPr>
            <a:spLocks noChangeShapeType="1"/>
          </p:cNvSpPr>
          <p:nvPr/>
        </p:nvSpPr>
        <p:spPr bwMode="auto">
          <a:xfrm>
            <a:off x="2124075" y="3284538"/>
            <a:ext cx="0" cy="936625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192536" name="Line 24"/>
          <p:cNvSpPr>
            <a:spLocks noChangeShapeType="1"/>
          </p:cNvSpPr>
          <p:nvPr/>
        </p:nvSpPr>
        <p:spPr bwMode="auto">
          <a:xfrm>
            <a:off x="6443663" y="3284538"/>
            <a:ext cx="0" cy="936625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327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2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2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92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92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2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2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2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92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9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92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9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9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9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19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9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6" grpId="0" animBg="1"/>
      <p:bldP spid="192517" grpId="0" animBg="1"/>
      <p:bldP spid="192519" grpId="0" animBg="1"/>
      <p:bldP spid="192522" grpId="0" animBg="1"/>
      <p:bldP spid="192523" grpId="0" animBg="1"/>
      <p:bldP spid="192524" grpId="0" animBg="1"/>
      <p:bldP spid="192528" grpId="0" animBg="1"/>
      <p:bldP spid="192531" grpId="0" animBg="1"/>
      <p:bldP spid="192532" grpId="0" animBg="1"/>
      <p:bldP spid="192533" grpId="0" animBg="1"/>
      <p:bldP spid="192534" grpId="0" animBg="1"/>
      <p:bldP spid="192535" grpId="0" animBg="1"/>
      <p:bldP spid="1925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Freeform 2"/>
          <p:cNvSpPr>
            <a:spLocks/>
          </p:cNvSpPr>
          <p:nvPr/>
        </p:nvSpPr>
        <p:spPr bwMode="auto">
          <a:xfrm rot="778404">
            <a:off x="539750" y="2752725"/>
            <a:ext cx="7924800" cy="4105275"/>
          </a:xfrm>
          <a:custGeom>
            <a:avLst/>
            <a:gdLst>
              <a:gd name="T0" fmla="*/ 0 w 5095"/>
              <a:gd name="T1" fmla="*/ 1829 h 2464"/>
              <a:gd name="T2" fmla="*/ 4808 w 5095"/>
              <a:gd name="T3" fmla="*/ 106 h 2464"/>
              <a:gd name="T4" fmla="*/ 1724 w 5095"/>
              <a:gd name="T5" fmla="*/ 2464 h 2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095" h="2464">
                <a:moveTo>
                  <a:pt x="0" y="1829"/>
                </a:moveTo>
                <a:cubicBezTo>
                  <a:pt x="2260" y="914"/>
                  <a:pt x="4521" y="0"/>
                  <a:pt x="4808" y="106"/>
                </a:cubicBezTo>
                <a:cubicBezTo>
                  <a:pt x="5095" y="212"/>
                  <a:pt x="3409" y="1338"/>
                  <a:pt x="1724" y="2464"/>
                </a:cubicBezTo>
              </a:path>
            </a:pathLst>
          </a:cu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graphicFrame>
        <p:nvGraphicFramePr>
          <p:cNvPr id="193541" name="Object 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3542" name="Object 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3549" name="Text Box 13"/>
          <p:cNvSpPr txBox="1">
            <a:spLocks noChangeArrowheads="1"/>
          </p:cNvSpPr>
          <p:nvPr/>
        </p:nvSpPr>
        <p:spPr bwMode="auto">
          <a:xfrm>
            <a:off x="395288" y="2492375"/>
            <a:ext cx="4105275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400" b="1" i="1" smtClean="0">
                <a:solidFill>
                  <a:srgbClr val="0000CC"/>
                </a:solidFill>
                <a:latin typeface="Comic Sans MS" pitchFamily="66" charset="0"/>
              </a:rPr>
              <a:t>а) 6х</a:t>
            </a:r>
            <a:r>
              <a:rPr lang="ru-RU" altLang="ru-RU" sz="2400" b="1" i="1" baseline="30000" smtClean="0">
                <a:solidFill>
                  <a:srgbClr val="0000CC"/>
                </a:solidFill>
                <a:latin typeface="Comic Sans MS" pitchFamily="66" charset="0"/>
              </a:rPr>
              <a:t>2 </a:t>
            </a:r>
            <a:r>
              <a:rPr lang="ru-RU" altLang="ru-RU" sz="2400" b="1" i="1" smtClean="0">
                <a:solidFill>
                  <a:srgbClr val="0000CC"/>
                </a:solidFill>
                <a:latin typeface="Comic Sans MS" pitchFamily="66" charset="0"/>
              </a:rPr>
              <a:t> – х  + 4  =  0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400" b="1" i="1" smtClean="0">
                <a:solidFill>
                  <a:srgbClr val="0000CC"/>
                </a:solidFill>
                <a:latin typeface="Comic Sans MS" pitchFamily="66" charset="0"/>
              </a:rPr>
              <a:t>б) 12х  -  х</a:t>
            </a:r>
            <a:r>
              <a:rPr lang="ru-RU" altLang="ru-RU" sz="2400" b="1" i="1" baseline="30000" smtClean="0">
                <a:solidFill>
                  <a:srgbClr val="0000CC"/>
                </a:solidFill>
                <a:latin typeface="Comic Sans MS" pitchFamily="66" charset="0"/>
              </a:rPr>
              <a:t>2 </a:t>
            </a:r>
            <a:r>
              <a:rPr lang="ru-RU" altLang="ru-RU" sz="2400" b="1" i="1" smtClean="0">
                <a:solidFill>
                  <a:srgbClr val="0000CC"/>
                </a:solidFill>
                <a:latin typeface="Comic Sans MS" pitchFamily="66" charset="0"/>
              </a:rPr>
              <a:t> +  7  =  0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400" b="1" i="1" smtClean="0">
                <a:solidFill>
                  <a:srgbClr val="0000CC"/>
                </a:solidFill>
                <a:latin typeface="Comic Sans MS" pitchFamily="66" charset="0"/>
              </a:rPr>
              <a:t>в) 8 + 5х</a:t>
            </a:r>
            <a:r>
              <a:rPr lang="ru-RU" altLang="ru-RU" sz="2400" b="1" i="1" baseline="30000" smtClean="0">
                <a:solidFill>
                  <a:srgbClr val="0000CC"/>
                </a:solidFill>
                <a:latin typeface="Comic Sans MS" pitchFamily="66" charset="0"/>
              </a:rPr>
              <a:t>2</a:t>
            </a:r>
            <a:r>
              <a:rPr lang="ru-RU" altLang="ru-RU" sz="2400" b="1" i="1" smtClean="0">
                <a:solidFill>
                  <a:srgbClr val="0000CC"/>
                </a:solidFill>
                <a:latin typeface="Comic Sans MS" pitchFamily="66" charset="0"/>
              </a:rPr>
              <a:t> = 0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400" b="1" i="1" smtClean="0">
                <a:solidFill>
                  <a:srgbClr val="0000CC"/>
                </a:solidFill>
                <a:latin typeface="Comic Sans MS" pitchFamily="66" charset="0"/>
              </a:rPr>
              <a:t>г) х – 6х</a:t>
            </a:r>
            <a:r>
              <a:rPr lang="ru-RU" altLang="ru-RU" sz="2400" b="1" i="1" baseline="30000" smtClean="0">
                <a:solidFill>
                  <a:srgbClr val="0000CC"/>
                </a:solidFill>
                <a:latin typeface="Comic Sans MS" pitchFamily="66" charset="0"/>
              </a:rPr>
              <a:t>2</a:t>
            </a:r>
            <a:r>
              <a:rPr lang="ru-RU" altLang="ru-RU" sz="2400" b="1" i="1" smtClean="0">
                <a:solidFill>
                  <a:srgbClr val="0000CC"/>
                </a:solidFill>
                <a:latin typeface="Comic Sans MS" pitchFamily="66" charset="0"/>
              </a:rPr>
              <a:t> = 0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400" b="1" i="1" smtClean="0">
                <a:solidFill>
                  <a:srgbClr val="0000CC"/>
                </a:solidFill>
                <a:latin typeface="Comic Sans MS" pitchFamily="66" charset="0"/>
              </a:rPr>
              <a:t>д) - х + х</a:t>
            </a:r>
            <a:r>
              <a:rPr lang="ru-RU" altLang="ru-RU" sz="2400" b="1" i="1" baseline="30000" smtClean="0">
                <a:solidFill>
                  <a:srgbClr val="0000CC"/>
                </a:solidFill>
                <a:latin typeface="Comic Sans MS" pitchFamily="66" charset="0"/>
              </a:rPr>
              <a:t>2</a:t>
            </a:r>
            <a:r>
              <a:rPr lang="ru-RU" altLang="ru-RU" sz="2400" b="1" i="1" smtClean="0">
                <a:solidFill>
                  <a:srgbClr val="0000CC"/>
                </a:solidFill>
                <a:latin typeface="Comic Sans MS" pitchFamily="66" charset="0"/>
              </a:rPr>
              <a:t> = 15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 altLang="ru-RU" sz="2400" i="1" smtClean="0">
              <a:solidFill>
                <a:srgbClr val="0000CC"/>
              </a:solidFill>
              <a:latin typeface="Comic Sans MS" pitchFamily="66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 altLang="ru-RU" sz="2400" i="1" smtClean="0">
              <a:solidFill>
                <a:srgbClr val="CC3300"/>
              </a:solidFill>
            </a:endParaRPr>
          </a:p>
        </p:txBody>
      </p:sp>
      <p:sp>
        <p:nvSpPr>
          <p:cNvPr id="193552" name="Text Box 16"/>
          <p:cNvSpPr txBox="1">
            <a:spLocks noChangeArrowheads="1"/>
          </p:cNvSpPr>
          <p:nvPr/>
        </p:nvSpPr>
        <p:spPr bwMode="auto">
          <a:xfrm>
            <a:off x="4716463" y="2420938"/>
            <a:ext cx="3959225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400" b="1" i="1" smtClean="0">
                <a:solidFill>
                  <a:srgbClr val="CC3300"/>
                </a:solidFill>
                <a:latin typeface="Comic Sans MS" pitchFamily="66" charset="0"/>
              </a:rPr>
              <a:t>а = 6, в = -1, с = 4;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400" b="1" i="1" smtClean="0">
                <a:solidFill>
                  <a:srgbClr val="CC3300"/>
                </a:solidFill>
                <a:latin typeface="Comic Sans MS" pitchFamily="66" charset="0"/>
              </a:rPr>
              <a:t>а = -1, в = 12, с = 7;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400" b="1" i="1" smtClean="0">
                <a:solidFill>
                  <a:srgbClr val="CC3300"/>
                </a:solidFill>
                <a:latin typeface="Comic Sans MS" pitchFamily="66" charset="0"/>
              </a:rPr>
              <a:t>а = 5, в = 0, с = 8;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400" b="1" i="1" smtClean="0">
                <a:solidFill>
                  <a:srgbClr val="CC3300"/>
                </a:solidFill>
                <a:latin typeface="Comic Sans MS" pitchFamily="66" charset="0"/>
              </a:rPr>
              <a:t>а = -6, в =1, с = 0;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400" b="1" i="1" smtClean="0">
                <a:solidFill>
                  <a:srgbClr val="CC3300"/>
                </a:solidFill>
                <a:latin typeface="Comic Sans MS" pitchFamily="66" charset="0"/>
              </a:rPr>
              <a:t>а = 1, в =-1, с = -15.</a:t>
            </a:r>
          </a:p>
        </p:txBody>
      </p:sp>
      <p:sp>
        <p:nvSpPr>
          <p:cNvPr id="193555" name="Text Box 19"/>
          <p:cNvSpPr txBox="1">
            <a:spLocks noChangeArrowheads="1"/>
          </p:cNvSpPr>
          <p:nvPr/>
        </p:nvSpPr>
        <p:spPr bwMode="auto">
          <a:xfrm>
            <a:off x="1835150" y="333375"/>
            <a:ext cx="5976938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i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Определите коэффициенты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3200" i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квадратного уравнения:</a:t>
            </a:r>
            <a:endParaRPr lang="ru-RU" altLang="ru-RU" sz="3200" smtClean="0">
              <a:solidFill>
                <a:srgbClr val="33666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1285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3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3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35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35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49" grpId="0"/>
      <p:bldP spid="193552" grpId="0"/>
      <p:bldP spid="1935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altLang="ru-RU" sz="2800" b="1">
                <a:solidFill>
                  <a:srgbClr val="0066FF"/>
                </a:solidFill>
              </a:rPr>
              <a:t>От чего зависит количество корней квадратного уравнения?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484313"/>
            <a:ext cx="8229600" cy="45259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>
                <a:solidFill>
                  <a:srgbClr val="FF3300"/>
                </a:solidFill>
              </a:rPr>
              <a:t>Ответ:                 От знака </a:t>
            </a:r>
            <a:r>
              <a:rPr lang="en-US" altLang="ru-RU">
                <a:solidFill>
                  <a:srgbClr val="FF3300"/>
                </a:solidFill>
              </a:rPr>
              <a:t>D</a:t>
            </a:r>
            <a:r>
              <a:rPr lang="ru-RU" altLang="ru-RU">
                <a:solidFill>
                  <a:srgbClr val="FF3300"/>
                </a:solidFill>
              </a:rPr>
              <a:t>.</a:t>
            </a:r>
          </a:p>
          <a:p>
            <a:pPr>
              <a:buFont typeface="Wingdings" pitchFamily="2" charset="2"/>
              <a:buNone/>
            </a:pPr>
            <a:endParaRPr lang="ru-RU" altLang="ru-RU">
              <a:solidFill>
                <a:srgbClr val="FF3300"/>
              </a:solidFill>
            </a:endParaRP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971550" y="2565400"/>
            <a:ext cx="7416800" cy="4032250"/>
            <a:chOff x="612" y="1616"/>
            <a:chExt cx="4672" cy="2540"/>
          </a:xfrm>
        </p:grpSpPr>
        <p:sp>
          <p:nvSpPr>
            <p:cNvPr id="237573" name="Oval 5"/>
            <p:cNvSpPr>
              <a:spLocks noChangeArrowheads="1"/>
            </p:cNvSpPr>
            <p:nvPr/>
          </p:nvSpPr>
          <p:spPr bwMode="auto">
            <a:xfrm>
              <a:off x="748" y="1706"/>
              <a:ext cx="953" cy="576"/>
            </a:xfrm>
            <a:prstGeom prst="ellipse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ru-RU" sz="2800" smtClean="0">
                  <a:solidFill>
                    <a:srgbClr val="336666"/>
                  </a:solidFill>
                  <a:latin typeface="Comic Sans MS" pitchFamily="66" charset="0"/>
                </a:rPr>
                <a:t>D</a:t>
              </a:r>
              <a:r>
                <a:rPr lang="ru-RU" altLang="ru-RU" sz="2800" smtClean="0">
                  <a:solidFill>
                    <a:srgbClr val="336666"/>
                  </a:solidFill>
                  <a:latin typeface="Comic Sans MS" pitchFamily="66" charset="0"/>
                </a:rPr>
                <a:t>=0</a:t>
              </a:r>
            </a:p>
          </p:txBody>
        </p:sp>
        <p:grpSp>
          <p:nvGrpSpPr>
            <p:cNvPr id="237574" name="Group 18"/>
            <p:cNvGrpSpPr>
              <a:grpSpLocks/>
            </p:cNvGrpSpPr>
            <p:nvPr/>
          </p:nvGrpSpPr>
          <p:grpSpPr bwMode="auto">
            <a:xfrm>
              <a:off x="612" y="1616"/>
              <a:ext cx="4672" cy="2540"/>
              <a:chOff x="612" y="1616"/>
              <a:chExt cx="4672" cy="2540"/>
            </a:xfrm>
          </p:grpSpPr>
          <p:sp>
            <p:nvSpPr>
              <p:cNvPr id="237575" name="Oval 6"/>
              <p:cNvSpPr>
                <a:spLocks noChangeArrowheads="1"/>
              </p:cNvSpPr>
              <p:nvPr/>
            </p:nvSpPr>
            <p:spPr bwMode="auto">
              <a:xfrm>
                <a:off x="2472" y="1661"/>
                <a:ext cx="1089" cy="576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ru-RU" sz="2400" b="1" smtClean="0">
                    <a:solidFill>
                      <a:srgbClr val="336666"/>
                    </a:solidFill>
                    <a:latin typeface="Comic Sans MS" pitchFamily="66" charset="0"/>
                  </a:rPr>
                  <a:t>D</a:t>
                </a:r>
                <a:r>
                  <a:rPr lang="ru-RU" altLang="ru-RU" sz="2400" b="1" smtClean="0">
                    <a:solidFill>
                      <a:srgbClr val="336666"/>
                    </a:solidFill>
                    <a:latin typeface="Comic Sans MS" pitchFamily="66" charset="0"/>
                  </a:rPr>
                  <a:t> </a:t>
                </a:r>
                <a:r>
                  <a:rPr lang="en-US" altLang="ru-RU" sz="2400" b="1" smtClean="0">
                    <a:solidFill>
                      <a:srgbClr val="336666"/>
                    </a:solidFill>
                    <a:latin typeface="Comic Sans MS" pitchFamily="66" charset="0"/>
                  </a:rPr>
                  <a:t>&lt;</a:t>
                </a:r>
                <a:r>
                  <a:rPr lang="ru-RU" altLang="ru-RU" sz="2400" b="1" smtClean="0">
                    <a:solidFill>
                      <a:srgbClr val="336666"/>
                    </a:solidFill>
                    <a:latin typeface="Comic Sans MS" pitchFamily="66" charset="0"/>
                  </a:rPr>
                  <a:t> 0</a:t>
                </a:r>
              </a:p>
            </p:txBody>
          </p:sp>
          <p:sp>
            <p:nvSpPr>
              <p:cNvPr id="237576" name="Oval 7"/>
              <p:cNvSpPr>
                <a:spLocks noChangeArrowheads="1"/>
              </p:cNvSpPr>
              <p:nvPr/>
            </p:nvSpPr>
            <p:spPr bwMode="auto">
              <a:xfrm>
                <a:off x="4286" y="1616"/>
                <a:ext cx="998" cy="576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ru-RU" sz="2400" smtClean="0">
                    <a:solidFill>
                      <a:srgbClr val="336666"/>
                    </a:solidFill>
                    <a:latin typeface="Comic Sans MS" pitchFamily="66" charset="0"/>
                  </a:rPr>
                  <a:t>D</a:t>
                </a:r>
                <a:r>
                  <a:rPr lang="ru-RU" altLang="ru-RU" sz="2400" smtClean="0">
                    <a:solidFill>
                      <a:srgbClr val="336666"/>
                    </a:solidFill>
                    <a:latin typeface="Comic Sans MS" pitchFamily="66" charset="0"/>
                  </a:rPr>
                  <a:t> </a:t>
                </a:r>
                <a:r>
                  <a:rPr lang="en-US" altLang="ru-RU" sz="2400" smtClean="0">
                    <a:solidFill>
                      <a:srgbClr val="336666"/>
                    </a:solidFill>
                    <a:latin typeface="Comic Sans MS" pitchFamily="66" charset="0"/>
                  </a:rPr>
                  <a:t>&gt;</a:t>
                </a:r>
                <a:r>
                  <a:rPr lang="ru-RU" altLang="ru-RU" sz="2400" smtClean="0">
                    <a:solidFill>
                      <a:srgbClr val="336666"/>
                    </a:solidFill>
                    <a:latin typeface="Comic Sans MS" pitchFamily="66" charset="0"/>
                  </a:rPr>
                  <a:t> 0</a:t>
                </a:r>
              </a:p>
            </p:txBody>
          </p:sp>
          <p:sp>
            <p:nvSpPr>
              <p:cNvPr id="237577" name="Oval 8"/>
              <p:cNvSpPr>
                <a:spLocks noChangeArrowheads="1"/>
              </p:cNvSpPr>
              <p:nvPr/>
            </p:nvSpPr>
            <p:spPr bwMode="auto">
              <a:xfrm>
                <a:off x="612" y="2523"/>
                <a:ext cx="817" cy="757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mtClean="0">
                    <a:solidFill>
                      <a:srgbClr val="336666"/>
                    </a:solidFill>
                    <a:latin typeface="Comic Sans MS" pitchFamily="66" charset="0"/>
                  </a:rPr>
                  <a:t>1 корень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altLang="ru-RU" smtClean="0">
                  <a:solidFill>
                    <a:srgbClr val="336666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37578" name="Oval 9"/>
              <p:cNvSpPr>
                <a:spLocks noChangeArrowheads="1"/>
              </p:cNvSpPr>
              <p:nvPr/>
            </p:nvSpPr>
            <p:spPr bwMode="auto">
              <a:xfrm>
                <a:off x="2744" y="2568"/>
                <a:ext cx="771" cy="712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mtClean="0">
                    <a:solidFill>
                      <a:srgbClr val="336666"/>
                    </a:solidFill>
                    <a:latin typeface="Comic Sans MS" pitchFamily="66" charset="0"/>
                  </a:rPr>
                  <a:t>Нет корней</a:t>
                </a:r>
              </a:p>
            </p:txBody>
          </p:sp>
          <p:sp>
            <p:nvSpPr>
              <p:cNvPr id="237579" name="Oval 10"/>
              <p:cNvSpPr>
                <a:spLocks noChangeArrowheads="1"/>
              </p:cNvSpPr>
              <p:nvPr/>
            </p:nvSpPr>
            <p:spPr bwMode="auto">
              <a:xfrm>
                <a:off x="4468" y="2523"/>
                <a:ext cx="802" cy="712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mtClean="0">
                    <a:solidFill>
                      <a:srgbClr val="336666"/>
                    </a:solidFill>
                    <a:latin typeface="Comic Sans MS" pitchFamily="66" charset="0"/>
                  </a:rPr>
                  <a:t>два корня</a:t>
                </a:r>
              </a:p>
            </p:txBody>
          </p:sp>
          <p:sp>
            <p:nvSpPr>
              <p:cNvPr id="237580" name="Oval 11"/>
              <p:cNvSpPr>
                <a:spLocks noChangeArrowheads="1"/>
              </p:cNvSpPr>
              <p:nvPr/>
            </p:nvSpPr>
            <p:spPr bwMode="auto">
              <a:xfrm>
                <a:off x="1474" y="3430"/>
                <a:ext cx="1088" cy="726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mtClean="0">
                    <a:solidFill>
                      <a:srgbClr val="336666"/>
                    </a:solidFill>
                    <a:latin typeface="Comic Sans MS" pitchFamily="66" charset="0"/>
                  </a:rPr>
                  <a:t>Х=-в/2а</a:t>
                </a:r>
              </a:p>
            </p:txBody>
          </p:sp>
          <p:sp>
            <p:nvSpPr>
              <p:cNvPr id="237581" name="Oval 12"/>
              <p:cNvSpPr>
                <a:spLocks noChangeArrowheads="1"/>
              </p:cNvSpPr>
              <p:nvPr/>
            </p:nvSpPr>
            <p:spPr bwMode="auto">
              <a:xfrm>
                <a:off x="3606" y="3430"/>
                <a:ext cx="1315" cy="726"/>
              </a:xfrm>
              <a:prstGeom prst="ellipse">
                <a:avLst/>
              </a:prstGeom>
              <a:solidFill>
                <a:srgbClr val="FF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mtClean="0">
                    <a:solidFill>
                      <a:srgbClr val="336666"/>
                    </a:solidFill>
                    <a:latin typeface="Comic Sans MS" pitchFamily="66" charset="0"/>
                  </a:rPr>
                  <a:t>Х=(-в+</a:t>
                </a:r>
                <a:r>
                  <a:rPr lang="en-US" altLang="ru-RU" smtClean="0">
                    <a:solidFill>
                      <a:srgbClr val="336666"/>
                    </a:solidFill>
                    <a:latin typeface="Comic Sans MS" pitchFamily="66" charset="0"/>
                  </a:rPr>
                  <a:t>D</a:t>
                </a:r>
                <a:r>
                  <a:rPr lang="ru-RU" altLang="ru-RU" smtClean="0">
                    <a:solidFill>
                      <a:srgbClr val="336666"/>
                    </a:solidFill>
                    <a:latin typeface="Comic Sans MS" pitchFamily="66" charset="0"/>
                  </a:rPr>
                  <a:t>)/2а</a:t>
                </a:r>
              </a:p>
            </p:txBody>
          </p:sp>
          <p:sp>
            <p:nvSpPr>
              <p:cNvPr id="237582" name="Line 13"/>
              <p:cNvSpPr>
                <a:spLocks noChangeShapeType="1"/>
              </p:cNvSpPr>
              <p:nvPr/>
            </p:nvSpPr>
            <p:spPr bwMode="auto">
              <a:xfrm>
                <a:off x="1066" y="2205"/>
                <a:ext cx="0" cy="2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336666"/>
                  </a:solidFill>
                </a:endParaRPr>
              </a:p>
            </p:txBody>
          </p:sp>
          <p:sp>
            <p:nvSpPr>
              <p:cNvPr id="237583" name="Line 14"/>
              <p:cNvSpPr>
                <a:spLocks noChangeShapeType="1"/>
              </p:cNvSpPr>
              <p:nvPr/>
            </p:nvSpPr>
            <p:spPr bwMode="auto">
              <a:xfrm>
                <a:off x="1292" y="3203"/>
                <a:ext cx="318" cy="31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336666"/>
                  </a:solidFill>
                </a:endParaRPr>
              </a:p>
            </p:txBody>
          </p:sp>
          <p:sp>
            <p:nvSpPr>
              <p:cNvPr id="237584" name="Line 15"/>
              <p:cNvSpPr>
                <a:spLocks noChangeShapeType="1"/>
              </p:cNvSpPr>
              <p:nvPr/>
            </p:nvSpPr>
            <p:spPr bwMode="auto">
              <a:xfrm>
                <a:off x="3107" y="2160"/>
                <a:ext cx="0" cy="4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336666"/>
                  </a:solidFill>
                </a:endParaRPr>
              </a:p>
            </p:txBody>
          </p:sp>
          <p:sp>
            <p:nvSpPr>
              <p:cNvPr id="237585" name="Line 16"/>
              <p:cNvSpPr>
                <a:spLocks noChangeShapeType="1"/>
              </p:cNvSpPr>
              <p:nvPr/>
            </p:nvSpPr>
            <p:spPr bwMode="auto">
              <a:xfrm>
                <a:off x="4830" y="2205"/>
                <a:ext cx="0" cy="31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336666"/>
                  </a:solidFill>
                </a:endParaRPr>
              </a:p>
            </p:txBody>
          </p:sp>
          <p:sp>
            <p:nvSpPr>
              <p:cNvPr id="237586" name="Line 17"/>
              <p:cNvSpPr>
                <a:spLocks noChangeShapeType="1"/>
              </p:cNvSpPr>
              <p:nvPr/>
            </p:nvSpPr>
            <p:spPr bwMode="auto">
              <a:xfrm flipH="1">
                <a:off x="4513" y="3249"/>
                <a:ext cx="272" cy="22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336666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0530472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Freeform 2"/>
          <p:cNvSpPr>
            <a:spLocks/>
          </p:cNvSpPr>
          <p:nvPr/>
        </p:nvSpPr>
        <p:spPr bwMode="auto">
          <a:xfrm rot="765111">
            <a:off x="539750" y="2752725"/>
            <a:ext cx="7924800" cy="4105275"/>
          </a:xfrm>
          <a:custGeom>
            <a:avLst/>
            <a:gdLst>
              <a:gd name="T0" fmla="*/ 0 w 5095"/>
              <a:gd name="T1" fmla="*/ 1829 h 2464"/>
              <a:gd name="T2" fmla="*/ 4808 w 5095"/>
              <a:gd name="T3" fmla="*/ 106 h 2464"/>
              <a:gd name="T4" fmla="*/ 1724 w 5095"/>
              <a:gd name="T5" fmla="*/ 2464 h 2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095" h="2464">
                <a:moveTo>
                  <a:pt x="0" y="1829"/>
                </a:moveTo>
                <a:cubicBezTo>
                  <a:pt x="2260" y="914"/>
                  <a:pt x="4521" y="0"/>
                  <a:pt x="4808" y="106"/>
                </a:cubicBezTo>
                <a:cubicBezTo>
                  <a:pt x="5095" y="212"/>
                  <a:pt x="3409" y="1338"/>
                  <a:pt x="1724" y="2464"/>
                </a:cubicBezTo>
              </a:path>
            </a:pathLst>
          </a:cu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196612" name="Text Box 4"/>
          <p:cNvSpPr txBox="1">
            <a:spLocks noChangeArrowheads="1"/>
          </p:cNvSpPr>
          <p:nvPr/>
        </p:nvSpPr>
        <p:spPr bwMode="auto">
          <a:xfrm>
            <a:off x="1187450" y="549275"/>
            <a:ext cx="6624638" cy="863600"/>
          </a:xfrm>
          <a:prstGeom prst="rect">
            <a:avLst/>
          </a:prstGeom>
          <a:solidFill>
            <a:schemeClr val="bg1"/>
          </a:solidFill>
          <a:ln w="9525">
            <a:solidFill>
              <a:srgbClr val="CC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РЕШЕНИЕ 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НЕПОЛНЫХ   КВАДРАТНЫХ  УРАВНЕНИЙ</a:t>
            </a:r>
          </a:p>
        </p:txBody>
      </p:sp>
      <p:sp>
        <p:nvSpPr>
          <p:cNvPr id="196613" name="Text Box 5"/>
          <p:cNvSpPr txBox="1">
            <a:spLocks noChangeArrowheads="1"/>
          </p:cNvSpPr>
          <p:nvPr/>
        </p:nvSpPr>
        <p:spPr bwMode="auto">
          <a:xfrm>
            <a:off x="900113" y="2133600"/>
            <a:ext cx="1585912" cy="863600"/>
          </a:xfrm>
          <a:prstGeom prst="rect">
            <a:avLst/>
          </a:prstGeom>
          <a:solidFill>
            <a:schemeClr val="bg1"/>
          </a:solidFill>
          <a:ln w="9525">
            <a:solidFill>
              <a:srgbClr val="CC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 i="1" smtClean="0">
                <a:solidFill>
                  <a:srgbClr val="CC3300"/>
                </a:solidFill>
                <a:latin typeface="Comic Sans MS" pitchFamily="66" charset="0"/>
              </a:rPr>
              <a:t>в=0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 i="1" smtClean="0">
                <a:solidFill>
                  <a:srgbClr val="CC3300"/>
                </a:solidFill>
                <a:latin typeface="Comic Sans MS" pitchFamily="66" charset="0"/>
              </a:rPr>
              <a:t>ах</a:t>
            </a:r>
            <a:r>
              <a:rPr lang="ru-RU" altLang="ru-RU" sz="2000" b="1" i="1" baseline="30000" smtClean="0">
                <a:solidFill>
                  <a:srgbClr val="CC3300"/>
                </a:solidFill>
                <a:latin typeface="Comic Sans MS" pitchFamily="66" charset="0"/>
              </a:rPr>
              <a:t>2</a:t>
            </a:r>
            <a:r>
              <a:rPr lang="ru-RU" altLang="ru-RU" sz="2000" b="1" i="1" smtClean="0">
                <a:solidFill>
                  <a:srgbClr val="CC3300"/>
                </a:solidFill>
                <a:latin typeface="Comic Sans MS" pitchFamily="66" charset="0"/>
              </a:rPr>
              <a:t>+с=0</a:t>
            </a:r>
          </a:p>
        </p:txBody>
      </p:sp>
      <p:sp>
        <p:nvSpPr>
          <p:cNvPr id="196614" name="Text Box 6"/>
          <p:cNvSpPr txBox="1">
            <a:spLocks noChangeArrowheads="1"/>
          </p:cNvSpPr>
          <p:nvPr/>
        </p:nvSpPr>
        <p:spPr bwMode="auto">
          <a:xfrm>
            <a:off x="3708400" y="2133600"/>
            <a:ext cx="1657350" cy="863600"/>
          </a:xfrm>
          <a:prstGeom prst="rect">
            <a:avLst/>
          </a:prstGeom>
          <a:solidFill>
            <a:schemeClr val="bg1"/>
          </a:solidFill>
          <a:ln w="9525">
            <a:solidFill>
              <a:srgbClr val="CC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 i="1" smtClean="0">
                <a:solidFill>
                  <a:srgbClr val="CC3300"/>
                </a:solidFill>
                <a:latin typeface="Comic Sans MS" pitchFamily="66" charset="0"/>
              </a:rPr>
              <a:t>с=0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 i="1" smtClean="0">
                <a:solidFill>
                  <a:srgbClr val="CC3300"/>
                </a:solidFill>
                <a:latin typeface="Comic Sans MS" pitchFamily="66" charset="0"/>
              </a:rPr>
              <a:t>ах</a:t>
            </a:r>
            <a:r>
              <a:rPr lang="ru-RU" altLang="ru-RU" sz="2000" b="1" i="1" baseline="30000" smtClean="0">
                <a:solidFill>
                  <a:srgbClr val="CC3300"/>
                </a:solidFill>
                <a:latin typeface="Comic Sans MS" pitchFamily="66" charset="0"/>
              </a:rPr>
              <a:t>2</a:t>
            </a:r>
            <a:r>
              <a:rPr lang="ru-RU" altLang="ru-RU" sz="2000" b="1" i="1" smtClean="0">
                <a:solidFill>
                  <a:srgbClr val="CC3300"/>
                </a:solidFill>
                <a:latin typeface="Comic Sans MS" pitchFamily="66" charset="0"/>
              </a:rPr>
              <a:t>+вх=0</a:t>
            </a:r>
          </a:p>
        </p:txBody>
      </p:sp>
      <p:sp>
        <p:nvSpPr>
          <p:cNvPr id="196615" name="Text Box 7"/>
          <p:cNvSpPr txBox="1">
            <a:spLocks noChangeArrowheads="1"/>
          </p:cNvSpPr>
          <p:nvPr/>
        </p:nvSpPr>
        <p:spPr bwMode="auto">
          <a:xfrm>
            <a:off x="6516688" y="2133600"/>
            <a:ext cx="1584325" cy="863600"/>
          </a:xfrm>
          <a:prstGeom prst="rect">
            <a:avLst/>
          </a:prstGeom>
          <a:solidFill>
            <a:schemeClr val="bg1"/>
          </a:solidFill>
          <a:ln w="9525">
            <a:solidFill>
              <a:srgbClr val="CC33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 i="1" smtClean="0">
                <a:solidFill>
                  <a:srgbClr val="CC3300"/>
                </a:solidFill>
                <a:latin typeface="Comic Sans MS" pitchFamily="66" charset="0"/>
              </a:rPr>
              <a:t>в,с=0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 i="1" smtClean="0">
                <a:solidFill>
                  <a:srgbClr val="CC3300"/>
                </a:solidFill>
                <a:latin typeface="Comic Sans MS" pitchFamily="66" charset="0"/>
              </a:rPr>
              <a:t>ах</a:t>
            </a:r>
            <a:r>
              <a:rPr lang="ru-RU" altLang="ru-RU" sz="2000" b="1" i="1" baseline="30000" smtClean="0">
                <a:solidFill>
                  <a:srgbClr val="CC3300"/>
                </a:solidFill>
                <a:latin typeface="Comic Sans MS" pitchFamily="66" charset="0"/>
              </a:rPr>
              <a:t>2</a:t>
            </a:r>
            <a:r>
              <a:rPr lang="ru-RU" altLang="ru-RU" sz="2000" b="1" i="1" smtClean="0">
                <a:solidFill>
                  <a:srgbClr val="CC3300"/>
                </a:solidFill>
                <a:latin typeface="Comic Sans MS" pitchFamily="66" charset="0"/>
              </a:rPr>
              <a:t>=0</a:t>
            </a:r>
          </a:p>
        </p:txBody>
      </p:sp>
      <p:sp>
        <p:nvSpPr>
          <p:cNvPr id="196616" name="Line 8"/>
          <p:cNvSpPr>
            <a:spLocks noChangeShapeType="1"/>
          </p:cNvSpPr>
          <p:nvPr/>
        </p:nvSpPr>
        <p:spPr bwMode="auto">
          <a:xfrm flipH="1">
            <a:off x="1258888" y="1412875"/>
            <a:ext cx="865187" cy="720725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196617" name="Line 9"/>
          <p:cNvSpPr>
            <a:spLocks noChangeShapeType="1"/>
          </p:cNvSpPr>
          <p:nvPr/>
        </p:nvSpPr>
        <p:spPr bwMode="auto">
          <a:xfrm>
            <a:off x="4500563" y="1412875"/>
            <a:ext cx="0" cy="720725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196618" name="Line 10"/>
          <p:cNvSpPr>
            <a:spLocks noChangeShapeType="1"/>
          </p:cNvSpPr>
          <p:nvPr/>
        </p:nvSpPr>
        <p:spPr bwMode="auto">
          <a:xfrm>
            <a:off x="6588125" y="1412875"/>
            <a:ext cx="863600" cy="720725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196619" name="Text Box 11"/>
          <p:cNvSpPr txBox="1">
            <a:spLocks noChangeArrowheads="1"/>
          </p:cNvSpPr>
          <p:nvPr/>
        </p:nvSpPr>
        <p:spPr bwMode="auto">
          <a:xfrm>
            <a:off x="250825" y="3409950"/>
            <a:ext cx="2881313" cy="3248025"/>
          </a:xfrm>
          <a:prstGeom prst="rect">
            <a:avLst/>
          </a:prstGeom>
          <a:solidFill>
            <a:schemeClr val="bg1"/>
          </a:soli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b="1" i="1" smtClean="0">
                <a:solidFill>
                  <a:srgbClr val="000099"/>
                </a:solidFill>
              </a:rPr>
              <a:t> </a:t>
            </a:r>
            <a:r>
              <a:rPr lang="ru-RU" altLang="ru-RU" sz="1400" b="1" i="1" smtClean="0">
                <a:solidFill>
                  <a:srgbClr val="000099"/>
                </a:solidFill>
                <a:latin typeface="Comic Sans MS" pitchFamily="66" charset="0"/>
              </a:rPr>
              <a:t>1.Перенос </a:t>
            </a:r>
            <a:r>
              <a:rPr lang="ru-RU" altLang="ru-RU" sz="1400" b="1" i="1" smtClean="0">
                <a:solidFill>
                  <a:srgbClr val="CC3300"/>
                </a:solidFill>
                <a:latin typeface="Comic Sans MS" pitchFamily="66" charset="0"/>
              </a:rPr>
              <a:t>с</a:t>
            </a:r>
            <a:r>
              <a:rPr lang="ru-RU" altLang="ru-RU" sz="1400" b="1" i="1" smtClean="0">
                <a:solidFill>
                  <a:srgbClr val="000099"/>
                </a:solidFill>
                <a:latin typeface="Comic Sans MS" pitchFamily="66" charset="0"/>
              </a:rPr>
              <a:t> в правую часть уравнения.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1400" b="1" i="1" smtClean="0">
                <a:solidFill>
                  <a:srgbClr val="000099"/>
                </a:solidFill>
                <a:latin typeface="Comic Sans MS" pitchFamily="66" charset="0"/>
              </a:rPr>
              <a:t>ах</a:t>
            </a:r>
            <a:r>
              <a:rPr lang="ru-RU" altLang="ru-RU" sz="1400" b="1" i="1" baseline="30000" smtClean="0">
                <a:solidFill>
                  <a:srgbClr val="000099"/>
                </a:solidFill>
                <a:latin typeface="Comic Sans MS" pitchFamily="66" charset="0"/>
              </a:rPr>
              <a:t>2</a:t>
            </a:r>
            <a:r>
              <a:rPr lang="ru-RU" altLang="ru-RU" sz="1400" b="1" i="1" smtClean="0">
                <a:solidFill>
                  <a:srgbClr val="000099"/>
                </a:solidFill>
                <a:latin typeface="Comic Sans MS" pitchFamily="66" charset="0"/>
              </a:rPr>
              <a:t>= -с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1400" b="1" i="1" smtClean="0">
                <a:solidFill>
                  <a:srgbClr val="000099"/>
                </a:solidFill>
                <a:latin typeface="Comic Sans MS" pitchFamily="66" charset="0"/>
              </a:rPr>
              <a:t>2.Деление обеих частей уравнения на </a:t>
            </a:r>
            <a:r>
              <a:rPr lang="ru-RU" altLang="ru-RU" sz="1400" b="1" i="1" smtClean="0">
                <a:solidFill>
                  <a:srgbClr val="CC3300"/>
                </a:solidFill>
                <a:latin typeface="Comic Sans MS" pitchFamily="66" charset="0"/>
              </a:rPr>
              <a:t>а</a:t>
            </a:r>
            <a:r>
              <a:rPr lang="ru-RU" altLang="ru-RU" sz="1400" b="1" i="1" smtClean="0">
                <a:solidFill>
                  <a:srgbClr val="000099"/>
                </a:solidFill>
                <a:latin typeface="Comic Sans MS" pitchFamily="66" charset="0"/>
              </a:rPr>
              <a:t>.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1400" b="1" i="1" smtClean="0">
                <a:solidFill>
                  <a:srgbClr val="000099"/>
                </a:solidFill>
                <a:latin typeface="Comic Sans MS" pitchFamily="66" charset="0"/>
              </a:rPr>
              <a:t>х</a:t>
            </a:r>
            <a:r>
              <a:rPr lang="ru-RU" altLang="ru-RU" sz="1400" b="1" i="1" baseline="30000" smtClean="0">
                <a:solidFill>
                  <a:srgbClr val="000099"/>
                </a:solidFill>
                <a:latin typeface="Comic Sans MS" pitchFamily="66" charset="0"/>
              </a:rPr>
              <a:t>2</a:t>
            </a:r>
            <a:r>
              <a:rPr lang="ru-RU" altLang="ru-RU" sz="1400" b="1" i="1" smtClean="0">
                <a:solidFill>
                  <a:srgbClr val="000099"/>
                </a:solidFill>
                <a:latin typeface="Comic Sans MS" pitchFamily="66" charset="0"/>
              </a:rPr>
              <a:t>= -с/а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1400" b="1" i="1" smtClean="0">
                <a:solidFill>
                  <a:srgbClr val="000099"/>
                </a:solidFill>
                <a:latin typeface="Comic Sans MS" pitchFamily="66" charset="0"/>
              </a:rPr>
              <a:t>3.Если </a:t>
            </a:r>
            <a:r>
              <a:rPr lang="ru-RU" altLang="ru-RU" sz="1400" b="1" i="1" smtClean="0">
                <a:solidFill>
                  <a:srgbClr val="CC3300"/>
                </a:solidFill>
                <a:latin typeface="Comic Sans MS" pitchFamily="66" charset="0"/>
              </a:rPr>
              <a:t>–с/а</a:t>
            </a:r>
            <a:r>
              <a:rPr lang="en-US" altLang="ru-RU" sz="1400" b="1" i="1" smtClean="0">
                <a:solidFill>
                  <a:srgbClr val="CC3300"/>
                </a:solidFill>
                <a:latin typeface="Comic Sans MS" pitchFamily="66" charset="0"/>
                <a:cs typeface="Arial" charset="0"/>
              </a:rPr>
              <a:t>&gt;</a:t>
            </a:r>
            <a:r>
              <a:rPr lang="ru-RU" altLang="ru-RU" sz="1400" b="1" i="1" smtClean="0">
                <a:solidFill>
                  <a:srgbClr val="CC3300"/>
                </a:solidFill>
                <a:latin typeface="Comic Sans MS" pitchFamily="66" charset="0"/>
                <a:cs typeface="Arial" charset="0"/>
              </a:rPr>
              <a:t>0</a:t>
            </a:r>
            <a:r>
              <a:rPr lang="ru-RU" altLang="ru-RU" sz="1400" b="1" i="1" smtClean="0">
                <a:solidFill>
                  <a:srgbClr val="000099"/>
                </a:solidFill>
                <a:latin typeface="Comic Sans MS" pitchFamily="66" charset="0"/>
                <a:cs typeface="Arial" charset="0"/>
              </a:rPr>
              <a:t> -два решения: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1400" b="1" i="1" smtClean="0">
                <a:solidFill>
                  <a:srgbClr val="000099"/>
                </a:solidFill>
                <a:latin typeface="Comic Sans MS" pitchFamily="66" charset="0"/>
                <a:cs typeface="Arial" charset="0"/>
              </a:rPr>
              <a:t>   </a:t>
            </a:r>
            <a:r>
              <a:rPr lang="ru-RU" altLang="ru-RU" sz="1400" b="1" i="1" smtClean="0">
                <a:solidFill>
                  <a:srgbClr val="CC3300"/>
                </a:solidFill>
                <a:latin typeface="Comic Sans MS" pitchFamily="66" charset="0"/>
                <a:cs typeface="Arial" charset="0"/>
              </a:rPr>
              <a:t>х</a:t>
            </a:r>
            <a:r>
              <a:rPr lang="ru-RU" altLang="ru-RU" sz="1400" b="1" i="1" baseline="-25000" smtClean="0">
                <a:solidFill>
                  <a:srgbClr val="CC3300"/>
                </a:solidFill>
                <a:latin typeface="Comic Sans MS" pitchFamily="66" charset="0"/>
                <a:cs typeface="Arial" charset="0"/>
              </a:rPr>
              <a:t>1</a:t>
            </a:r>
            <a:r>
              <a:rPr lang="ru-RU" altLang="ru-RU" sz="1400" b="1" i="1" smtClean="0">
                <a:solidFill>
                  <a:srgbClr val="CC3300"/>
                </a:solidFill>
                <a:latin typeface="Comic Sans MS" pitchFamily="66" charset="0"/>
                <a:cs typeface="Arial" charset="0"/>
              </a:rPr>
              <a:t> =          и  х</a:t>
            </a:r>
            <a:r>
              <a:rPr lang="ru-RU" altLang="ru-RU" sz="1400" b="1" i="1" baseline="-25000" smtClean="0">
                <a:solidFill>
                  <a:srgbClr val="CC3300"/>
                </a:solidFill>
                <a:latin typeface="Comic Sans MS" pitchFamily="66" charset="0"/>
                <a:cs typeface="Arial" charset="0"/>
              </a:rPr>
              <a:t>2</a:t>
            </a:r>
            <a:r>
              <a:rPr lang="ru-RU" altLang="ru-RU" sz="1400" b="1" i="1" smtClean="0">
                <a:solidFill>
                  <a:srgbClr val="CC3300"/>
                </a:solidFill>
                <a:latin typeface="Comic Sans MS" pitchFamily="66" charset="0"/>
                <a:cs typeface="Arial" charset="0"/>
              </a:rPr>
              <a:t> = -</a:t>
            </a:r>
            <a:endParaRPr lang="ru-RU" altLang="ru-RU" sz="1400" b="1" i="1" smtClean="0">
              <a:solidFill>
                <a:srgbClr val="000099"/>
              </a:solidFill>
              <a:latin typeface="Comic Sans MS" pitchFamily="66" charset="0"/>
              <a:cs typeface="Arial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1400" b="1" i="1" smtClean="0">
                <a:solidFill>
                  <a:srgbClr val="000099"/>
                </a:solidFill>
                <a:latin typeface="Comic Sans MS" pitchFamily="66" charset="0"/>
                <a:cs typeface="Arial" charset="0"/>
              </a:rPr>
              <a:t>  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1400" b="1" i="1" smtClean="0">
                <a:solidFill>
                  <a:srgbClr val="000099"/>
                </a:solidFill>
                <a:latin typeface="Comic Sans MS" pitchFamily="66" charset="0"/>
                <a:cs typeface="Arial" charset="0"/>
              </a:rPr>
              <a:t>Если </a:t>
            </a:r>
            <a:r>
              <a:rPr lang="ru-RU" altLang="ru-RU" sz="1400" b="1" i="1" smtClean="0">
                <a:solidFill>
                  <a:srgbClr val="CC3300"/>
                </a:solidFill>
                <a:latin typeface="Comic Sans MS" pitchFamily="66" charset="0"/>
                <a:cs typeface="Arial" charset="0"/>
              </a:rPr>
              <a:t>–с/а</a:t>
            </a:r>
            <a:r>
              <a:rPr lang="en-US" altLang="ru-RU" sz="1400" b="1" i="1" smtClean="0">
                <a:solidFill>
                  <a:srgbClr val="CC3300"/>
                </a:solidFill>
                <a:latin typeface="Comic Sans MS" pitchFamily="66" charset="0"/>
                <a:cs typeface="Arial" charset="0"/>
              </a:rPr>
              <a:t>&lt;</a:t>
            </a:r>
            <a:r>
              <a:rPr lang="ru-RU" altLang="ru-RU" sz="1400" b="1" i="1" smtClean="0">
                <a:solidFill>
                  <a:srgbClr val="CC3300"/>
                </a:solidFill>
                <a:latin typeface="Comic Sans MS" pitchFamily="66" charset="0"/>
                <a:cs typeface="Arial" charset="0"/>
              </a:rPr>
              <a:t>0 </a:t>
            </a:r>
            <a:r>
              <a:rPr lang="ru-RU" altLang="ru-RU" sz="1400" b="1" i="1" smtClean="0">
                <a:solidFill>
                  <a:srgbClr val="000099"/>
                </a:solidFill>
                <a:latin typeface="Comic Sans MS" pitchFamily="66" charset="0"/>
                <a:cs typeface="Arial" charset="0"/>
              </a:rPr>
              <a:t>- нет решений </a:t>
            </a:r>
            <a:endParaRPr lang="ru-RU" altLang="ru-RU" b="1" i="1" smtClean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196621" name="Text Box 13"/>
          <p:cNvSpPr txBox="1">
            <a:spLocks noChangeArrowheads="1"/>
          </p:cNvSpPr>
          <p:nvPr/>
        </p:nvSpPr>
        <p:spPr bwMode="auto">
          <a:xfrm>
            <a:off x="3348038" y="3573463"/>
            <a:ext cx="2663825" cy="2441575"/>
          </a:xfrm>
          <a:prstGeom prst="rect">
            <a:avLst/>
          </a:prstGeom>
          <a:solidFill>
            <a:schemeClr val="bg1"/>
          </a:soli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5000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1400" b="1" i="1" smtClean="0">
                <a:solidFill>
                  <a:srgbClr val="000099"/>
                </a:solidFill>
                <a:latin typeface="Comic Sans MS" pitchFamily="66" charset="0"/>
              </a:rPr>
              <a:t> Вынесение </a:t>
            </a:r>
            <a:r>
              <a:rPr lang="ru-RU" altLang="ru-RU" sz="1400" b="1" i="1" smtClean="0">
                <a:solidFill>
                  <a:srgbClr val="CC3300"/>
                </a:solidFill>
                <a:latin typeface="Comic Sans MS" pitchFamily="66" charset="0"/>
              </a:rPr>
              <a:t>х </a:t>
            </a:r>
            <a:r>
              <a:rPr lang="ru-RU" altLang="ru-RU" sz="1400" b="1" i="1" smtClean="0">
                <a:solidFill>
                  <a:srgbClr val="000099"/>
                </a:solidFill>
                <a:latin typeface="Comic Sans MS" pitchFamily="66" charset="0"/>
              </a:rPr>
              <a:t>за скобки: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1400" b="1" i="1" smtClean="0">
                <a:solidFill>
                  <a:srgbClr val="000099"/>
                </a:solidFill>
                <a:latin typeface="Comic Sans MS" pitchFamily="66" charset="0"/>
              </a:rPr>
              <a:t>      х(ах + в) = 0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1400" b="1" i="1" smtClean="0">
                <a:solidFill>
                  <a:srgbClr val="000099"/>
                </a:solidFill>
                <a:latin typeface="Comic Sans MS" pitchFamily="66" charset="0"/>
              </a:rPr>
              <a:t>2.   Разбиение уравнения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1400" b="1" i="1" smtClean="0">
                <a:solidFill>
                  <a:srgbClr val="000099"/>
                </a:solidFill>
                <a:latin typeface="Comic Sans MS" pitchFamily="66" charset="0"/>
              </a:rPr>
              <a:t>     на два равносильных: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1400" b="1" i="1" smtClean="0">
                <a:solidFill>
                  <a:srgbClr val="000099"/>
                </a:solidFill>
                <a:latin typeface="Comic Sans MS" pitchFamily="66" charset="0"/>
              </a:rPr>
              <a:t>х=0     и     ах + в = 0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1400" b="1" i="1" smtClean="0">
                <a:solidFill>
                  <a:srgbClr val="000099"/>
                </a:solidFill>
                <a:latin typeface="Comic Sans MS" pitchFamily="66" charset="0"/>
              </a:rPr>
              <a:t>3.  Два решения: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1400" b="1" i="1" smtClean="0">
                <a:solidFill>
                  <a:srgbClr val="CC3300"/>
                </a:solidFill>
                <a:latin typeface="Comic Sans MS" pitchFamily="66" charset="0"/>
              </a:rPr>
              <a:t>    х = 0</a:t>
            </a:r>
            <a:r>
              <a:rPr lang="ru-RU" altLang="ru-RU" sz="1400" b="1" i="1" smtClean="0">
                <a:solidFill>
                  <a:srgbClr val="000099"/>
                </a:solidFill>
                <a:latin typeface="Comic Sans MS" pitchFamily="66" charset="0"/>
              </a:rPr>
              <a:t>  и  </a:t>
            </a:r>
            <a:r>
              <a:rPr lang="ru-RU" altLang="ru-RU" sz="1400" b="1" i="1" smtClean="0">
                <a:solidFill>
                  <a:srgbClr val="CC3300"/>
                </a:solidFill>
                <a:latin typeface="Comic Sans MS" pitchFamily="66" charset="0"/>
              </a:rPr>
              <a:t>х = -в/а</a:t>
            </a:r>
            <a:endParaRPr lang="ru-RU" altLang="ru-RU" sz="1400" b="1" i="1" smtClean="0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196622" name="Text Box 14"/>
          <p:cNvSpPr txBox="1">
            <a:spLocks noChangeArrowheads="1"/>
          </p:cNvSpPr>
          <p:nvPr/>
        </p:nvSpPr>
        <p:spPr bwMode="auto">
          <a:xfrm>
            <a:off x="6300788" y="3573463"/>
            <a:ext cx="2519362" cy="1484312"/>
          </a:xfrm>
          <a:prstGeom prst="rect">
            <a:avLst/>
          </a:prstGeom>
          <a:solidFill>
            <a:schemeClr val="bg1"/>
          </a:solidFill>
          <a:ln w="9525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1400" b="1" i="1" smtClean="0">
                <a:solidFill>
                  <a:srgbClr val="000099"/>
                </a:solidFill>
                <a:latin typeface="Comic Sans MS" pitchFamily="66" charset="0"/>
              </a:rPr>
              <a:t>1.Деление обеих частей уравнения на </a:t>
            </a:r>
            <a:r>
              <a:rPr lang="ru-RU" altLang="ru-RU" sz="1400" b="1" i="1" smtClean="0">
                <a:solidFill>
                  <a:srgbClr val="CC3300"/>
                </a:solidFill>
                <a:latin typeface="Comic Sans MS" pitchFamily="66" charset="0"/>
              </a:rPr>
              <a:t>а.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1400" b="1" i="1" smtClean="0">
                <a:solidFill>
                  <a:srgbClr val="000099"/>
                </a:solidFill>
                <a:latin typeface="Comic Sans MS" pitchFamily="66" charset="0"/>
              </a:rPr>
              <a:t>х</a:t>
            </a:r>
            <a:r>
              <a:rPr lang="ru-RU" altLang="ru-RU" sz="1400" b="1" i="1" baseline="30000" smtClean="0">
                <a:solidFill>
                  <a:srgbClr val="000099"/>
                </a:solidFill>
                <a:latin typeface="Comic Sans MS" pitchFamily="66" charset="0"/>
              </a:rPr>
              <a:t>2</a:t>
            </a:r>
            <a:r>
              <a:rPr lang="ru-RU" altLang="ru-RU" sz="1400" b="1" i="1" smtClean="0">
                <a:solidFill>
                  <a:srgbClr val="000099"/>
                </a:solidFill>
                <a:latin typeface="Comic Sans MS" pitchFamily="66" charset="0"/>
              </a:rPr>
              <a:t> = 0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1400" b="1" i="1" smtClean="0">
                <a:solidFill>
                  <a:srgbClr val="000099"/>
                </a:solidFill>
                <a:latin typeface="Comic Sans MS" pitchFamily="66" charset="0"/>
              </a:rPr>
              <a:t>2.Одно решение: </a:t>
            </a:r>
            <a:r>
              <a:rPr lang="ru-RU" altLang="ru-RU" sz="1400" b="1" i="1" smtClean="0">
                <a:solidFill>
                  <a:srgbClr val="CC3300"/>
                </a:solidFill>
                <a:latin typeface="Comic Sans MS" pitchFamily="66" charset="0"/>
              </a:rPr>
              <a:t>х = 0.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 altLang="ru-RU" sz="1400" b="1" i="1" smtClean="0">
              <a:solidFill>
                <a:srgbClr val="336666"/>
              </a:solidFill>
              <a:latin typeface="Comic Sans MS" pitchFamily="66" charset="0"/>
            </a:endParaRPr>
          </a:p>
        </p:txBody>
      </p:sp>
      <p:sp>
        <p:nvSpPr>
          <p:cNvPr id="196623" name="Line 15"/>
          <p:cNvSpPr>
            <a:spLocks noChangeShapeType="1"/>
          </p:cNvSpPr>
          <p:nvPr/>
        </p:nvSpPr>
        <p:spPr bwMode="auto">
          <a:xfrm>
            <a:off x="4500563" y="2997200"/>
            <a:ext cx="0" cy="576263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196624" name="Line 16"/>
          <p:cNvSpPr>
            <a:spLocks noChangeShapeType="1"/>
          </p:cNvSpPr>
          <p:nvPr/>
        </p:nvSpPr>
        <p:spPr bwMode="auto">
          <a:xfrm>
            <a:off x="1619250" y="2997200"/>
            <a:ext cx="0" cy="576263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sp>
        <p:nvSpPr>
          <p:cNvPr id="196625" name="Line 17"/>
          <p:cNvSpPr>
            <a:spLocks noChangeShapeType="1"/>
          </p:cNvSpPr>
          <p:nvPr/>
        </p:nvSpPr>
        <p:spPr bwMode="auto">
          <a:xfrm>
            <a:off x="7308850" y="2997200"/>
            <a:ext cx="0" cy="576263"/>
          </a:xfrm>
          <a:prstGeom prst="line">
            <a:avLst/>
          </a:prstGeom>
          <a:noFill/>
          <a:ln w="9525">
            <a:solidFill>
              <a:srgbClr val="CC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  <p:graphicFrame>
        <p:nvGraphicFramePr>
          <p:cNvPr id="196629" name="Object 2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6630" name="Object 22"/>
          <p:cNvGraphicFramePr>
            <a:graphicFrameLocks noChangeAspect="1"/>
          </p:cNvGraphicFramePr>
          <p:nvPr/>
        </p:nvGraphicFramePr>
        <p:xfrm>
          <a:off x="971550" y="5589588"/>
          <a:ext cx="431800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Формула" r:id="rId5" imgW="380880" imgH="444240" progId="Equation.3">
                  <p:embed/>
                </p:oleObj>
              </mc:Choice>
              <mc:Fallback>
                <p:oleObj name="Формула" r:id="rId5" imgW="38088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5589588"/>
                        <a:ext cx="431800" cy="503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6631" name="Object 23"/>
          <p:cNvGraphicFramePr>
            <a:graphicFrameLocks noChangeAspect="1"/>
          </p:cNvGraphicFramePr>
          <p:nvPr/>
        </p:nvGraphicFramePr>
        <p:xfrm>
          <a:off x="2555875" y="5589588"/>
          <a:ext cx="431800" cy="50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Формула" r:id="rId7" imgW="380880" imgH="444240" progId="Equation.3">
                  <p:embed/>
                </p:oleObj>
              </mc:Choice>
              <mc:Fallback>
                <p:oleObj name="Формула" r:id="rId7" imgW="38088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5589588"/>
                        <a:ext cx="431800" cy="5032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29993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96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6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96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96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96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966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96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6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96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9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2000"/>
                                        <p:tgtEl>
                                          <p:spTgt spid="1966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9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9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6" dur="2000"/>
                                        <p:tgtEl>
                                          <p:spTgt spid="196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1" dur="2000"/>
                                        <p:tgtEl>
                                          <p:spTgt spid="196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2" grpId="0" animBg="1"/>
      <p:bldP spid="196613" grpId="0" animBg="1"/>
      <p:bldP spid="196614" grpId="0" animBg="1"/>
      <p:bldP spid="196615" grpId="0" animBg="1"/>
      <p:bldP spid="196616" grpId="0" animBg="1"/>
      <p:bldP spid="196617" grpId="0" animBg="1"/>
      <p:bldP spid="196618" grpId="0" animBg="1"/>
      <p:bldP spid="196619" grpId="0" animBg="1"/>
      <p:bldP spid="196621" grpId="0" animBg="1"/>
      <p:bldP spid="196622" grpId="0" animBg="1"/>
      <p:bldP spid="196623" grpId="0" animBg="1"/>
      <p:bldP spid="196624" grpId="0" animBg="1"/>
      <p:bldP spid="1966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ChangeArrowheads="1"/>
          </p:cNvSpPr>
          <p:nvPr/>
        </p:nvSpPr>
        <p:spPr bwMode="auto">
          <a:xfrm>
            <a:off x="971550" y="692150"/>
            <a:ext cx="7200900" cy="180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800" b="1" u="sng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РЕШИ УРАВНЕНИЯ 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800" b="1" u="sng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 помощью формулы :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ru-RU" altLang="ru-RU" sz="2800" b="1" u="sng" smtClean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sp>
        <p:nvSpPr>
          <p:cNvPr id="215043" name="Text Box 3"/>
          <p:cNvSpPr txBox="1">
            <a:spLocks noChangeArrowheads="1"/>
          </p:cNvSpPr>
          <p:nvPr/>
        </p:nvSpPr>
        <p:spPr bwMode="auto">
          <a:xfrm>
            <a:off x="468313" y="2133600"/>
            <a:ext cx="8207375" cy="479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 altLang="ru-RU" sz="2000" b="1" i="1" smtClean="0">
              <a:solidFill>
                <a:srgbClr val="CC3300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 i="1" smtClean="0">
                <a:solidFill>
                  <a:srgbClr val="CC3300"/>
                </a:solidFill>
                <a:latin typeface="Comic Sans MS" pitchFamily="66" charset="0"/>
              </a:rPr>
              <a:t>1 вариант:    </a:t>
            </a:r>
            <a:r>
              <a:rPr lang="ru-RU" altLang="ru-RU" sz="2000" b="1" i="1" smtClean="0">
                <a:solidFill>
                  <a:srgbClr val="000099"/>
                </a:solidFill>
                <a:latin typeface="Comic Sans MS" pitchFamily="66" charset="0"/>
              </a:rPr>
              <a:t>а) -7х + 5х</a:t>
            </a:r>
            <a:r>
              <a:rPr lang="ru-RU" altLang="ru-RU" sz="2000" b="1" i="1" baseline="30000" smtClean="0">
                <a:solidFill>
                  <a:srgbClr val="000099"/>
                </a:solidFill>
                <a:latin typeface="Comic Sans MS" pitchFamily="66" charset="0"/>
              </a:rPr>
              <a:t>2 </a:t>
            </a:r>
            <a:r>
              <a:rPr lang="ru-RU" altLang="ru-RU" sz="2000" b="1" i="1" smtClean="0">
                <a:solidFill>
                  <a:srgbClr val="000099"/>
                </a:solidFill>
                <a:latin typeface="Comic Sans MS" pitchFamily="66" charset="0"/>
              </a:rPr>
              <a:t>+</a:t>
            </a:r>
            <a:r>
              <a:rPr lang="ru-RU" altLang="ru-RU" sz="2000" b="1" i="1" smtClean="0">
                <a:solidFill>
                  <a:srgbClr val="336666"/>
                </a:solidFill>
                <a:latin typeface="Comic Sans MS" pitchFamily="66" charset="0"/>
              </a:rPr>
              <a:t> </a:t>
            </a:r>
            <a:r>
              <a:rPr lang="ru-RU" altLang="ru-RU" sz="2000" b="1" i="1" smtClean="0">
                <a:solidFill>
                  <a:srgbClr val="000099"/>
                </a:solidFill>
                <a:latin typeface="Comic Sans MS" pitchFamily="66" charset="0"/>
              </a:rPr>
              <a:t>1 =0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 i="1" smtClean="0">
                <a:solidFill>
                  <a:srgbClr val="000099"/>
                </a:solidFill>
                <a:latin typeface="Comic Sans MS" pitchFamily="66" charset="0"/>
              </a:rPr>
              <a:t>                б) (х –</a:t>
            </a:r>
            <a:r>
              <a:rPr lang="ru-RU" altLang="ru-RU" sz="2000" b="1" i="1" smtClean="0">
                <a:solidFill>
                  <a:srgbClr val="336666"/>
                </a:solidFill>
                <a:latin typeface="Comic Sans MS" pitchFamily="66" charset="0"/>
              </a:rPr>
              <a:t> </a:t>
            </a:r>
            <a:r>
              <a:rPr lang="ru-RU" altLang="ru-RU" sz="2000" b="1" i="1" smtClean="0">
                <a:solidFill>
                  <a:srgbClr val="000099"/>
                </a:solidFill>
                <a:latin typeface="Comic Sans MS" pitchFamily="66" charset="0"/>
              </a:rPr>
              <a:t>1)(х + 1) = 2 (5х – 10,5)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 altLang="ru-RU" sz="2000" b="1" i="1" baseline="-25000" smtClean="0">
              <a:solidFill>
                <a:srgbClr val="000099"/>
              </a:solidFill>
              <a:latin typeface="Comic Sans MS" pitchFamily="66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 i="1" smtClean="0">
                <a:solidFill>
                  <a:srgbClr val="CC3300"/>
                </a:solidFill>
                <a:latin typeface="Comic Sans MS" pitchFamily="66" charset="0"/>
              </a:rPr>
              <a:t>2 вариант:    </a:t>
            </a:r>
            <a:r>
              <a:rPr lang="ru-RU" altLang="ru-RU" sz="2000" b="1" i="1" smtClean="0">
                <a:solidFill>
                  <a:srgbClr val="000099"/>
                </a:solidFill>
                <a:latin typeface="Comic Sans MS" pitchFamily="66" charset="0"/>
              </a:rPr>
              <a:t>а) 2х</a:t>
            </a:r>
            <a:r>
              <a:rPr lang="ru-RU" altLang="ru-RU" sz="2000" b="1" i="1" baseline="30000" smtClean="0">
                <a:solidFill>
                  <a:srgbClr val="000099"/>
                </a:solidFill>
                <a:latin typeface="Comic Sans MS" pitchFamily="66" charset="0"/>
              </a:rPr>
              <a:t>2</a:t>
            </a:r>
            <a:r>
              <a:rPr lang="ru-RU" altLang="ru-RU" sz="2000" b="1" i="1" smtClean="0">
                <a:solidFill>
                  <a:srgbClr val="000099"/>
                </a:solidFill>
                <a:latin typeface="Comic Sans MS" pitchFamily="66" charset="0"/>
              </a:rPr>
              <a:t> + 5х -7 = 0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 i="1" smtClean="0">
                <a:solidFill>
                  <a:srgbClr val="000099"/>
                </a:solidFill>
                <a:latin typeface="Comic Sans MS" pitchFamily="66" charset="0"/>
              </a:rPr>
              <a:t>                б) –х</a:t>
            </a:r>
            <a:r>
              <a:rPr lang="ru-RU" altLang="ru-RU" sz="2000" b="1" i="1" baseline="30000" smtClean="0">
                <a:solidFill>
                  <a:srgbClr val="000099"/>
                </a:solidFill>
                <a:latin typeface="Comic Sans MS" pitchFamily="66" charset="0"/>
              </a:rPr>
              <a:t>2</a:t>
            </a:r>
            <a:r>
              <a:rPr lang="ru-RU" altLang="ru-RU" sz="2000" b="1" i="1" smtClean="0">
                <a:solidFill>
                  <a:srgbClr val="000099"/>
                </a:solidFill>
                <a:latin typeface="Comic Sans MS" pitchFamily="66" charset="0"/>
              </a:rPr>
              <a:t> = 5х - 14</a:t>
            </a:r>
            <a:endParaRPr lang="ru-RU" altLang="ru-RU" sz="2000" b="1" i="1" smtClean="0">
              <a:solidFill>
                <a:srgbClr val="CC3300"/>
              </a:solidFill>
              <a:latin typeface="Comic Sans MS" pitchFamily="66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 altLang="ru-RU" sz="2000" b="1" i="1" smtClean="0">
              <a:solidFill>
                <a:srgbClr val="CC3300"/>
              </a:solidFill>
              <a:latin typeface="Comic Sans MS" pitchFamily="66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 i="1" smtClean="0">
                <a:solidFill>
                  <a:srgbClr val="CC3300"/>
                </a:solidFill>
                <a:latin typeface="Comic Sans MS" pitchFamily="66" charset="0"/>
              </a:rPr>
              <a:t>3 вариант:    </a:t>
            </a:r>
            <a:r>
              <a:rPr lang="ru-RU" altLang="ru-RU" sz="2000" b="1" i="1" smtClean="0">
                <a:solidFill>
                  <a:srgbClr val="000099"/>
                </a:solidFill>
                <a:latin typeface="Comic Sans MS" pitchFamily="66" charset="0"/>
              </a:rPr>
              <a:t>а) х</a:t>
            </a:r>
            <a:r>
              <a:rPr lang="ru-RU" altLang="ru-RU" sz="2000" b="1" i="1" baseline="30000" smtClean="0">
                <a:solidFill>
                  <a:srgbClr val="000099"/>
                </a:solidFill>
                <a:latin typeface="Comic Sans MS" pitchFamily="66" charset="0"/>
              </a:rPr>
              <a:t>2</a:t>
            </a:r>
            <a:r>
              <a:rPr lang="ru-RU" altLang="ru-RU" sz="2000" b="1" i="1" smtClean="0">
                <a:solidFill>
                  <a:srgbClr val="000099"/>
                </a:solidFill>
                <a:latin typeface="Comic Sans MS" pitchFamily="66" charset="0"/>
              </a:rPr>
              <a:t> – 8х + 7 = 0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000" b="1" i="1" smtClean="0">
                <a:solidFill>
                  <a:srgbClr val="000099"/>
                </a:solidFill>
                <a:latin typeface="Comic Sans MS" pitchFamily="66" charset="0"/>
              </a:rPr>
              <a:t>                б) 6х –</a:t>
            </a:r>
            <a:r>
              <a:rPr lang="ru-RU" altLang="ru-RU" sz="2000" b="1" i="1" smtClean="0">
                <a:solidFill>
                  <a:srgbClr val="336666"/>
                </a:solidFill>
                <a:latin typeface="Comic Sans MS" pitchFamily="66" charset="0"/>
              </a:rPr>
              <a:t> </a:t>
            </a:r>
            <a:r>
              <a:rPr lang="ru-RU" altLang="ru-RU" sz="2000" b="1" i="1" smtClean="0">
                <a:solidFill>
                  <a:srgbClr val="000099"/>
                </a:solidFill>
                <a:latin typeface="Comic Sans MS" pitchFamily="66" charset="0"/>
              </a:rPr>
              <a:t>9 = х</a:t>
            </a:r>
            <a:r>
              <a:rPr lang="ru-RU" altLang="ru-RU" sz="2000" b="1" i="1" baseline="30000" smtClean="0">
                <a:solidFill>
                  <a:srgbClr val="000099"/>
                </a:solidFill>
                <a:latin typeface="Comic Sans MS" pitchFamily="66" charset="0"/>
              </a:rPr>
              <a:t>2</a:t>
            </a:r>
            <a:endParaRPr lang="ru-RU" altLang="ru-RU" sz="2000" b="1" i="1" smtClean="0">
              <a:solidFill>
                <a:srgbClr val="CC3300"/>
              </a:solidFill>
              <a:latin typeface="Comic Sans MS" pitchFamily="66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 altLang="ru-RU" sz="2000" b="1" i="1" baseline="-25000" smtClean="0">
              <a:solidFill>
                <a:srgbClr val="CC3300"/>
              </a:solidFill>
              <a:latin typeface="Comic Sans MS" pitchFamily="66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 altLang="ru-RU" sz="2000" b="1" i="1" baseline="-25000" smtClean="0">
              <a:solidFill>
                <a:srgbClr val="336666"/>
              </a:solidFill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ru-RU" altLang="ru-RU" sz="2000" b="1" i="1" baseline="-25000" smtClean="0">
              <a:solidFill>
                <a:srgbClr val="336666"/>
              </a:solidFill>
            </a:endParaRPr>
          </a:p>
        </p:txBody>
      </p:sp>
      <p:sp>
        <p:nvSpPr>
          <p:cNvPr id="215044" name="Freeform 4"/>
          <p:cNvSpPr>
            <a:spLocks/>
          </p:cNvSpPr>
          <p:nvPr/>
        </p:nvSpPr>
        <p:spPr bwMode="auto">
          <a:xfrm rot="765111">
            <a:off x="539750" y="2752725"/>
            <a:ext cx="7924800" cy="4105275"/>
          </a:xfrm>
          <a:custGeom>
            <a:avLst/>
            <a:gdLst>
              <a:gd name="T0" fmla="*/ 0 w 5095"/>
              <a:gd name="T1" fmla="*/ 1829 h 2464"/>
              <a:gd name="T2" fmla="*/ 4808 w 5095"/>
              <a:gd name="T3" fmla="*/ 106 h 2464"/>
              <a:gd name="T4" fmla="*/ 1724 w 5095"/>
              <a:gd name="T5" fmla="*/ 2464 h 2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095" h="2464">
                <a:moveTo>
                  <a:pt x="0" y="1829"/>
                </a:moveTo>
                <a:cubicBezTo>
                  <a:pt x="2260" y="914"/>
                  <a:pt x="4521" y="0"/>
                  <a:pt x="4808" y="106"/>
                </a:cubicBezTo>
                <a:cubicBezTo>
                  <a:pt x="5095" y="212"/>
                  <a:pt x="3409" y="1338"/>
                  <a:pt x="1724" y="2464"/>
                </a:cubicBezTo>
              </a:path>
            </a:pathLst>
          </a:cu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33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9116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2" grpId="0"/>
      <p:bldP spid="21504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Freeform 2"/>
          <p:cNvSpPr>
            <a:spLocks/>
          </p:cNvSpPr>
          <p:nvPr/>
        </p:nvSpPr>
        <p:spPr bwMode="auto">
          <a:xfrm rot="765111">
            <a:off x="539750" y="2752725"/>
            <a:ext cx="7924800" cy="4105275"/>
          </a:xfrm>
          <a:custGeom>
            <a:avLst/>
            <a:gdLst>
              <a:gd name="T0" fmla="*/ 0 w 5095"/>
              <a:gd name="T1" fmla="*/ 1829 h 2464"/>
              <a:gd name="T2" fmla="*/ 4808 w 5095"/>
              <a:gd name="T3" fmla="*/ 106 h 2464"/>
              <a:gd name="T4" fmla="*/ 1724 w 5095"/>
              <a:gd name="T5" fmla="*/ 2464 h 2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095" h="2464">
                <a:moveTo>
                  <a:pt x="0" y="1829"/>
                </a:moveTo>
                <a:cubicBezTo>
                  <a:pt x="2260" y="914"/>
                  <a:pt x="4521" y="0"/>
                  <a:pt x="4808" y="106"/>
                </a:cubicBezTo>
                <a:cubicBezTo>
                  <a:pt x="5095" y="212"/>
                  <a:pt x="3409" y="1338"/>
                  <a:pt x="1724" y="2464"/>
                </a:cubicBezTo>
              </a:path>
            </a:pathLst>
          </a:cu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1736" name="Text Box 8"/>
          <p:cNvSpPr txBox="1">
            <a:spLocks noChangeArrowheads="1"/>
          </p:cNvSpPr>
          <p:nvPr/>
        </p:nvSpPr>
        <p:spPr bwMode="auto">
          <a:xfrm>
            <a:off x="755650" y="549275"/>
            <a:ext cx="4679950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 altLang="ru-RU" sz="2000" b="1" i="1" baseline="-25000"/>
          </a:p>
        </p:txBody>
      </p:sp>
      <p:sp>
        <p:nvSpPr>
          <p:cNvPr id="201738" name="Text Box 10"/>
          <p:cNvSpPr txBox="1">
            <a:spLocks noChangeArrowheads="1"/>
          </p:cNvSpPr>
          <p:nvPr/>
        </p:nvSpPr>
        <p:spPr bwMode="auto">
          <a:xfrm>
            <a:off x="468313" y="476250"/>
            <a:ext cx="80645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altLang="ru-RU" sz="2800" b="1" i="1" u="sng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РЕШИ  САМОСТОЯТЕЛЬНО  УРАВНЕНИЯ</a:t>
            </a:r>
            <a:r>
              <a:rPr lang="ru-RU" altLang="ru-RU" sz="3200" b="1" i="1" u="sng">
                <a:solidFill>
                  <a:srgbClr val="CC3300"/>
                </a:solidFill>
                <a:latin typeface="Comic Sans MS" pitchFamily="66" charset="0"/>
              </a:rPr>
              <a:t> :</a:t>
            </a:r>
          </a:p>
        </p:txBody>
      </p:sp>
      <p:sp>
        <p:nvSpPr>
          <p:cNvPr id="201739" name="Text Box 11"/>
          <p:cNvSpPr txBox="1">
            <a:spLocks noChangeArrowheads="1"/>
          </p:cNvSpPr>
          <p:nvPr/>
        </p:nvSpPr>
        <p:spPr bwMode="auto">
          <a:xfrm>
            <a:off x="1042988" y="1916113"/>
            <a:ext cx="61928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ru-RU" altLang="ru-RU" b="1" i="1" baseline="-25000">
              <a:solidFill>
                <a:srgbClr val="000000"/>
              </a:solidFill>
            </a:endParaRPr>
          </a:p>
        </p:txBody>
      </p:sp>
      <p:sp>
        <p:nvSpPr>
          <p:cNvPr id="201741" name="Text Box 13"/>
          <p:cNvSpPr txBox="1">
            <a:spLocks noChangeArrowheads="1"/>
          </p:cNvSpPr>
          <p:nvPr/>
        </p:nvSpPr>
        <p:spPr bwMode="auto">
          <a:xfrm>
            <a:off x="827088" y="1268413"/>
            <a:ext cx="7705725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2000" b="1" i="1" dirty="0">
                <a:solidFill>
                  <a:srgbClr val="CC3300"/>
                </a:solidFill>
                <a:latin typeface="Comic Sans MS" pitchFamily="66" charset="0"/>
              </a:rPr>
              <a:t>1 вариант: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 i="1" dirty="0">
                <a:solidFill>
                  <a:srgbClr val="000000"/>
                </a:solidFill>
              </a:rPr>
              <a:t>а)</a:t>
            </a:r>
            <a:r>
              <a:rPr lang="ru-RU" altLang="ru-RU" sz="2000" b="1" i="1" dirty="0"/>
              <a:t>                                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 i="1" dirty="0">
                <a:solidFill>
                  <a:srgbClr val="000000"/>
                </a:solidFill>
              </a:rPr>
              <a:t>б) ( х + 2)</a:t>
            </a:r>
            <a:r>
              <a:rPr lang="ru-RU" altLang="ru-RU" sz="2000" i="1" baseline="30000" dirty="0">
                <a:solidFill>
                  <a:srgbClr val="000000"/>
                </a:solidFill>
              </a:rPr>
              <a:t>2</a:t>
            </a:r>
            <a:r>
              <a:rPr lang="ru-RU" altLang="ru-RU" sz="2000" i="1" dirty="0">
                <a:solidFill>
                  <a:srgbClr val="000000"/>
                </a:solidFill>
              </a:rPr>
              <a:t> + ( х -3)</a:t>
            </a:r>
            <a:r>
              <a:rPr lang="ru-RU" altLang="ru-RU" sz="2000" i="1" baseline="30000" dirty="0">
                <a:solidFill>
                  <a:srgbClr val="000000"/>
                </a:solidFill>
              </a:rPr>
              <a:t>2</a:t>
            </a:r>
            <a:r>
              <a:rPr lang="ru-RU" altLang="ru-RU" sz="2000" i="1" dirty="0">
                <a:solidFill>
                  <a:srgbClr val="000000"/>
                </a:solidFill>
              </a:rPr>
              <a:t>  = 13</a:t>
            </a:r>
          </a:p>
          <a:p>
            <a:pPr eaLnBrk="1" hangingPunct="1">
              <a:spcBef>
                <a:spcPct val="50000"/>
              </a:spcBef>
            </a:pPr>
            <a:endParaRPr lang="ru-RU" altLang="ru-RU" sz="2000" i="1" dirty="0">
              <a:solidFill>
                <a:srgbClr val="000000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ru-RU" altLang="ru-RU" sz="2000" b="1" i="1" dirty="0">
                <a:solidFill>
                  <a:srgbClr val="CC3300"/>
                </a:solidFill>
                <a:latin typeface="Comic Sans MS" pitchFamily="66" charset="0"/>
              </a:rPr>
              <a:t>2 вариант: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 i="1" dirty="0">
                <a:solidFill>
                  <a:srgbClr val="000000"/>
                </a:solidFill>
              </a:rPr>
              <a:t>а) 2х + х</a:t>
            </a:r>
            <a:r>
              <a:rPr lang="ru-RU" altLang="ru-RU" sz="2000" i="1" baseline="30000" dirty="0">
                <a:solidFill>
                  <a:srgbClr val="000000"/>
                </a:solidFill>
              </a:rPr>
              <a:t>2</a:t>
            </a:r>
            <a:r>
              <a:rPr lang="ru-RU" altLang="ru-RU" sz="2000" i="1" dirty="0">
                <a:solidFill>
                  <a:srgbClr val="000000"/>
                </a:solidFill>
              </a:rPr>
              <a:t>= 0             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 i="1" dirty="0">
                <a:solidFill>
                  <a:srgbClr val="000000"/>
                </a:solidFill>
              </a:rPr>
              <a:t>б) 49х</a:t>
            </a:r>
            <a:r>
              <a:rPr lang="ru-RU" altLang="ru-RU" sz="2000" i="1" baseline="30000" dirty="0">
                <a:solidFill>
                  <a:srgbClr val="000000"/>
                </a:solidFill>
              </a:rPr>
              <a:t>2</a:t>
            </a:r>
            <a:r>
              <a:rPr lang="ru-RU" altLang="ru-RU" sz="2000" i="1" dirty="0">
                <a:solidFill>
                  <a:srgbClr val="000000"/>
                </a:solidFill>
              </a:rPr>
              <a:t> – 81 = 0</a:t>
            </a:r>
          </a:p>
          <a:p>
            <a:pPr eaLnBrk="1" hangingPunct="1">
              <a:spcBef>
                <a:spcPct val="50000"/>
              </a:spcBef>
            </a:pPr>
            <a:endParaRPr lang="ru-RU" altLang="ru-RU" sz="2000" b="1" i="1" dirty="0">
              <a:solidFill>
                <a:srgbClr val="000000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ru-RU" altLang="ru-RU" sz="2000" b="1" i="1" dirty="0">
                <a:solidFill>
                  <a:srgbClr val="CC3300"/>
                </a:solidFill>
                <a:latin typeface="Comic Sans MS" pitchFamily="66" charset="0"/>
              </a:rPr>
              <a:t>3 вариант: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 i="1" dirty="0">
                <a:solidFill>
                  <a:srgbClr val="000000"/>
                </a:solidFill>
              </a:rPr>
              <a:t>а) 3х</a:t>
            </a:r>
            <a:r>
              <a:rPr lang="ru-RU" altLang="ru-RU" sz="2000" i="1" baseline="30000" dirty="0">
                <a:solidFill>
                  <a:srgbClr val="000000"/>
                </a:solidFill>
              </a:rPr>
              <a:t>2</a:t>
            </a:r>
            <a:r>
              <a:rPr lang="ru-RU" altLang="ru-RU" sz="2000" i="1" dirty="0">
                <a:solidFill>
                  <a:srgbClr val="000000"/>
                </a:solidFill>
              </a:rPr>
              <a:t> – 2х = 0            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 i="1" dirty="0">
                <a:solidFill>
                  <a:srgbClr val="000000"/>
                </a:solidFill>
              </a:rPr>
              <a:t>б) 125 + 5х</a:t>
            </a:r>
            <a:r>
              <a:rPr lang="ru-RU" altLang="ru-RU" sz="2000" i="1" baseline="30000" dirty="0">
                <a:solidFill>
                  <a:srgbClr val="000000"/>
                </a:solidFill>
              </a:rPr>
              <a:t>2</a:t>
            </a:r>
            <a:r>
              <a:rPr lang="ru-RU" altLang="ru-RU" sz="2000" i="1" dirty="0">
                <a:solidFill>
                  <a:srgbClr val="000000"/>
                </a:solidFill>
              </a:rPr>
              <a:t> = 0</a:t>
            </a:r>
          </a:p>
        </p:txBody>
      </p:sp>
      <p:graphicFrame>
        <p:nvGraphicFramePr>
          <p:cNvPr id="201743" name="Object 15"/>
          <p:cNvGraphicFramePr>
            <a:graphicFrameLocks noChangeAspect="1"/>
          </p:cNvGraphicFramePr>
          <p:nvPr/>
        </p:nvGraphicFramePr>
        <p:xfrm>
          <a:off x="1258888" y="1700213"/>
          <a:ext cx="1139825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Формула" r:id="rId3" imgW="838080" imgH="393480" progId="Equation.3">
                  <p:embed/>
                </p:oleObj>
              </mc:Choice>
              <mc:Fallback>
                <p:oleObj name="Формула" r:id="rId3" imgW="8380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1700213"/>
                        <a:ext cx="1139825" cy="536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4084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Эхо">
  <a:themeElements>
    <a:clrScheme name="Эхо 13">
      <a:dk1>
        <a:srgbClr val="336666"/>
      </a:dk1>
      <a:lt1>
        <a:srgbClr val="99CCFF"/>
      </a:lt1>
      <a:dk2>
        <a:srgbClr val="000000"/>
      </a:dk2>
      <a:lt2>
        <a:srgbClr val="3366CC"/>
      </a:lt2>
      <a:accent1>
        <a:srgbClr val="99CCCC"/>
      </a:accent1>
      <a:accent2>
        <a:srgbClr val="CCCCCC"/>
      </a:accent2>
      <a:accent3>
        <a:srgbClr val="CAE2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Эх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Эхо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1">
        <a:dk1>
          <a:srgbClr val="336666"/>
        </a:dk1>
        <a:lt1>
          <a:srgbClr val="0099CC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AACAE2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2">
        <a:dk1>
          <a:srgbClr val="336666"/>
        </a:dk1>
        <a:lt1>
          <a:srgbClr val="0099CC"/>
        </a:lt1>
        <a:dk2>
          <a:srgbClr val="000000"/>
        </a:dk2>
        <a:lt2>
          <a:srgbClr val="3366CC"/>
        </a:lt2>
        <a:accent1>
          <a:srgbClr val="99CCCC"/>
        </a:accent1>
        <a:accent2>
          <a:srgbClr val="CCCCCC"/>
        </a:accent2>
        <a:accent3>
          <a:srgbClr val="AACAE2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3">
        <a:dk1>
          <a:srgbClr val="336666"/>
        </a:dk1>
        <a:lt1>
          <a:srgbClr val="99CCFF"/>
        </a:lt1>
        <a:dk2>
          <a:srgbClr val="000000"/>
        </a:dk2>
        <a:lt2>
          <a:srgbClr val="3366CC"/>
        </a:lt2>
        <a:accent1>
          <a:srgbClr val="99CCCC"/>
        </a:accent1>
        <a:accent2>
          <a:srgbClr val="CCCCCC"/>
        </a:accent2>
        <a:accent3>
          <a:srgbClr val="CAE2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Эхо">
  <a:themeElements>
    <a:clrScheme name="Эхо 13">
      <a:dk1>
        <a:srgbClr val="336666"/>
      </a:dk1>
      <a:lt1>
        <a:srgbClr val="99CCFF"/>
      </a:lt1>
      <a:dk2>
        <a:srgbClr val="000000"/>
      </a:dk2>
      <a:lt2>
        <a:srgbClr val="3366CC"/>
      </a:lt2>
      <a:accent1>
        <a:srgbClr val="99CCCC"/>
      </a:accent1>
      <a:accent2>
        <a:srgbClr val="CCCCCC"/>
      </a:accent2>
      <a:accent3>
        <a:srgbClr val="CAE2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Эх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Эхо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1">
        <a:dk1>
          <a:srgbClr val="336666"/>
        </a:dk1>
        <a:lt1>
          <a:srgbClr val="0099CC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AACAE2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2">
        <a:dk1>
          <a:srgbClr val="336666"/>
        </a:dk1>
        <a:lt1>
          <a:srgbClr val="0099CC"/>
        </a:lt1>
        <a:dk2>
          <a:srgbClr val="000000"/>
        </a:dk2>
        <a:lt2>
          <a:srgbClr val="3366CC"/>
        </a:lt2>
        <a:accent1>
          <a:srgbClr val="99CCCC"/>
        </a:accent1>
        <a:accent2>
          <a:srgbClr val="CCCCCC"/>
        </a:accent2>
        <a:accent3>
          <a:srgbClr val="AACAE2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3">
        <a:dk1>
          <a:srgbClr val="336666"/>
        </a:dk1>
        <a:lt1>
          <a:srgbClr val="99CCFF"/>
        </a:lt1>
        <a:dk2>
          <a:srgbClr val="000000"/>
        </a:dk2>
        <a:lt2>
          <a:srgbClr val="3366CC"/>
        </a:lt2>
        <a:accent1>
          <a:srgbClr val="99CCCC"/>
        </a:accent1>
        <a:accent2>
          <a:srgbClr val="CCCCCC"/>
        </a:accent2>
        <a:accent3>
          <a:srgbClr val="CAE2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Эхо">
  <a:themeElements>
    <a:clrScheme name="Эхо 13">
      <a:dk1>
        <a:srgbClr val="336666"/>
      </a:dk1>
      <a:lt1>
        <a:srgbClr val="99CCFF"/>
      </a:lt1>
      <a:dk2>
        <a:srgbClr val="000000"/>
      </a:dk2>
      <a:lt2>
        <a:srgbClr val="3366CC"/>
      </a:lt2>
      <a:accent1>
        <a:srgbClr val="99CCCC"/>
      </a:accent1>
      <a:accent2>
        <a:srgbClr val="CCCCCC"/>
      </a:accent2>
      <a:accent3>
        <a:srgbClr val="CAE2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Эх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Эхо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1">
        <a:dk1>
          <a:srgbClr val="336666"/>
        </a:dk1>
        <a:lt1>
          <a:srgbClr val="0099CC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AACAE2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2">
        <a:dk1>
          <a:srgbClr val="336666"/>
        </a:dk1>
        <a:lt1>
          <a:srgbClr val="0099CC"/>
        </a:lt1>
        <a:dk2>
          <a:srgbClr val="000000"/>
        </a:dk2>
        <a:lt2>
          <a:srgbClr val="3366CC"/>
        </a:lt2>
        <a:accent1>
          <a:srgbClr val="99CCCC"/>
        </a:accent1>
        <a:accent2>
          <a:srgbClr val="CCCCCC"/>
        </a:accent2>
        <a:accent3>
          <a:srgbClr val="AACAE2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3">
        <a:dk1>
          <a:srgbClr val="336666"/>
        </a:dk1>
        <a:lt1>
          <a:srgbClr val="99CCFF"/>
        </a:lt1>
        <a:dk2>
          <a:srgbClr val="000000"/>
        </a:dk2>
        <a:lt2>
          <a:srgbClr val="3366CC"/>
        </a:lt2>
        <a:accent1>
          <a:srgbClr val="99CCCC"/>
        </a:accent1>
        <a:accent2>
          <a:srgbClr val="CCCCCC"/>
        </a:accent2>
        <a:accent3>
          <a:srgbClr val="CAE2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Эхо">
  <a:themeElements>
    <a:clrScheme name="Эхо 13">
      <a:dk1>
        <a:srgbClr val="336666"/>
      </a:dk1>
      <a:lt1>
        <a:srgbClr val="99CCFF"/>
      </a:lt1>
      <a:dk2>
        <a:srgbClr val="000000"/>
      </a:dk2>
      <a:lt2>
        <a:srgbClr val="3366CC"/>
      </a:lt2>
      <a:accent1>
        <a:srgbClr val="99CCCC"/>
      </a:accent1>
      <a:accent2>
        <a:srgbClr val="CCCCCC"/>
      </a:accent2>
      <a:accent3>
        <a:srgbClr val="CAE2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Эх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Эхо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1">
        <a:dk1>
          <a:srgbClr val="336666"/>
        </a:dk1>
        <a:lt1>
          <a:srgbClr val="0099CC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AACAE2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2">
        <a:dk1>
          <a:srgbClr val="336666"/>
        </a:dk1>
        <a:lt1>
          <a:srgbClr val="0099CC"/>
        </a:lt1>
        <a:dk2>
          <a:srgbClr val="000000"/>
        </a:dk2>
        <a:lt2>
          <a:srgbClr val="3366CC"/>
        </a:lt2>
        <a:accent1>
          <a:srgbClr val="99CCCC"/>
        </a:accent1>
        <a:accent2>
          <a:srgbClr val="CCCCCC"/>
        </a:accent2>
        <a:accent3>
          <a:srgbClr val="AACAE2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3">
        <a:dk1>
          <a:srgbClr val="336666"/>
        </a:dk1>
        <a:lt1>
          <a:srgbClr val="99CCFF"/>
        </a:lt1>
        <a:dk2>
          <a:srgbClr val="000000"/>
        </a:dk2>
        <a:lt2>
          <a:srgbClr val="3366CC"/>
        </a:lt2>
        <a:accent1>
          <a:srgbClr val="99CCCC"/>
        </a:accent1>
        <a:accent2>
          <a:srgbClr val="CCCCCC"/>
        </a:accent2>
        <a:accent3>
          <a:srgbClr val="CAE2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Эхо">
  <a:themeElements>
    <a:clrScheme name="Эхо 13">
      <a:dk1>
        <a:srgbClr val="336666"/>
      </a:dk1>
      <a:lt1>
        <a:srgbClr val="99CCFF"/>
      </a:lt1>
      <a:dk2>
        <a:srgbClr val="000000"/>
      </a:dk2>
      <a:lt2>
        <a:srgbClr val="3366CC"/>
      </a:lt2>
      <a:accent1>
        <a:srgbClr val="99CCCC"/>
      </a:accent1>
      <a:accent2>
        <a:srgbClr val="CCCCCC"/>
      </a:accent2>
      <a:accent3>
        <a:srgbClr val="CAE2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Эх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Эхо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1">
        <a:dk1>
          <a:srgbClr val="336666"/>
        </a:dk1>
        <a:lt1>
          <a:srgbClr val="0099CC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AACAE2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2">
        <a:dk1>
          <a:srgbClr val="336666"/>
        </a:dk1>
        <a:lt1>
          <a:srgbClr val="0099CC"/>
        </a:lt1>
        <a:dk2>
          <a:srgbClr val="000000"/>
        </a:dk2>
        <a:lt2>
          <a:srgbClr val="3366CC"/>
        </a:lt2>
        <a:accent1>
          <a:srgbClr val="99CCCC"/>
        </a:accent1>
        <a:accent2>
          <a:srgbClr val="CCCCCC"/>
        </a:accent2>
        <a:accent3>
          <a:srgbClr val="AACAE2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3">
        <a:dk1>
          <a:srgbClr val="336666"/>
        </a:dk1>
        <a:lt1>
          <a:srgbClr val="99CCFF"/>
        </a:lt1>
        <a:dk2>
          <a:srgbClr val="000000"/>
        </a:dk2>
        <a:lt2>
          <a:srgbClr val="3366CC"/>
        </a:lt2>
        <a:accent1>
          <a:srgbClr val="99CCCC"/>
        </a:accent1>
        <a:accent2>
          <a:srgbClr val="CCCCCC"/>
        </a:accent2>
        <a:accent3>
          <a:srgbClr val="CAE2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Эхо">
  <a:themeElements>
    <a:clrScheme name="Эхо 13">
      <a:dk1>
        <a:srgbClr val="336666"/>
      </a:dk1>
      <a:lt1>
        <a:srgbClr val="99CCFF"/>
      </a:lt1>
      <a:dk2>
        <a:srgbClr val="000000"/>
      </a:dk2>
      <a:lt2>
        <a:srgbClr val="3366CC"/>
      </a:lt2>
      <a:accent1>
        <a:srgbClr val="99CCCC"/>
      </a:accent1>
      <a:accent2>
        <a:srgbClr val="CCCCCC"/>
      </a:accent2>
      <a:accent3>
        <a:srgbClr val="CAE2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Эх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Эхо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1">
        <a:dk1>
          <a:srgbClr val="336666"/>
        </a:dk1>
        <a:lt1>
          <a:srgbClr val="0099CC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AACAE2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2">
        <a:dk1>
          <a:srgbClr val="336666"/>
        </a:dk1>
        <a:lt1>
          <a:srgbClr val="0099CC"/>
        </a:lt1>
        <a:dk2>
          <a:srgbClr val="000000"/>
        </a:dk2>
        <a:lt2>
          <a:srgbClr val="3366CC"/>
        </a:lt2>
        <a:accent1>
          <a:srgbClr val="99CCCC"/>
        </a:accent1>
        <a:accent2>
          <a:srgbClr val="CCCCCC"/>
        </a:accent2>
        <a:accent3>
          <a:srgbClr val="AACAE2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3">
        <a:dk1>
          <a:srgbClr val="336666"/>
        </a:dk1>
        <a:lt1>
          <a:srgbClr val="99CCFF"/>
        </a:lt1>
        <a:dk2>
          <a:srgbClr val="000000"/>
        </a:dk2>
        <a:lt2>
          <a:srgbClr val="3366CC"/>
        </a:lt2>
        <a:accent1>
          <a:srgbClr val="99CCCC"/>
        </a:accent1>
        <a:accent2>
          <a:srgbClr val="CCCCCC"/>
        </a:accent2>
        <a:accent3>
          <a:srgbClr val="CAE2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Эхо">
  <a:themeElements>
    <a:clrScheme name="Эхо 13">
      <a:dk1>
        <a:srgbClr val="336666"/>
      </a:dk1>
      <a:lt1>
        <a:srgbClr val="99CCFF"/>
      </a:lt1>
      <a:dk2>
        <a:srgbClr val="000000"/>
      </a:dk2>
      <a:lt2>
        <a:srgbClr val="3366CC"/>
      </a:lt2>
      <a:accent1>
        <a:srgbClr val="99CCCC"/>
      </a:accent1>
      <a:accent2>
        <a:srgbClr val="CCCCCC"/>
      </a:accent2>
      <a:accent3>
        <a:srgbClr val="CAE2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Эх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Эхо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1">
        <a:dk1>
          <a:srgbClr val="336666"/>
        </a:dk1>
        <a:lt1>
          <a:srgbClr val="0099CC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AACAE2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2">
        <a:dk1>
          <a:srgbClr val="336666"/>
        </a:dk1>
        <a:lt1>
          <a:srgbClr val="0099CC"/>
        </a:lt1>
        <a:dk2>
          <a:srgbClr val="000000"/>
        </a:dk2>
        <a:lt2>
          <a:srgbClr val="3366CC"/>
        </a:lt2>
        <a:accent1>
          <a:srgbClr val="99CCCC"/>
        </a:accent1>
        <a:accent2>
          <a:srgbClr val="CCCCCC"/>
        </a:accent2>
        <a:accent3>
          <a:srgbClr val="AACAE2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3">
        <a:dk1>
          <a:srgbClr val="336666"/>
        </a:dk1>
        <a:lt1>
          <a:srgbClr val="99CCFF"/>
        </a:lt1>
        <a:dk2>
          <a:srgbClr val="000000"/>
        </a:dk2>
        <a:lt2>
          <a:srgbClr val="3366CC"/>
        </a:lt2>
        <a:accent1>
          <a:srgbClr val="99CCCC"/>
        </a:accent1>
        <a:accent2>
          <a:srgbClr val="CCCCCC"/>
        </a:accent2>
        <a:accent3>
          <a:srgbClr val="CAE2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Эхо">
  <a:themeElements>
    <a:clrScheme name="Эхо 13">
      <a:dk1>
        <a:srgbClr val="336666"/>
      </a:dk1>
      <a:lt1>
        <a:srgbClr val="99CCFF"/>
      </a:lt1>
      <a:dk2>
        <a:srgbClr val="000000"/>
      </a:dk2>
      <a:lt2>
        <a:srgbClr val="3366CC"/>
      </a:lt2>
      <a:accent1>
        <a:srgbClr val="99CCCC"/>
      </a:accent1>
      <a:accent2>
        <a:srgbClr val="CCCCCC"/>
      </a:accent2>
      <a:accent3>
        <a:srgbClr val="CAE2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Эх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Эхо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1">
        <a:dk1>
          <a:srgbClr val="336666"/>
        </a:dk1>
        <a:lt1>
          <a:srgbClr val="0099CC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AACAE2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2">
        <a:dk1>
          <a:srgbClr val="336666"/>
        </a:dk1>
        <a:lt1>
          <a:srgbClr val="0099CC"/>
        </a:lt1>
        <a:dk2>
          <a:srgbClr val="000000"/>
        </a:dk2>
        <a:lt2>
          <a:srgbClr val="3366CC"/>
        </a:lt2>
        <a:accent1>
          <a:srgbClr val="99CCCC"/>
        </a:accent1>
        <a:accent2>
          <a:srgbClr val="CCCCCC"/>
        </a:accent2>
        <a:accent3>
          <a:srgbClr val="AACAE2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3">
        <a:dk1>
          <a:srgbClr val="336666"/>
        </a:dk1>
        <a:lt1>
          <a:srgbClr val="99CCFF"/>
        </a:lt1>
        <a:dk2>
          <a:srgbClr val="000000"/>
        </a:dk2>
        <a:lt2>
          <a:srgbClr val="3366CC"/>
        </a:lt2>
        <a:accent1>
          <a:srgbClr val="99CCCC"/>
        </a:accent1>
        <a:accent2>
          <a:srgbClr val="CCCCCC"/>
        </a:accent2>
        <a:accent3>
          <a:srgbClr val="CAE2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Эхо">
  <a:themeElements>
    <a:clrScheme name="Эхо 13">
      <a:dk1>
        <a:srgbClr val="336666"/>
      </a:dk1>
      <a:lt1>
        <a:srgbClr val="99CCFF"/>
      </a:lt1>
      <a:dk2>
        <a:srgbClr val="000000"/>
      </a:dk2>
      <a:lt2>
        <a:srgbClr val="3366CC"/>
      </a:lt2>
      <a:accent1>
        <a:srgbClr val="99CCCC"/>
      </a:accent1>
      <a:accent2>
        <a:srgbClr val="CCCCCC"/>
      </a:accent2>
      <a:accent3>
        <a:srgbClr val="CAE2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Эх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Эхо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1">
        <a:dk1>
          <a:srgbClr val="336666"/>
        </a:dk1>
        <a:lt1>
          <a:srgbClr val="0099CC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AACAE2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2">
        <a:dk1>
          <a:srgbClr val="336666"/>
        </a:dk1>
        <a:lt1>
          <a:srgbClr val="0099CC"/>
        </a:lt1>
        <a:dk2>
          <a:srgbClr val="000000"/>
        </a:dk2>
        <a:lt2>
          <a:srgbClr val="3366CC"/>
        </a:lt2>
        <a:accent1>
          <a:srgbClr val="99CCCC"/>
        </a:accent1>
        <a:accent2>
          <a:srgbClr val="CCCCCC"/>
        </a:accent2>
        <a:accent3>
          <a:srgbClr val="AACAE2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3">
        <a:dk1>
          <a:srgbClr val="336666"/>
        </a:dk1>
        <a:lt1>
          <a:srgbClr val="99CCFF"/>
        </a:lt1>
        <a:dk2>
          <a:srgbClr val="000000"/>
        </a:dk2>
        <a:lt2>
          <a:srgbClr val="3366CC"/>
        </a:lt2>
        <a:accent1>
          <a:srgbClr val="99CCCC"/>
        </a:accent1>
        <a:accent2>
          <a:srgbClr val="CCCCCC"/>
        </a:accent2>
        <a:accent3>
          <a:srgbClr val="CAE2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505</Words>
  <Application>Microsoft Office PowerPoint</Application>
  <PresentationFormat>Экран (4:3)</PresentationFormat>
  <Paragraphs>103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9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20" baseType="lpstr">
      <vt:lpstr>Эхо</vt:lpstr>
      <vt:lpstr>1_Эхо</vt:lpstr>
      <vt:lpstr>2_Эхо</vt:lpstr>
      <vt:lpstr>3_Эхо</vt:lpstr>
      <vt:lpstr>4_Эхо</vt:lpstr>
      <vt:lpstr>5_Эхо</vt:lpstr>
      <vt:lpstr>7_Эхо</vt:lpstr>
      <vt:lpstr>8_Эхо</vt:lpstr>
      <vt:lpstr>9_Эхо</vt:lpstr>
      <vt:lpstr>Microsoft Equation 3.0</vt:lpstr>
      <vt:lpstr>   АЛГЕБРА, 8 класс     Тема урока:    «Квадратные уравнения»</vt:lpstr>
      <vt:lpstr>Презентация PowerPoint</vt:lpstr>
      <vt:lpstr>Презентация PowerPoint</vt:lpstr>
      <vt:lpstr>Презентация PowerPoint</vt:lpstr>
      <vt:lpstr>Презентация PowerPoint</vt:lpstr>
      <vt:lpstr>От чего зависит количество корней квадратного уравнения?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АЛГЕБРА, 8 класс     Тема урока:    «Квадратные уравнения»</dc:title>
  <dc:creator>Алексей</dc:creator>
  <cp:lastModifiedBy>Алексей</cp:lastModifiedBy>
  <cp:revision>1</cp:revision>
  <dcterms:created xsi:type="dcterms:W3CDTF">2015-03-01T08:28:04Z</dcterms:created>
  <dcterms:modified xsi:type="dcterms:W3CDTF">2015-03-01T08:38:20Z</dcterms:modified>
</cp:coreProperties>
</file>