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notesMasterIdLst>
    <p:notesMasterId r:id="rId20"/>
  </p:notesMasterIdLst>
  <p:sldIdLst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24.wmf"/><Relationship Id="rId2" Type="http://schemas.openxmlformats.org/officeDocument/2006/relationships/image" Target="../media/image20.wmf"/><Relationship Id="rId1" Type="http://schemas.openxmlformats.org/officeDocument/2006/relationships/image" Target="../media/image2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2" Type="http://schemas.openxmlformats.org/officeDocument/2006/relationships/image" Target="../media/image26.wmf"/><Relationship Id="rId16" Type="http://schemas.openxmlformats.org/officeDocument/2006/relationships/image" Target="../media/image40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5" Type="http://schemas.openxmlformats.org/officeDocument/2006/relationships/image" Target="../media/image3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3C526-6797-4841-8C7E-82B7F72ABF1B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99E6C-7526-49A3-8C48-DA6F0A0EA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0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EC9689-FA42-4F47-A879-510A3B43A4A8}" type="slidenum">
              <a:rPr lang="ru-RU" altLang="ru-RU">
                <a:solidFill>
                  <a:prstClr val="black"/>
                </a:solidFill>
              </a:rPr>
              <a:pPr eaLnBrk="1" hangingPunct="1"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AAF5C1-A241-4A72-A82F-B9DE94BA225B}" type="slidenum">
              <a:rPr lang="ru-RU" altLang="ru-RU">
                <a:solidFill>
                  <a:prstClr val="black"/>
                </a:solidFill>
              </a:rPr>
              <a:pPr eaLnBrk="1" hangingPunct="1"/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5BC9D11-154A-4304-8E37-01A16144C233}" type="slidenum">
              <a:rPr lang="ru-RU" altLang="ru-RU">
                <a:solidFill>
                  <a:prstClr val="black"/>
                </a:solidFill>
              </a:rPr>
              <a:pPr eaLnBrk="1" hangingPunct="1"/>
              <a:t>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9039B3A-A5D3-41C6-A5C0-12F89F7E2987}" type="slidenum">
              <a:rPr lang="ru-RU" altLang="ru-RU">
                <a:solidFill>
                  <a:prstClr val="black"/>
                </a:solidFill>
              </a:rPr>
              <a:pPr eaLnBrk="1" hangingPunct="1"/>
              <a:t>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2831B2-94BC-456F-B77D-868E00562F21}" type="slidenum">
              <a:rPr lang="ru-RU" altLang="ru-RU">
                <a:solidFill>
                  <a:prstClr val="black"/>
                </a:solidFill>
              </a:rPr>
              <a:pPr eaLnBrk="1" hangingPunct="1"/>
              <a:t>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EC9689-FA42-4F47-A879-510A3B43A4A8}" type="slidenum">
              <a:rPr lang="ru-RU" altLang="ru-RU">
                <a:solidFill>
                  <a:prstClr val="black"/>
                </a:solidFill>
              </a:rPr>
              <a:pPr eaLnBrk="1" hangingPunct="1"/>
              <a:t>12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2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1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123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75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340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064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511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855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573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335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5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9214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03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640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365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05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796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805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74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16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843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07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2272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9576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9461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671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688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49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219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7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8832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7217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1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146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749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70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894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658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403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830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643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0618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132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61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3206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42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52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0284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460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423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9905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136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0506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110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83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454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896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2003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855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460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813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316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490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53B0-F983-46D4-A935-624EAB5A3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42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7F0A-047E-409D-A786-00A9C504B8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7724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2CC2-999D-4A03-8541-6C6C2D9A84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62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115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6C91-D24F-4ABE-B5C4-A6BD87869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526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D1E1C-87A7-43E8-B51C-62AC931031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455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DAF-423E-4B79-9C53-DABDA2F256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892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3118-8FCE-4764-8718-87BD3A3F4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9977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695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224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60B-6666-4D44-81E8-F2827AB0E8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5649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FD5B-6B91-407C-B919-E793DAD68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91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4A66E-E6FC-42FD-9C52-C9AC2866C7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49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EC34B-B442-4461-BCE0-A93167CF97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8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3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6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40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02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0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3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E7562-6FDE-4CB0-A94A-ECBC681BFA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9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5" Type="http://schemas.openxmlformats.org/officeDocument/2006/relationships/image" Target="../media/image14.png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13.png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24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21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32.wmf"/><Relationship Id="rId26" Type="http://schemas.openxmlformats.org/officeDocument/2006/relationships/image" Target="../media/image36.wmf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28.bin"/><Relationship Id="rId34" Type="http://schemas.openxmlformats.org/officeDocument/2006/relationships/image" Target="../media/image40.wmf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26.bin"/><Relationship Id="rId25" Type="http://schemas.openxmlformats.org/officeDocument/2006/relationships/oleObject" Target="../embeddings/oleObject30.bin"/><Relationship Id="rId33" Type="http://schemas.openxmlformats.org/officeDocument/2006/relationships/oleObject" Target="../embeddings/oleObject34.bin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29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3.bin"/><Relationship Id="rId24" Type="http://schemas.openxmlformats.org/officeDocument/2006/relationships/image" Target="../media/image35.wmf"/><Relationship Id="rId32" Type="http://schemas.openxmlformats.org/officeDocument/2006/relationships/image" Target="../media/image39.wmf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23" Type="http://schemas.openxmlformats.org/officeDocument/2006/relationships/oleObject" Target="../embeddings/oleObject29.bin"/><Relationship Id="rId28" Type="http://schemas.openxmlformats.org/officeDocument/2006/relationships/image" Target="../media/image37.wmf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27.bin"/><Relationship Id="rId31" Type="http://schemas.openxmlformats.org/officeDocument/2006/relationships/oleObject" Target="../embeddings/oleObject33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30.wmf"/><Relationship Id="rId22" Type="http://schemas.openxmlformats.org/officeDocument/2006/relationships/image" Target="../media/image34.wmf"/><Relationship Id="rId27" Type="http://schemas.openxmlformats.org/officeDocument/2006/relationships/oleObject" Target="../embeddings/oleObject31.bin"/><Relationship Id="rId30" Type="http://schemas.openxmlformats.org/officeDocument/2006/relationships/image" Target="../media/image3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0" y="1052513"/>
            <a:ext cx="6840538" cy="2879725"/>
          </a:xfrm>
          <a:solidFill>
            <a:srgbClr val="FFFF00"/>
          </a:solidFill>
          <a:ln w="76200" cmpd="tri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mtClean="0"/>
              <a:t>Синус, косинус, тангенс острого угла прямоугольного треугольника</a:t>
            </a:r>
          </a:p>
        </p:txBody>
      </p:sp>
      <p:pic>
        <p:nvPicPr>
          <p:cNvPr id="5124" name="Picture 6" descr="BD05097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141663"/>
            <a:ext cx="3354388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23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х: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4  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2)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A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A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3)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3                                       5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Вычислить: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2438400" y="1676400"/>
            <a:ext cx="1447800" cy="609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3502065">
            <a:off x="1089427" y="2697909"/>
            <a:ext cx="1343574" cy="62455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19463242">
            <a:off x="3349221" y="2898997"/>
            <a:ext cx="1652887" cy="68124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9619371">
            <a:off x="6324600" y="2286000"/>
            <a:ext cx="914400" cy="1676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438400" y="4953000"/>
          <a:ext cx="34925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Формула" r:id="rId3" imgW="1054080" imgH="228600" progId="Equation.3">
                  <p:embed/>
                </p:oleObj>
              </mc:Choice>
              <mc:Fallback>
                <p:oleObj name="Формула" r:id="rId3" imgW="1054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953000"/>
                        <a:ext cx="3492500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553200" y="1447800"/>
          <a:ext cx="137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Формула" r:id="rId5" imgW="507960" imgH="177480" progId="Equation.3">
                  <p:embed/>
                </p:oleObj>
              </mc:Choice>
              <mc:Fallback>
                <p:oleObj name="Формула" r:id="rId5" imgW="5079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447800"/>
                        <a:ext cx="13716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492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проверим: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743200" y="1600200"/>
          <a:ext cx="2133600" cy="417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рмула" r:id="rId3" imgW="571320" imgH="1726920" progId="Equation.3">
                  <p:embed/>
                </p:oleObj>
              </mc:Choice>
              <mc:Fallback>
                <p:oleObj name="Формула" r:id="rId3" imgW="571320" imgH="1726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600200"/>
                        <a:ext cx="2133600" cy="417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03479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0" y="1052513"/>
            <a:ext cx="6840538" cy="2879725"/>
          </a:xfrm>
          <a:solidFill>
            <a:srgbClr val="FFFF00"/>
          </a:solidFill>
          <a:ln w="76200" cmpd="tri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Спасибо за урок!</a:t>
            </a:r>
            <a:br>
              <a:rPr lang="ru-RU" altLang="ru-RU" dirty="0" smtClean="0"/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задание:№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593(</a:t>
            </a:r>
            <a:r>
              <a:rPr lang="ru-RU" altLang="ru-RU" sz="28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г),599</a:t>
            </a:r>
            <a:b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п.66-67</a:t>
            </a:r>
            <a:endParaRPr lang="ru-RU" altLang="ru-RU" dirty="0" smtClean="0"/>
          </a:p>
        </p:txBody>
      </p:sp>
      <p:pic>
        <p:nvPicPr>
          <p:cNvPr id="5124" name="Picture 6" descr="BD05097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41663"/>
            <a:ext cx="3714949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03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/>
          <p:cNvSpPr>
            <a:spLocks noChangeArrowheads="1"/>
          </p:cNvSpPr>
          <p:nvPr/>
        </p:nvSpPr>
        <p:spPr bwMode="auto">
          <a:xfrm>
            <a:off x="1165225" y="549275"/>
            <a:ext cx="3240088" cy="4535488"/>
          </a:xfrm>
          <a:prstGeom prst="rtTriangle">
            <a:avLst/>
          </a:prstGeom>
          <a:gradFill rotWithShape="1">
            <a:gsLst>
              <a:gs pos="0">
                <a:srgbClr val="FFFF00"/>
              </a:gs>
              <a:gs pos="100000">
                <a:srgbClr val="99FF66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147" name="Freeform 6"/>
          <p:cNvSpPr>
            <a:spLocks/>
          </p:cNvSpPr>
          <p:nvPr/>
        </p:nvSpPr>
        <p:spPr bwMode="auto">
          <a:xfrm>
            <a:off x="3756025" y="4581525"/>
            <a:ext cx="647700" cy="503238"/>
          </a:xfrm>
          <a:custGeom>
            <a:avLst/>
            <a:gdLst>
              <a:gd name="T0" fmla="*/ 408 w 408"/>
              <a:gd name="T1" fmla="*/ 317 h 317"/>
              <a:gd name="T2" fmla="*/ 182 w 408"/>
              <a:gd name="T3" fmla="*/ 0 h 317"/>
              <a:gd name="T4" fmla="*/ 45 w 408"/>
              <a:gd name="T5" fmla="*/ 45 h 317"/>
              <a:gd name="T6" fmla="*/ 0 w 408"/>
              <a:gd name="T7" fmla="*/ 91 h 317"/>
              <a:gd name="T8" fmla="*/ 0 w 408"/>
              <a:gd name="T9" fmla="*/ 181 h 317"/>
              <a:gd name="T10" fmla="*/ 0 w 408"/>
              <a:gd name="T11" fmla="*/ 317 h 3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317"/>
              <a:gd name="T20" fmla="*/ 408 w 408"/>
              <a:gd name="T21" fmla="*/ 317 h 3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317">
                <a:moveTo>
                  <a:pt x="408" y="317"/>
                </a:moveTo>
                <a:lnTo>
                  <a:pt x="182" y="0"/>
                </a:lnTo>
                <a:lnTo>
                  <a:pt x="45" y="45"/>
                </a:lnTo>
                <a:lnTo>
                  <a:pt x="0" y="91"/>
                </a:lnTo>
                <a:lnTo>
                  <a:pt x="0" y="181"/>
                </a:lnTo>
                <a:lnTo>
                  <a:pt x="0" y="317"/>
                </a:lnTo>
              </a:path>
            </a:pathLst>
          </a:cu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784225" y="5219700"/>
            <a:ext cx="477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C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709613" y="188913"/>
            <a:ext cx="4556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B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4332288" y="5219700"/>
            <a:ext cx="4556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A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1165225" y="4581525"/>
            <a:ext cx="503238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152" name="AutoShape 11"/>
          <p:cNvSpPr>
            <a:spLocks noChangeArrowheads="1"/>
          </p:cNvSpPr>
          <p:nvPr/>
        </p:nvSpPr>
        <p:spPr bwMode="auto">
          <a:xfrm>
            <a:off x="1165225" y="549275"/>
            <a:ext cx="3240088" cy="4535488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5148263" y="0"/>
            <a:ext cx="3995737" cy="6858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154" name="Text Box 14"/>
          <p:cNvSpPr txBox="1">
            <a:spLocks noChangeArrowheads="1"/>
          </p:cNvSpPr>
          <p:nvPr/>
        </p:nvSpPr>
        <p:spPr bwMode="auto">
          <a:xfrm>
            <a:off x="5364163" y="404813"/>
            <a:ext cx="3600450" cy="270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000000"/>
                </a:solidFill>
              </a:rPr>
              <a:t>Назвать катет, прилежащий к углу А.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000000"/>
                </a:solidFill>
              </a:rPr>
              <a:t>Назвать  катет, прилежащий к углу В.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000000"/>
                </a:solidFill>
              </a:rPr>
              <a:t>Назвать катет, противолежащий углу А.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000000"/>
                </a:solidFill>
              </a:rPr>
              <a:t>Назвать катет, противолежащий углу В.</a:t>
            </a:r>
          </a:p>
        </p:txBody>
      </p:sp>
    </p:spTree>
    <p:extLst>
      <p:ext uri="{BB962C8B-B14F-4D97-AF65-F5344CB8AC3E}">
        <p14:creationId xmlns:p14="http://schemas.microsoft.com/office/powerpoint/2010/main" val="206306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2"/>
          <p:cNvSpPr>
            <a:spLocks noChangeArrowheads="1"/>
          </p:cNvSpPr>
          <p:nvPr/>
        </p:nvSpPr>
        <p:spPr bwMode="auto">
          <a:xfrm>
            <a:off x="1165225" y="549275"/>
            <a:ext cx="3240088" cy="4535488"/>
          </a:xfrm>
          <a:prstGeom prst="rtTriangle">
            <a:avLst/>
          </a:prstGeom>
          <a:gradFill rotWithShape="1">
            <a:gsLst>
              <a:gs pos="0">
                <a:srgbClr val="FFFF00"/>
              </a:gs>
              <a:gs pos="100000">
                <a:srgbClr val="99FF66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3" name="Freeform 3"/>
          <p:cNvSpPr>
            <a:spLocks/>
          </p:cNvSpPr>
          <p:nvPr/>
        </p:nvSpPr>
        <p:spPr bwMode="auto">
          <a:xfrm>
            <a:off x="3756025" y="4581525"/>
            <a:ext cx="647700" cy="503238"/>
          </a:xfrm>
          <a:custGeom>
            <a:avLst/>
            <a:gdLst>
              <a:gd name="T0" fmla="*/ 408 w 408"/>
              <a:gd name="T1" fmla="*/ 317 h 317"/>
              <a:gd name="T2" fmla="*/ 182 w 408"/>
              <a:gd name="T3" fmla="*/ 0 h 317"/>
              <a:gd name="T4" fmla="*/ 45 w 408"/>
              <a:gd name="T5" fmla="*/ 45 h 317"/>
              <a:gd name="T6" fmla="*/ 0 w 408"/>
              <a:gd name="T7" fmla="*/ 91 h 317"/>
              <a:gd name="T8" fmla="*/ 0 w 408"/>
              <a:gd name="T9" fmla="*/ 181 h 317"/>
              <a:gd name="T10" fmla="*/ 0 w 408"/>
              <a:gd name="T11" fmla="*/ 317 h 3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317"/>
              <a:gd name="T20" fmla="*/ 408 w 408"/>
              <a:gd name="T21" fmla="*/ 317 h 3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317">
                <a:moveTo>
                  <a:pt x="408" y="317"/>
                </a:moveTo>
                <a:lnTo>
                  <a:pt x="182" y="0"/>
                </a:lnTo>
                <a:lnTo>
                  <a:pt x="45" y="45"/>
                </a:lnTo>
                <a:lnTo>
                  <a:pt x="0" y="91"/>
                </a:lnTo>
                <a:lnTo>
                  <a:pt x="0" y="181"/>
                </a:lnTo>
                <a:lnTo>
                  <a:pt x="0" y="317"/>
                </a:lnTo>
              </a:path>
            </a:pathLst>
          </a:cu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4" name="Text Box 4"/>
          <p:cNvSpPr txBox="1">
            <a:spLocks noChangeArrowheads="1"/>
          </p:cNvSpPr>
          <p:nvPr/>
        </p:nvSpPr>
        <p:spPr bwMode="auto">
          <a:xfrm>
            <a:off x="784225" y="5219700"/>
            <a:ext cx="477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C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1035" name="Text Box 5"/>
          <p:cNvSpPr txBox="1">
            <a:spLocks noChangeArrowheads="1"/>
          </p:cNvSpPr>
          <p:nvPr/>
        </p:nvSpPr>
        <p:spPr bwMode="auto">
          <a:xfrm>
            <a:off x="709613" y="188913"/>
            <a:ext cx="4556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B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1036" name="Text Box 6"/>
          <p:cNvSpPr txBox="1">
            <a:spLocks noChangeArrowheads="1"/>
          </p:cNvSpPr>
          <p:nvPr/>
        </p:nvSpPr>
        <p:spPr bwMode="auto">
          <a:xfrm>
            <a:off x="4332288" y="5219700"/>
            <a:ext cx="4556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A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1037" name="Rectangle 7"/>
          <p:cNvSpPr>
            <a:spLocks noChangeArrowheads="1"/>
          </p:cNvSpPr>
          <p:nvPr/>
        </p:nvSpPr>
        <p:spPr bwMode="auto">
          <a:xfrm>
            <a:off x="1165225" y="4581525"/>
            <a:ext cx="503238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8" name="AutoShape 8"/>
          <p:cNvSpPr>
            <a:spLocks noChangeArrowheads="1"/>
          </p:cNvSpPr>
          <p:nvPr/>
        </p:nvSpPr>
        <p:spPr bwMode="auto">
          <a:xfrm>
            <a:off x="1165225" y="549275"/>
            <a:ext cx="3240088" cy="4535488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9" name="Rectangle 9"/>
          <p:cNvSpPr>
            <a:spLocks noChangeArrowheads="1"/>
          </p:cNvSpPr>
          <p:nvPr/>
        </p:nvSpPr>
        <p:spPr bwMode="auto">
          <a:xfrm>
            <a:off x="5148263" y="0"/>
            <a:ext cx="3995737" cy="6858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5795963" y="333375"/>
          <a:ext cx="2160587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4" imgW="736560" imgH="393480" progId="Equation.3">
                  <p:embed/>
                </p:oleObj>
              </mc:Choice>
              <mc:Fallback>
                <p:oleObj name="Формула" r:id="rId4" imgW="736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33375"/>
                        <a:ext cx="2160587" cy="1155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5792788" y="1916113"/>
          <a:ext cx="2235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6" imgW="761760" imgH="393480" progId="Equation.3">
                  <p:embed/>
                </p:oleObj>
              </mc:Choice>
              <mc:Fallback>
                <p:oleObj name="Формула" r:id="rId6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2788" y="1916113"/>
                        <a:ext cx="2235200" cy="1155700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5795963" y="3500438"/>
          <a:ext cx="1900237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8" imgW="647640" imgH="393480" progId="Equation.3">
                  <p:embed/>
                </p:oleObj>
              </mc:Choice>
              <mc:Fallback>
                <p:oleObj name="Формула" r:id="rId8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500438"/>
                        <a:ext cx="1900237" cy="115570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0" name="Object 14"/>
          <p:cNvGraphicFramePr>
            <a:graphicFrameLocks noChangeAspect="1"/>
          </p:cNvGraphicFramePr>
          <p:nvPr/>
        </p:nvGraphicFramePr>
        <p:xfrm>
          <a:off x="6877050" y="5157788"/>
          <a:ext cx="1408113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10" imgW="558720" imgH="177480" progId="Equation.3">
                  <p:embed/>
                </p:oleObj>
              </mc:Choice>
              <mc:Fallback>
                <p:oleObj name="Формула" r:id="rId10" imgW="558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5157788"/>
                        <a:ext cx="1408113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1" name="Object 15"/>
          <p:cNvGraphicFramePr>
            <a:graphicFrameLocks noChangeAspect="1"/>
          </p:cNvGraphicFramePr>
          <p:nvPr/>
        </p:nvGraphicFramePr>
        <p:xfrm>
          <a:off x="6845300" y="5661025"/>
          <a:ext cx="1471613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12" imgW="583920" imgH="177480" progId="Equation.3">
                  <p:embed/>
                </p:oleObj>
              </mc:Choice>
              <mc:Fallback>
                <p:oleObj name="Формула" r:id="rId12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5300" y="5661025"/>
                        <a:ext cx="1471613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2" name="Object 16"/>
          <p:cNvGraphicFramePr>
            <a:graphicFrameLocks noChangeAspect="1"/>
          </p:cNvGraphicFramePr>
          <p:nvPr/>
        </p:nvGraphicFramePr>
        <p:xfrm>
          <a:off x="6843713" y="6134100"/>
          <a:ext cx="1184275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14" imgW="469800" imgH="203040" progId="Equation.3">
                  <p:embed/>
                </p:oleObj>
              </mc:Choice>
              <mc:Fallback>
                <p:oleObj name="Формула" r:id="rId14" imgW="469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3713" y="6134100"/>
                        <a:ext cx="1184275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540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5148263" y="0"/>
            <a:ext cx="3995737" cy="6858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2056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4319588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2708275"/>
            <a:ext cx="34686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250825" y="4365625"/>
          <a:ext cx="935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6" imgW="368280" imgH="177480" progId="Equation.3">
                  <p:embed/>
                </p:oleObj>
              </mc:Choice>
              <mc:Fallback>
                <p:oleObj name="Формула" r:id="rId6" imgW="3682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365625"/>
                        <a:ext cx="935038" cy="45085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20"/>
          <p:cNvGraphicFramePr>
            <a:graphicFrameLocks noChangeAspect="1"/>
          </p:cNvGraphicFramePr>
          <p:nvPr/>
        </p:nvGraphicFramePr>
        <p:xfrm>
          <a:off x="395288" y="4941888"/>
          <a:ext cx="11938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8" imgW="469800" imgH="177480" progId="Equation.3">
                  <p:embed/>
                </p:oleObj>
              </mc:Choice>
              <mc:Fallback>
                <p:oleObj name="Формула" r:id="rId8" imgW="469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941888"/>
                        <a:ext cx="1193800" cy="45085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21"/>
          <p:cNvGraphicFramePr>
            <a:graphicFrameLocks noChangeAspect="1"/>
          </p:cNvGraphicFramePr>
          <p:nvPr/>
        </p:nvGraphicFramePr>
        <p:xfrm>
          <a:off x="611188" y="5516563"/>
          <a:ext cx="174307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10" imgW="685800" imgH="177480" progId="Equation.3">
                  <p:embed/>
                </p:oleObj>
              </mc:Choice>
              <mc:Fallback>
                <p:oleObj name="Формула" r:id="rId10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5516563"/>
                        <a:ext cx="1743075" cy="45085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2" name="Object 22"/>
          <p:cNvGraphicFramePr>
            <a:graphicFrameLocks noChangeAspect="1"/>
          </p:cNvGraphicFramePr>
          <p:nvPr/>
        </p:nvGraphicFramePr>
        <p:xfrm>
          <a:off x="5508625" y="333375"/>
          <a:ext cx="1079500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12" imgW="152280" imgH="139680" progId="Equation.3">
                  <p:embed/>
                </p:oleObj>
              </mc:Choice>
              <mc:Fallback>
                <p:oleObj name="Формула" r:id="rId12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333375"/>
                        <a:ext cx="1079500" cy="989013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3" name="Object 23"/>
          <p:cNvGraphicFramePr>
            <a:graphicFrameLocks noChangeAspect="1"/>
          </p:cNvGraphicFramePr>
          <p:nvPr/>
        </p:nvGraphicFramePr>
        <p:xfrm>
          <a:off x="7524750" y="836613"/>
          <a:ext cx="107950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14" imgW="152280" imgH="203040" progId="Equation.3">
                  <p:embed/>
                </p:oleObj>
              </mc:Choice>
              <mc:Fallback>
                <p:oleObj name="Формула" r:id="rId14" imgW="152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836613"/>
                        <a:ext cx="1079500" cy="1438275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949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148263" y="0"/>
            <a:ext cx="3995737" cy="6858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287813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5364163" y="476250"/>
            <a:ext cx="3529012" cy="1474788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Значение косинуса острого угла прямоугольного треугольника не зависит от величины и положения прямоугольного треугольника.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357563"/>
            <a:ext cx="284480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62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148263" y="0"/>
            <a:ext cx="3995737" cy="6858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3967163" cy="4176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260350"/>
            <a:ext cx="3675063" cy="3960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5" t="26234" r="22556" b="36420"/>
          <a:stretch>
            <a:fillRect/>
          </a:stretch>
        </p:blipFill>
        <p:spPr bwMode="auto">
          <a:xfrm>
            <a:off x="2355850" y="1773238"/>
            <a:ext cx="4514850" cy="487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67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AutoShape 2"/>
          <p:cNvSpPr>
            <a:spLocks noChangeArrowheads="1"/>
          </p:cNvSpPr>
          <p:nvPr/>
        </p:nvSpPr>
        <p:spPr bwMode="auto">
          <a:xfrm>
            <a:off x="1165225" y="549275"/>
            <a:ext cx="3240088" cy="4535488"/>
          </a:xfrm>
          <a:prstGeom prst="rtTriangle">
            <a:avLst/>
          </a:prstGeom>
          <a:gradFill rotWithShape="1">
            <a:gsLst>
              <a:gs pos="0">
                <a:srgbClr val="FFFF00"/>
              </a:gs>
              <a:gs pos="100000">
                <a:srgbClr val="99FF66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082" name="Freeform 3"/>
          <p:cNvSpPr>
            <a:spLocks/>
          </p:cNvSpPr>
          <p:nvPr/>
        </p:nvSpPr>
        <p:spPr bwMode="auto">
          <a:xfrm>
            <a:off x="3756025" y="4581525"/>
            <a:ext cx="647700" cy="503238"/>
          </a:xfrm>
          <a:custGeom>
            <a:avLst/>
            <a:gdLst>
              <a:gd name="T0" fmla="*/ 408 w 408"/>
              <a:gd name="T1" fmla="*/ 317 h 317"/>
              <a:gd name="T2" fmla="*/ 182 w 408"/>
              <a:gd name="T3" fmla="*/ 0 h 317"/>
              <a:gd name="T4" fmla="*/ 45 w 408"/>
              <a:gd name="T5" fmla="*/ 45 h 317"/>
              <a:gd name="T6" fmla="*/ 0 w 408"/>
              <a:gd name="T7" fmla="*/ 91 h 317"/>
              <a:gd name="T8" fmla="*/ 0 w 408"/>
              <a:gd name="T9" fmla="*/ 181 h 317"/>
              <a:gd name="T10" fmla="*/ 0 w 408"/>
              <a:gd name="T11" fmla="*/ 317 h 3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317"/>
              <a:gd name="T20" fmla="*/ 408 w 408"/>
              <a:gd name="T21" fmla="*/ 317 h 3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317">
                <a:moveTo>
                  <a:pt x="408" y="317"/>
                </a:moveTo>
                <a:lnTo>
                  <a:pt x="182" y="0"/>
                </a:lnTo>
                <a:lnTo>
                  <a:pt x="45" y="45"/>
                </a:lnTo>
                <a:lnTo>
                  <a:pt x="0" y="91"/>
                </a:lnTo>
                <a:lnTo>
                  <a:pt x="0" y="181"/>
                </a:lnTo>
                <a:lnTo>
                  <a:pt x="0" y="317"/>
                </a:lnTo>
              </a:path>
            </a:pathLst>
          </a:cu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83" name="Text Box 4"/>
          <p:cNvSpPr txBox="1">
            <a:spLocks noChangeArrowheads="1"/>
          </p:cNvSpPr>
          <p:nvPr/>
        </p:nvSpPr>
        <p:spPr bwMode="auto">
          <a:xfrm>
            <a:off x="784225" y="5219700"/>
            <a:ext cx="477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C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3084" name="Text Box 5"/>
          <p:cNvSpPr txBox="1">
            <a:spLocks noChangeArrowheads="1"/>
          </p:cNvSpPr>
          <p:nvPr/>
        </p:nvSpPr>
        <p:spPr bwMode="auto">
          <a:xfrm>
            <a:off x="709613" y="188913"/>
            <a:ext cx="4556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B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3085" name="Text Box 6"/>
          <p:cNvSpPr txBox="1">
            <a:spLocks noChangeArrowheads="1"/>
          </p:cNvSpPr>
          <p:nvPr/>
        </p:nvSpPr>
        <p:spPr bwMode="auto">
          <a:xfrm>
            <a:off x="4332288" y="5219700"/>
            <a:ext cx="4556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3200" smtClean="0">
                <a:solidFill>
                  <a:srgbClr val="000000"/>
                </a:solidFill>
              </a:rPr>
              <a:t>A</a:t>
            </a:r>
            <a:endParaRPr lang="ru-RU" altLang="ru-RU" sz="3200" smtClean="0">
              <a:solidFill>
                <a:srgbClr val="000000"/>
              </a:solidFill>
            </a:endParaRPr>
          </a:p>
        </p:txBody>
      </p:sp>
      <p:sp>
        <p:nvSpPr>
          <p:cNvPr id="3086" name="Rectangle 7"/>
          <p:cNvSpPr>
            <a:spLocks noChangeArrowheads="1"/>
          </p:cNvSpPr>
          <p:nvPr/>
        </p:nvSpPr>
        <p:spPr bwMode="auto">
          <a:xfrm>
            <a:off x="1165225" y="4581525"/>
            <a:ext cx="503238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087" name="AutoShape 8"/>
          <p:cNvSpPr>
            <a:spLocks noChangeArrowheads="1"/>
          </p:cNvSpPr>
          <p:nvPr/>
        </p:nvSpPr>
        <p:spPr bwMode="auto">
          <a:xfrm>
            <a:off x="1165225" y="549275"/>
            <a:ext cx="3240088" cy="4535488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088" name="Rectangle 9"/>
          <p:cNvSpPr>
            <a:spLocks noChangeArrowheads="1"/>
          </p:cNvSpPr>
          <p:nvPr/>
        </p:nvSpPr>
        <p:spPr bwMode="auto">
          <a:xfrm>
            <a:off x="5148263" y="0"/>
            <a:ext cx="3995737" cy="6858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graphicFrame>
        <p:nvGraphicFramePr>
          <p:cNvPr id="3074" name="Object 10"/>
          <p:cNvGraphicFramePr>
            <a:graphicFrameLocks noChangeAspect="1"/>
          </p:cNvGraphicFramePr>
          <p:nvPr/>
        </p:nvGraphicFramePr>
        <p:xfrm>
          <a:off x="2268538" y="188913"/>
          <a:ext cx="2160587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3" imgW="736560" imgH="393480" progId="Equation.3">
                  <p:embed/>
                </p:oleObj>
              </mc:Choice>
              <mc:Fallback>
                <p:oleObj name="Формула" r:id="rId3" imgW="736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88913"/>
                        <a:ext cx="2160587" cy="1155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11"/>
          <p:cNvGraphicFramePr>
            <a:graphicFrameLocks noChangeAspect="1"/>
          </p:cNvGraphicFramePr>
          <p:nvPr/>
        </p:nvGraphicFramePr>
        <p:xfrm>
          <a:off x="4643438" y="692150"/>
          <a:ext cx="2235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Формула" r:id="rId5" imgW="761760" imgH="393480" progId="Equation.3">
                  <p:embed/>
                </p:oleObj>
              </mc:Choice>
              <mc:Fallback>
                <p:oleObj name="Формула" r:id="rId5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692150"/>
                        <a:ext cx="2235200" cy="1155700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12"/>
          <p:cNvGraphicFramePr>
            <a:graphicFrameLocks noChangeAspect="1"/>
          </p:cNvGraphicFramePr>
          <p:nvPr/>
        </p:nvGraphicFramePr>
        <p:xfrm>
          <a:off x="7092950" y="188913"/>
          <a:ext cx="1900238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Формула" r:id="rId7" imgW="647640" imgH="393480" progId="Equation.3">
                  <p:embed/>
                </p:oleObj>
              </mc:Choice>
              <mc:Fallback>
                <p:oleObj name="Формула" r:id="rId7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950" y="188913"/>
                        <a:ext cx="1900238" cy="115570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6" name="Object 16"/>
          <p:cNvGraphicFramePr>
            <a:graphicFrameLocks noChangeAspect="1"/>
          </p:cNvGraphicFramePr>
          <p:nvPr/>
        </p:nvGraphicFramePr>
        <p:xfrm>
          <a:off x="5364163" y="5084763"/>
          <a:ext cx="338455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Формула" r:id="rId9" imgW="1155600" imgH="203040" progId="Equation.3">
                  <p:embed/>
                </p:oleObj>
              </mc:Choice>
              <mc:Fallback>
                <p:oleObj name="Формула" r:id="rId9" imgW="1155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5084763"/>
                        <a:ext cx="3384550" cy="595312"/>
                      </a:xfrm>
                      <a:prstGeom prst="rect">
                        <a:avLst/>
                      </a:prstGeom>
                      <a:solidFill>
                        <a:srgbClr val="8AA1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7" name="Object 17"/>
          <p:cNvGraphicFramePr>
            <a:graphicFrameLocks noChangeAspect="1"/>
          </p:cNvGraphicFramePr>
          <p:nvPr/>
        </p:nvGraphicFramePr>
        <p:xfrm>
          <a:off x="3348038" y="2276475"/>
          <a:ext cx="5662612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Формула" r:id="rId11" imgW="1930320" imgH="393480" progId="Equation.3">
                  <p:embed/>
                </p:oleObj>
              </mc:Choice>
              <mc:Fallback>
                <p:oleObj name="Формула" r:id="rId11" imgW="1930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276475"/>
                        <a:ext cx="5662612" cy="115570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8" name="Object 18"/>
          <p:cNvGraphicFramePr>
            <a:graphicFrameLocks noChangeAspect="1"/>
          </p:cNvGraphicFramePr>
          <p:nvPr/>
        </p:nvGraphicFramePr>
        <p:xfrm>
          <a:off x="5867400" y="3573463"/>
          <a:ext cx="22733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Формула" r:id="rId13" imgW="774360" imgH="393480" progId="Equation.3">
                  <p:embed/>
                </p:oleObj>
              </mc:Choice>
              <mc:Fallback>
                <p:oleObj name="Формула" r:id="rId13" imgW="774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573463"/>
                        <a:ext cx="2273300" cy="1155700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9" name="Object 19"/>
          <p:cNvGraphicFramePr>
            <a:graphicFrameLocks noChangeAspect="1"/>
          </p:cNvGraphicFramePr>
          <p:nvPr/>
        </p:nvGraphicFramePr>
        <p:xfrm>
          <a:off x="5364163" y="5084763"/>
          <a:ext cx="338455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Формула" r:id="rId15" imgW="1143000" imgH="203040" progId="Equation.3">
                  <p:embed/>
                </p:oleObj>
              </mc:Choice>
              <mc:Fallback>
                <p:oleObj name="Формула" r:id="rId15" imgW="1143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5084763"/>
                        <a:ext cx="3384550" cy="595312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538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-2.22222E-6 -0.178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таблица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779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9449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49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49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49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914400" y="2667000"/>
          <a:ext cx="914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Формула" r:id="rId3" imgW="253800" imgH="177480" progId="Equation.3">
                  <p:embed/>
                </p:oleObj>
              </mc:Choice>
              <mc:Fallback>
                <p:oleObj name="Формула" r:id="rId3" imgW="253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667000"/>
                        <a:ext cx="914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914400" y="36576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Формула" r:id="rId5" imgW="253800" imgH="177480" progId="Equation.3">
                  <p:embed/>
                </p:oleObj>
              </mc:Choice>
              <mc:Fallback>
                <p:oleObj name="Формула" r:id="rId5" imgW="253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657600"/>
                        <a:ext cx="762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914400" y="4572000"/>
          <a:ext cx="685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Формула" r:id="rId7" imgW="253800" imgH="177480" progId="Equation.3">
                  <p:embed/>
                </p:oleObj>
              </mc:Choice>
              <mc:Fallback>
                <p:oleObj name="Формула" r:id="rId7" imgW="253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572000"/>
                        <a:ext cx="6858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200400" y="2514600"/>
          <a:ext cx="457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Формула" r:id="rId9" imgW="152280" imgH="393480" progId="Equation.3">
                  <p:embed/>
                </p:oleObj>
              </mc:Choice>
              <mc:Fallback>
                <p:oleObj name="Формула" r:id="rId9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514600"/>
                        <a:ext cx="4572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5562600" y="4495800"/>
          <a:ext cx="457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Формула" r:id="rId11" imgW="152280" imgH="393480" progId="Equation.3">
                  <p:embed/>
                </p:oleObj>
              </mc:Choice>
              <mc:Fallback>
                <p:oleObj name="Формула" r:id="rId1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495800"/>
                        <a:ext cx="4572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200400" y="3505200"/>
          <a:ext cx="381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Формула" r:id="rId13" imgW="266400" imgH="431640" progId="Equation.3">
                  <p:embed/>
                </p:oleObj>
              </mc:Choice>
              <mc:Fallback>
                <p:oleObj name="Формула" r:id="rId13" imgW="266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505200"/>
                        <a:ext cx="3810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5486400" y="3505200"/>
          <a:ext cx="381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Формула" r:id="rId15" imgW="266400" imgH="431640" progId="Equation.3">
                  <p:embed/>
                </p:oleObj>
              </mc:Choice>
              <mc:Fallback>
                <p:oleObj name="Формула" r:id="rId15" imgW="266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505200"/>
                        <a:ext cx="3810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200400" y="4495800"/>
          <a:ext cx="685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Формула" r:id="rId17" imgW="253800" imgH="431640" progId="Equation.3">
                  <p:embed/>
                </p:oleObj>
              </mc:Choice>
              <mc:Fallback>
                <p:oleObj name="Формула" r:id="rId17" imgW="253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495800"/>
                        <a:ext cx="6858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5334000" y="2590800"/>
          <a:ext cx="685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Формула" r:id="rId19" imgW="253800" imgH="431640" progId="Equation.3">
                  <p:embed/>
                </p:oleObj>
              </mc:Choice>
              <mc:Fallback>
                <p:oleObj name="Формула" r:id="rId19" imgW="253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590800"/>
                        <a:ext cx="6858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620000" y="4572000"/>
          <a:ext cx="609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Формула" r:id="rId21" imgW="228600" imgH="228600" progId="Equation.3">
                  <p:embed/>
                </p:oleObj>
              </mc:Choice>
              <mc:Fallback>
                <p:oleObj name="Формула" r:id="rId21" imgW="22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4572000"/>
                        <a:ext cx="609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7543800" y="2590800"/>
          <a:ext cx="5334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Формула" r:id="rId23" imgW="253800" imgH="431640" progId="Equation.3">
                  <p:embed/>
                </p:oleObj>
              </mc:Choice>
              <mc:Fallback>
                <p:oleObj name="Формула" r:id="rId23" imgW="253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590800"/>
                        <a:ext cx="5334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7620000" y="3581400"/>
          <a:ext cx="3937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Формула" r:id="rId25" imgW="88560" imgH="164880" progId="Equation.3">
                  <p:embed/>
                </p:oleObj>
              </mc:Choice>
              <mc:Fallback>
                <p:oleObj name="Формула" r:id="rId25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581400"/>
                        <a:ext cx="3937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1143000" y="1752600"/>
          <a:ext cx="533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Формула" r:id="rId27" imgW="152280" imgH="139680" progId="Equation.3">
                  <p:embed/>
                </p:oleObj>
              </mc:Choice>
              <mc:Fallback>
                <p:oleObj name="Формула" r:id="rId27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752600"/>
                        <a:ext cx="533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3200400" y="167640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Формула" r:id="rId29" imgW="355320" imgH="177480" progId="Equation.3">
                  <p:embed/>
                </p:oleObj>
              </mc:Choice>
              <mc:Fallback>
                <p:oleObj name="Формула" r:id="rId29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676400"/>
                        <a:ext cx="914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5257800" y="1752600"/>
          <a:ext cx="990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Формула" r:id="rId31" imgW="368280" imgH="139680" progId="Equation.3">
                  <p:embed/>
                </p:oleObj>
              </mc:Choice>
              <mc:Fallback>
                <p:oleObj name="Формула" r:id="rId31" imgW="368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752600"/>
                        <a:ext cx="9906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7543800" y="17526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Формула" r:id="rId33" imgW="279360" imgH="177480" progId="Equation.3">
                  <p:embed/>
                </p:oleObj>
              </mc:Choice>
              <mc:Fallback>
                <p:oleObj name="Формула" r:id="rId33" imgW="279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1752600"/>
                        <a:ext cx="762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029631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838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по чертежам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ABCD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параллелограмм,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 высота к стороне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АЕ=4см, 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=5 см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Найти площадь параллелограмма                   Проверим: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Решение: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=...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=...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S=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239000" y="1447800"/>
          <a:ext cx="1524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3" imgW="609480" imgH="177480" progId="Equation.3">
                  <p:embed/>
                </p:oleObj>
              </mc:Choice>
              <mc:Fallback>
                <p:oleObj name="Формула" r:id="rId3" imgW="609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447800"/>
                        <a:ext cx="15240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990600" y="4114800"/>
          <a:ext cx="289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5" imgW="1244520" imgH="203040" progId="Equation.3">
                  <p:embed/>
                </p:oleObj>
              </mc:Choice>
              <mc:Fallback>
                <p:oleObj name="Формула" r:id="rId5" imgW="1244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14800"/>
                        <a:ext cx="2895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828800" y="5334000"/>
          <a:ext cx="152400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7" imgW="609480" imgH="266400" progId="Equation.3">
                  <p:embed/>
                </p:oleObj>
              </mc:Choice>
              <mc:Fallback>
                <p:oleObj name="Формула" r:id="rId7" imgW="6094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334000"/>
                        <a:ext cx="1524000" cy="674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334000" y="3429000"/>
          <a:ext cx="3581400" cy="269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Формула" r:id="rId9" imgW="1828800" imgH="1269720" progId="Equation.3">
                  <p:embed/>
                </p:oleObj>
              </mc:Choice>
              <mc:Fallback>
                <p:oleObj name="Формула" r:id="rId9" imgW="1828800" imgH="1269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429000"/>
                        <a:ext cx="3581400" cy="269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077630" y="1212205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990600" y="1524000"/>
            <a:ext cx="3842331" cy="3264932"/>
            <a:chOff x="1219200" y="1371600"/>
            <a:chExt cx="3842331" cy="3264932"/>
          </a:xfrm>
        </p:grpSpPr>
        <p:sp>
          <p:nvSpPr>
            <p:cNvPr id="4" name="Параллелограмм 3"/>
            <p:cNvSpPr/>
            <p:nvPr/>
          </p:nvSpPr>
          <p:spPr>
            <a:xfrm>
              <a:off x="1219200" y="1371600"/>
              <a:ext cx="1752600" cy="914400"/>
            </a:xfrm>
            <a:prstGeom prst="parallelogram">
              <a:avLst>
                <a:gd name="adj" fmla="val 2619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76800" y="42672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</p:grpSp>
      <p:cxnSp>
        <p:nvCxnSpPr>
          <p:cNvPr id="20" name="Прямая соединительная линия 19"/>
          <p:cNvCxnSpPr/>
          <p:nvPr/>
        </p:nvCxnSpPr>
        <p:spPr>
          <a:xfrm rot="5400000">
            <a:off x="762794" y="1980406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4161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sinus_cosinus_tangens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179</Words>
  <Application>Microsoft Office PowerPoint</Application>
  <PresentationFormat>Экран (4:3)</PresentationFormat>
  <Paragraphs>63</Paragraphs>
  <Slides>12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sinus_cosinus_tangens</vt:lpstr>
      <vt:lpstr>1_sinus_cosinus_tangens</vt:lpstr>
      <vt:lpstr>2_sinus_cosinus_tangens</vt:lpstr>
      <vt:lpstr>3_sinus_cosinus_tangens</vt:lpstr>
      <vt:lpstr>4_sinus_cosinus_tangens</vt:lpstr>
      <vt:lpstr>5_sinus_cosinus_tangens</vt:lpstr>
      <vt:lpstr>6_sinus_cosinus_tangens</vt:lpstr>
      <vt:lpstr>Microsoft Equation 3.0</vt:lpstr>
      <vt:lpstr>Формула</vt:lpstr>
      <vt:lpstr>Синус, косинус, тангенс острого угла прямоугольного треугольника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</vt:lpstr>
      <vt:lpstr>Работа по чертежам</vt:lpstr>
      <vt:lpstr>Проверь себя</vt:lpstr>
      <vt:lpstr>ответы</vt:lpstr>
      <vt:lpstr>Спасибо за урок! Домашнее задание:№593(б, г),599 п.66-67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Синус, косинус, тангенс острого угла прямоугольного треугольника</dc:title>
  <dc:creator>Алексей</dc:creator>
  <cp:lastModifiedBy>Алексей</cp:lastModifiedBy>
  <cp:revision>2</cp:revision>
  <dcterms:created xsi:type="dcterms:W3CDTF">2015-03-01T09:09:47Z</dcterms:created>
  <dcterms:modified xsi:type="dcterms:W3CDTF">2015-03-01T09:24:57Z</dcterms:modified>
</cp:coreProperties>
</file>