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2" r:id="rId24"/>
    <p:sldId id="278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s47.radikal.ru/i115/1102/15/cf5cc2a93439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" Target="slide8.xml"/><Relationship Id="rId7" Type="http://schemas.openxmlformats.org/officeDocument/2006/relationships/hyperlink" Target="http://www.savelev.ru/files/pictures/file132at119.gif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5" Type="http://schemas.openxmlformats.org/officeDocument/2006/relationships/slide" Target="slide15.xml"/><Relationship Id="rId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zrakk.ru/uploads/news/1315208.jpg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dic.academic.ru/pictures/wiki/files/54/6.3.kromanyon.gif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novgorod.ru/images/681.gif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profession.krsnet.ru/fest/2009/works/bort/2fdc3e79.pn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45820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  <a:cs typeface="+mn-cs"/>
              </a:rPr>
              <a:t>Восточные </a:t>
            </a:r>
            <a:r>
              <a:rPr lang="ru-RU" sz="4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  <a:cs typeface="+mn-cs"/>
              </a:rPr>
              <a:t>славяне</a:t>
            </a:r>
            <a:r>
              <a:rPr lang="ru-RU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  <a:cs typeface="+mn-cs"/>
              </a:rPr>
              <a:t>.</a:t>
            </a:r>
            <a:endParaRPr lang="ru-RU" sz="4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" name="Picture 3" descr="459VasnecovV_BayanGT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424614" cy="5643910"/>
          </a:xfrm>
          <a:prstGeom prst="rect">
            <a:avLst/>
          </a:prstGeom>
          <a:solidFill>
            <a:srgbClr val="000066"/>
          </a:solidFill>
          <a:ln w="762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456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slovar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640"/>
            <a:ext cx="8785225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90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yukhnov.xost.ru/history/h1/pic/slavya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32656"/>
            <a:ext cx="5544616" cy="6169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slovar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3096468" cy="652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17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t1.gstatic.com/images?q=tbn:ANd9GcTccNFv29czxqC64yT1-SEuwlM3kyJrtuBWUZVkilsRZ1FocKvhS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7"/>
            <a:ext cx="7920879" cy="565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5361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0"/>
            <a:ext cx="828092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Маврикий пишет: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«Их никоим образом нельзя склонить к рабству или подчинению…  Они многочисленны, выносливы, легко переносят жар, холод, дождь, наготу, недостаток в пище».</a:t>
            </a:r>
          </a:p>
        </p:txBody>
      </p:sp>
      <p:pic>
        <p:nvPicPr>
          <p:cNvPr id="3" name="Picture 2" descr="Картинка 9 из 88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0"/>
          <a:stretch>
            <a:fillRect/>
          </a:stretch>
        </p:blipFill>
        <p:spPr bwMode="auto">
          <a:xfrm>
            <a:off x="611560" y="1700213"/>
            <a:ext cx="7920880" cy="504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15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50825" y="5516563"/>
            <a:ext cx="8137525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dirty="0">
                <a:latin typeface="Calibri" pitchFamily="34" charset="0"/>
              </a:rPr>
              <a:t>Капище (от старославянского </a:t>
            </a:r>
            <a:r>
              <a:rPr lang="ru-RU" sz="2400" b="1" dirty="0" err="1">
                <a:latin typeface="Calibri" pitchFamily="34" charset="0"/>
              </a:rPr>
              <a:t>капь</a:t>
            </a:r>
            <a:r>
              <a:rPr lang="ru-RU" sz="2400" b="1" dirty="0">
                <a:latin typeface="Calibri" pitchFamily="34" charset="0"/>
              </a:rPr>
              <a:t> — изображение, </a:t>
            </a:r>
          </a:p>
          <a:p>
            <a:pPr eaLnBrk="1" hangingPunct="1"/>
            <a:r>
              <a:rPr lang="ru-RU" sz="2400" b="1" dirty="0">
                <a:latin typeface="Calibri" pitchFamily="34" charset="0"/>
              </a:rPr>
              <a:t>идол), культовое сооружение у восточных и прибалтийских</a:t>
            </a:r>
          </a:p>
          <a:p>
            <a:pPr eaLnBrk="1" hangingPunct="1"/>
            <a:r>
              <a:rPr lang="ru-RU" sz="2400" b="1" dirty="0">
                <a:latin typeface="Calibri" pitchFamily="34" charset="0"/>
              </a:rPr>
              <a:t> славян дохристианского периода.</a:t>
            </a:r>
          </a:p>
        </p:txBody>
      </p:sp>
      <p:pic>
        <p:nvPicPr>
          <p:cNvPr id="3" name="Picture 2" descr="http://www.goverl.com/_mod_files/ce_images/articles/19ae6-slav2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913"/>
            <a:ext cx="7560766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263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9175986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33375"/>
            <a:ext cx="8713787" cy="6127750"/>
          </a:xfrm>
          <a:prstGeom prst="rect">
            <a:avLst/>
          </a:prstGeom>
          <a:solidFill>
            <a:srgbClr val="000066"/>
          </a:solidFill>
          <a:ln w="762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035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88840"/>
            <a:ext cx="4032126" cy="4778764"/>
          </a:xfrm>
          <a:prstGeom prst="rect">
            <a:avLst/>
          </a:prstGeom>
          <a:solidFill>
            <a:srgbClr val="000066"/>
          </a:solidFill>
          <a:ln w="762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188640"/>
            <a:ext cx="3960438" cy="4896544"/>
          </a:xfrm>
          <a:prstGeom prst="rect">
            <a:avLst/>
          </a:prstGeom>
          <a:solidFill>
            <a:srgbClr val="000066"/>
          </a:solidFill>
          <a:ln w="762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88640"/>
            <a:ext cx="3960440" cy="163492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/>
              <a:t>Сварог</a:t>
            </a:r>
            <a:r>
              <a:rPr lang="ru-RU" b="1" dirty="0" smtClean="0"/>
              <a:t> - Бог </a:t>
            </a:r>
            <a:r>
              <a:rPr lang="ru-RU" b="1" dirty="0"/>
              <a:t>огня, кузнечного дела, семейного очага. Небесный кузнец и великий воин. Бог Неба.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8026" y="5301208"/>
            <a:ext cx="3960438" cy="146264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Главное божество языческого пантеона восточных славян. Перуна считают покровителем воинов и витязей.</a:t>
            </a:r>
          </a:p>
        </p:txBody>
      </p:sp>
    </p:spTree>
    <p:extLst>
      <p:ext uri="{BB962C8B-B14F-4D97-AF65-F5344CB8AC3E}">
        <p14:creationId xmlns:p14="http://schemas.microsoft.com/office/powerpoint/2010/main" val="90343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12776"/>
            <a:ext cx="3722428" cy="5184576"/>
          </a:xfrm>
          <a:prstGeom prst="rect">
            <a:avLst/>
          </a:prstGeom>
          <a:solidFill>
            <a:srgbClr val="000066"/>
          </a:solidFill>
          <a:ln w="762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227513" cy="5184576"/>
          </a:xfrm>
          <a:prstGeom prst="rect">
            <a:avLst/>
          </a:prstGeom>
          <a:solidFill>
            <a:srgbClr val="000066"/>
          </a:solidFill>
          <a:ln w="762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92080" y="188640"/>
            <a:ext cx="3722428" cy="105727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Бог Солнца.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Его имя означает - "дающий Бог", "податель всех благ".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1" y="5638800"/>
            <a:ext cx="4155505" cy="105727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Родитель всего живого и сущего. Род породил все что мы видим вокруг.</a:t>
            </a:r>
          </a:p>
        </p:txBody>
      </p:sp>
    </p:spTree>
    <p:extLst>
      <p:ext uri="{BB962C8B-B14F-4D97-AF65-F5344CB8AC3E}">
        <p14:creationId xmlns:p14="http://schemas.microsoft.com/office/powerpoint/2010/main" val="1486822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60350"/>
            <a:ext cx="8064500" cy="6397625"/>
          </a:xfrm>
          <a:prstGeom prst="rect">
            <a:avLst/>
          </a:prstGeom>
          <a:solidFill>
            <a:srgbClr val="000066"/>
          </a:solidFill>
          <a:ln w="762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750" y="260350"/>
            <a:ext cx="2736850" cy="12954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Велес -покровитель </a:t>
            </a:r>
            <a:r>
              <a:rPr lang="ru-RU" b="1" dirty="0"/>
              <a:t>домашнего скота и богатства, попечитель торговцев,  землепашцев..</a:t>
            </a:r>
            <a:r>
              <a:rPr lang="ru-RU" dirty="0"/>
              <a:t>  </a:t>
            </a:r>
          </a:p>
        </p:txBody>
      </p:sp>
    </p:spTree>
    <p:extLst>
      <p:ext uri="{BB962C8B-B14F-4D97-AF65-F5344CB8AC3E}">
        <p14:creationId xmlns:p14="http://schemas.microsoft.com/office/powerpoint/2010/main" val="1783660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5021263" cy="6408738"/>
          </a:xfrm>
          <a:prstGeom prst="rect">
            <a:avLst/>
          </a:prstGeom>
          <a:solidFill>
            <a:srgbClr val="000066"/>
          </a:solidFill>
          <a:ln w="762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80112" y="332656"/>
            <a:ext cx="3095625" cy="338437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 smtClean="0"/>
              <a:t>Макошь</a:t>
            </a:r>
            <a:r>
              <a:rPr lang="ru-RU" sz="2400" b="1" dirty="0" smtClean="0"/>
              <a:t>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/>
              <a:t>Плетет </a:t>
            </a:r>
            <a:r>
              <a:rPr lang="ru-RU" sz="2400" b="1" dirty="0"/>
              <a:t>нити судеб, покровительница женских рукоделий, попечительствует женскому плодородию и урожайности</a:t>
            </a:r>
          </a:p>
        </p:txBody>
      </p:sp>
    </p:spTree>
    <p:extLst>
      <p:ext uri="{BB962C8B-B14F-4D97-AF65-F5344CB8AC3E}">
        <p14:creationId xmlns:p14="http://schemas.microsoft.com/office/powerpoint/2010/main" val="3977617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57200" y="908720"/>
            <a:ext cx="8229600" cy="521744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rtlCol="0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Происхождение и расселение восточных славян;</a:t>
            </a:r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 action="ppaction://hlinksldjump"/>
              </a:rPr>
              <a:t>Занятия славян;</a:t>
            </a:r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4" action="ppaction://hlinksldjump"/>
              </a:rPr>
              <a:t>Быт и нравы;</a:t>
            </a:r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5" action="ppaction://hlinksldjump"/>
              </a:rPr>
              <a:t>Верования;</a:t>
            </a:r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6" action="ppaction://hlinksldjump"/>
              </a:rPr>
              <a:t>Управление.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 descr="Картинка 3 из 29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67175" y="2276872"/>
            <a:ext cx="5076825" cy="4103365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71763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60350"/>
            <a:ext cx="4579937" cy="6408738"/>
          </a:xfrm>
          <a:prstGeom prst="rect">
            <a:avLst/>
          </a:prstGeom>
          <a:solidFill>
            <a:srgbClr val="000066"/>
          </a:solidFill>
          <a:ln w="762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 descr="Картинка 53 из 15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5672"/>
            <a:ext cx="4229100" cy="4561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7272" y="4993851"/>
            <a:ext cx="3330114" cy="179992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Волхвы, жрецы в Древней Руси, служители языческого религиозного культа.</a:t>
            </a:r>
          </a:p>
        </p:txBody>
      </p:sp>
    </p:spTree>
    <p:extLst>
      <p:ext uri="{BB962C8B-B14F-4D97-AF65-F5344CB8AC3E}">
        <p14:creationId xmlns:p14="http://schemas.microsoft.com/office/powerpoint/2010/main" val="1018313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785671" cy="5832946"/>
          </a:xfrm>
          <a:prstGeom prst="rect">
            <a:avLst/>
          </a:prstGeom>
          <a:solidFill>
            <a:srgbClr val="000066"/>
          </a:solidFill>
          <a:ln w="762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84213" y="6201245"/>
            <a:ext cx="8208962" cy="540544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sz="4000" b="1"/>
              <a:t>Масленица</a:t>
            </a:r>
          </a:p>
        </p:txBody>
      </p:sp>
    </p:spTree>
    <p:extLst>
      <p:ext uri="{BB962C8B-B14F-4D97-AF65-F5344CB8AC3E}">
        <p14:creationId xmlns:p14="http://schemas.microsoft.com/office/powerpoint/2010/main" val="3450551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5267325" cy="6219825"/>
          </a:xfrm>
          <a:prstGeom prst="rect">
            <a:avLst/>
          </a:prstGeom>
          <a:solidFill>
            <a:srgbClr val="000066"/>
          </a:solidFill>
          <a:ln w="762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940425" y="5229200"/>
            <a:ext cx="3024188" cy="16288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sz="5400" b="1"/>
              <a:t>Иван Купала</a:t>
            </a:r>
          </a:p>
        </p:txBody>
      </p:sp>
    </p:spTree>
    <p:extLst>
      <p:ext uri="{BB962C8B-B14F-4D97-AF65-F5344CB8AC3E}">
        <p14:creationId xmlns:p14="http://schemas.microsoft.com/office/powerpoint/2010/main" val="57082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8640"/>
            <a:ext cx="7488832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«Эти племена, </a:t>
            </a: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склавин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и антов, не управляются одним человеком, но издревле живут в народоправстве, и поэтому у них счастье и несчастье в жизни считается делом общим» (</a:t>
            </a: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Прокопий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)</a:t>
            </a:r>
            <a:endParaRPr lang="ru-RU" dirty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grpSp>
        <p:nvGrpSpPr>
          <p:cNvPr id="4" name="Группа 6"/>
          <p:cNvGrpSpPr/>
          <p:nvPr/>
        </p:nvGrpSpPr>
        <p:grpSpPr>
          <a:xfrm>
            <a:off x="661329" y="2708920"/>
            <a:ext cx="7776864" cy="1875130"/>
            <a:chOff x="971600" y="3861048"/>
            <a:chExt cx="7776864" cy="914400"/>
          </a:xfrm>
          <a:solidFill>
            <a:schemeClr val="accent3">
              <a:lumMod val="75000"/>
            </a:schemeClr>
          </a:solidFill>
        </p:grpSpPr>
        <p:sp>
          <p:nvSpPr>
            <p:cNvPr id="5" name="Прямоугольник 4"/>
            <p:cNvSpPr/>
            <p:nvPr/>
          </p:nvSpPr>
          <p:spPr>
            <a:xfrm>
              <a:off x="971600" y="3861048"/>
              <a:ext cx="3888432" cy="914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/>
                <a:t>Крестьянская община –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/>
                <a:t>ВЕРВЬ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860032" y="3861048"/>
              <a:ext cx="3888432" cy="914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/>
                <a:t>Городское вече</a:t>
              </a: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763688" y="4584050"/>
            <a:ext cx="5327650" cy="186928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Выбирали старейшин;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Решали вопросы войны и мира;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Выносили судебные решения.</a:t>
            </a:r>
          </a:p>
        </p:txBody>
      </p:sp>
    </p:spTree>
    <p:extLst>
      <p:ext uri="{BB962C8B-B14F-4D97-AF65-F5344CB8AC3E}">
        <p14:creationId xmlns:p14="http://schemas.microsoft.com/office/powerpoint/2010/main" val="416553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image0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8496300" cy="5549900"/>
          </a:xfrm>
          <a:prstGeom prst="rect">
            <a:avLst/>
          </a:prstGeom>
          <a:solidFill>
            <a:srgbClr val="000066"/>
          </a:solidFill>
          <a:ln w="762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8313" y="6021388"/>
            <a:ext cx="8424862" cy="6477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Князь</a:t>
            </a:r>
            <a:r>
              <a:rPr lang="ru-RU" sz="4000" b="1" dirty="0"/>
              <a:t> – вождь </a:t>
            </a:r>
            <a:r>
              <a:rPr lang="ru-RU" sz="4000" b="1" dirty="0" smtClean="0"/>
              <a:t>племени.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80129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slovar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6409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51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5018088" cy="6408737"/>
          </a:xfrm>
          <a:prstGeom prst="rect">
            <a:avLst/>
          </a:prstGeom>
          <a:solidFill>
            <a:srgbClr val="000066"/>
          </a:solidFill>
          <a:ln w="762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580063" y="1412776"/>
            <a:ext cx="3313112" cy="4753074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Дружина </a:t>
            </a:r>
            <a:r>
              <a:rPr lang="ru-RU" sz="4000" b="1" dirty="0"/>
              <a:t>– это</a:t>
            </a:r>
          </a:p>
          <a:p>
            <a:pPr algn="ctr"/>
            <a:r>
              <a:rPr lang="ru-RU" sz="4000" b="1" dirty="0"/>
              <a:t>войско князя</a:t>
            </a:r>
          </a:p>
        </p:txBody>
      </p:sp>
    </p:spTree>
    <p:extLst>
      <p:ext uri="{BB962C8B-B14F-4D97-AF65-F5344CB8AC3E}">
        <p14:creationId xmlns:p14="http://schemas.microsoft.com/office/powerpoint/2010/main" val="110326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6192812" cy="6480175"/>
          </a:xfrm>
          <a:prstGeom prst="rect">
            <a:avLst/>
          </a:prstGeom>
          <a:solidFill>
            <a:srgbClr val="000066"/>
          </a:solidFill>
          <a:ln w="762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516216" y="4652963"/>
            <a:ext cx="2448397" cy="201612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sz="5400" b="1"/>
              <a:t>Сбор дани</a:t>
            </a:r>
          </a:p>
        </p:txBody>
      </p:sp>
    </p:spTree>
    <p:extLst>
      <p:ext uri="{BB962C8B-B14F-4D97-AF65-F5344CB8AC3E}">
        <p14:creationId xmlns:p14="http://schemas.microsoft.com/office/powerpoint/2010/main" val="311995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24936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  <a:cs typeface="+mn-cs"/>
              </a:rPr>
              <a:t>Индоевропейцы - народы</a:t>
            </a:r>
            <a:r>
              <a:rPr lang="vi-VN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  <a:cs typeface="+mn-cs"/>
              </a:rPr>
              <a:t>-носители</a:t>
            </a:r>
            <a:r>
              <a:rPr lang="ru-RU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  <a:cs typeface="+mn-cs"/>
              </a:rPr>
              <a:t> индоевропейских языков.</a:t>
            </a:r>
            <a:endParaRPr lang="ru-RU" sz="3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3" name="Picture 2" descr="C:\Users\Администратор\Desktop\europa1s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773238"/>
            <a:ext cx="8456613" cy="4684712"/>
          </a:xfrm>
          <a:prstGeom prst="rect">
            <a:avLst/>
          </a:prstGeom>
          <a:noFill/>
          <a:ln w="57150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ЯЗЫКИ МИР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4652963"/>
            <a:ext cx="19050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870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99592" y="404664"/>
            <a:ext cx="3456384" cy="914400"/>
          </a:xfrm>
          <a:prstGeom prst="roundRect">
            <a:avLst/>
          </a:prstGeom>
          <a:solidFill>
            <a:srgbClr val="9BBB59">
              <a:lumMod val="75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индоевропейцы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339975" y="1125538"/>
            <a:ext cx="484188" cy="574675"/>
          </a:xfrm>
          <a:prstGeom prst="downArrow">
            <a:avLst/>
          </a:prstGeom>
          <a:solidFill>
            <a:srgbClr val="9BBB59">
              <a:lumMod val="75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1628800"/>
            <a:ext cx="3384376" cy="914400"/>
          </a:xfrm>
          <a:prstGeom prst="roundRect">
            <a:avLst/>
          </a:prstGeom>
          <a:solidFill>
            <a:srgbClr val="9BBB59">
              <a:lumMod val="75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err="1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Балтославянские</a:t>
            </a:r>
            <a:r>
              <a:rPr kumimoji="0" lang="ru-RU" sz="2800" b="1" i="0" u="none" strike="noStrike" kern="0" cap="none" spc="0" normalizeH="0" baseline="0" noProof="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племена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1619250" y="2565400"/>
            <a:ext cx="485775" cy="576263"/>
          </a:xfrm>
          <a:prstGeom prst="downArrow">
            <a:avLst/>
          </a:prstGeom>
          <a:solidFill>
            <a:srgbClr val="9BBB59">
              <a:lumMod val="75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276600" y="2565400"/>
            <a:ext cx="484188" cy="576263"/>
          </a:xfrm>
          <a:prstGeom prst="downArrow">
            <a:avLst/>
          </a:prstGeom>
          <a:solidFill>
            <a:srgbClr val="9BBB59">
              <a:lumMod val="75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8313" y="3068638"/>
            <a:ext cx="1871662" cy="914400"/>
          </a:xfrm>
          <a:prstGeom prst="roundRect">
            <a:avLst/>
          </a:prstGeom>
          <a:solidFill>
            <a:srgbClr val="9BBB59">
              <a:lumMod val="75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балты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43213" y="3068638"/>
            <a:ext cx="1800225" cy="914400"/>
          </a:xfrm>
          <a:prstGeom prst="roundRect">
            <a:avLst/>
          </a:prstGeom>
          <a:solidFill>
            <a:srgbClr val="9BBB59">
              <a:lumMod val="75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славяне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8313" y="4941888"/>
            <a:ext cx="1778000" cy="574675"/>
          </a:xfrm>
          <a:prstGeom prst="roundRect">
            <a:avLst/>
          </a:prstGeom>
          <a:solidFill>
            <a:srgbClr val="9BBB59">
              <a:lumMod val="75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западные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71775" y="4941888"/>
            <a:ext cx="1778000" cy="574675"/>
          </a:xfrm>
          <a:prstGeom prst="roundRect">
            <a:avLst/>
          </a:prstGeom>
          <a:solidFill>
            <a:srgbClr val="9BBB59">
              <a:lumMod val="75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южные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24525" y="4941888"/>
            <a:ext cx="2160588" cy="574675"/>
          </a:xfrm>
          <a:prstGeom prst="roundRect">
            <a:avLst/>
          </a:prstGeom>
          <a:solidFill>
            <a:srgbClr val="9BBB59">
              <a:lumMod val="75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восточные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2124075" y="4005263"/>
            <a:ext cx="1511300" cy="936625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3144043" y="4425157"/>
            <a:ext cx="1008063" cy="25400"/>
          </a:xfrm>
          <a:prstGeom prst="straightConnector1">
            <a:avLst/>
          </a:prstGeom>
          <a:noFill/>
          <a:ln w="762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5" name="Прямая со стрелкой 14"/>
          <p:cNvCxnSpPr/>
          <p:nvPr/>
        </p:nvCxnSpPr>
        <p:spPr>
          <a:xfrm>
            <a:off x="3563938" y="3933825"/>
            <a:ext cx="2160587" cy="1008063"/>
          </a:xfrm>
          <a:prstGeom prst="straightConnector1">
            <a:avLst/>
          </a:prstGeom>
          <a:noFill/>
          <a:ln w="762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16" name="Скругленный прямоугольник 15"/>
          <p:cNvSpPr/>
          <p:nvPr/>
        </p:nvSpPr>
        <p:spPr>
          <a:xfrm>
            <a:off x="6156325" y="2205038"/>
            <a:ext cx="1368425" cy="914400"/>
          </a:xfrm>
          <a:prstGeom prst="roundRect">
            <a:avLst/>
          </a:prstGeom>
          <a:solidFill>
            <a:srgbClr val="9BBB59">
              <a:lumMod val="75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русские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76825" y="3573463"/>
            <a:ext cx="1511300" cy="576262"/>
          </a:xfrm>
          <a:prstGeom prst="roundRect">
            <a:avLst/>
          </a:prstGeom>
          <a:solidFill>
            <a:srgbClr val="9BBB59">
              <a:lumMod val="75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украинцы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451725" y="3500438"/>
            <a:ext cx="1692275" cy="576262"/>
          </a:xfrm>
          <a:prstGeom prst="roundRect">
            <a:avLst/>
          </a:prstGeom>
          <a:solidFill>
            <a:srgbClr val="9BBB59">
              <a:lumMod val="75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белорусы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7020272" y="3141663"/>
            <a:ext cx="0" cy="1800227"/>
          </a:xfrm>
          <a:prstGeom prst="straightConnector1">
            <a:avLst/>
          </a:prstGeom>
          <a:noFill/>
          <a:ln w="762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7554728" y="4053683"/>
            <a:ext cx="865188" cy="911225"/>
          </a:xfrm>
          <a:prstGeom prst="straightConnector1">
            <a:avLst/>
          </a:prstGeom>
          <a:noFill/>
          <a:ln w="762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24" name="Прямая со стрелкой 23"/>
          <p:cNvCxnSpPr>
            <a:cxnSpLocks noChangeShapeType="1"/>
          </p:cNvCxnSpPr>
          <p:nvPr/>
        </p:nvCxnSpPr>
        <p:spPr bwMode="auto">
          <a:xfrm flipH="1" flipV="1">
            <a:off x="5832475" y="4162425"/>
            <a:ext cx="973138" cy="766763"/>
          </a:xfrm>
          <a:prstGeom prst="straightConnector1">
            <a:avLst/>
          </a:prstGeom>
          <a:noFill/>
          <a:ln w="76200" algn="ctr">
            <a:solidFill>
              <a:sysClr val="windowText" lastClr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TextBox 46"/>
          <p:cNvSpPr txBox="1">
            <a:spLocks noChangeArrowheads="1"/>
          </p:cNvSpPr>
          <p:nvPr/>
        </p:nvSpPr>
        <p:spPr bwMode="auto">
          <a:xfrm>
            <a:off x="374650" y="4177506"/>
            <a:ext cx="1871663" cy="36830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5 век нашей эры</a:t>
            </a:r>
          </a:p>
        </p:txBody>
      </p:sp>
      <p:sp>
        <p:nvSpPr>
          <p:cNvPr id="26" name="TextBox 44"/>
          <p:cNvSpPr txBox="1">
            <a:spLocks noChangeArrowheads="1"/>
          </p:cNvSpPr>
          <p:nvPr/>
        </p:nvSpPr>
        <p:spPr bwMode="auto">
          <a:xfrm>
            <a:off x="4585498" y="1285150"/>
            <a:ext cx="1152525" cy="646112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4 тыс. лет назад</a:t>
            </a:r>
          </a:p>
        </p:txBody>
      </p:sp>
      <p:sp>
        <p:nvSpPr>
          <p:cNvPr id="27" name="TextBox 45"/>
          <p:cNvSpPr txBox="1">
            <a:spLocks noChangeArrowheads="1"/>
          </p:cNvSpPr>
          <p:nvPr/>
        </p:nvSpPr>
        <p:spPr bwMode="auto">
          <a:xfrm>
            <a:off x="4427538" y="2565400"/>
            <a:ext cx="1409700" cy="36830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5 век до н.э.</a:t>
            </a:r>
          </a:p>
        </p:txBody>
      </p:sp>
      <p:pic>
        <p:nvPicPr>
          <p:cNvPr id="28" name="Picture 2" descr="Картинка 6 из 105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16632"/>
            <a:ext cx="3340766" cy="1944216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88733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 из 22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5761037" cy="6527800"/>
          </a:xfrm>
          <a:prstGeom prst="rect">
            <a:avLst/>
          </a:prstGeom>
          <a:noFill/>
          <a:ln w="57150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40152" y="188640"/>
            <a:ext cx="3203848" cy="60016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  <a:cs typeface="+mn-cs"/>
              </a:rPr>
              <a:t>Славяне заняли большую часть Восточно-Европейской равнины.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  <a:cs typeface="+mn-cs"/>
              </a:rPr>
              <a:t>12-15 </a:t>
            </a:r>
            <a:r>
              <a:rPr lang="ru-RU" sz="2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  <a:cs typeface="+mn-cs"/>
              </a:rPr>
              <a:t>восточнославянских племенных союзов.</a:t>
            </a:r>
          </a:p>
        </p:txBody>
      </p:sp>
    </p:spTree>
    <p:extLst>
      <p:ext uri="{BB962C8B-B14F-4D97-AF65-F5344CB8AC3E}">
        <p14:creationId xmlns:p14="http://schemas.microsoft.com/office/powerpoint/2010/main" val="158891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estival.1september.ru/articles/413416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84976" cy="6480720"/>
          </a:xfrm>
          <a:prstGeom prst="rect">
            <a:avLst/>
          </a:prstGeom>
          <a:noFill/>
          <a:ln w="57150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83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5 из 29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765175"/>
            <a:ext cx="3598862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1999" y="692696"/>
            <a:ext cx="4104457" cy="31085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Бортничество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- бортевое пчеловодство,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добывание меда и воска диких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лесных пчел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из естественных дупел 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разведение пчел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в выдолбленных дуплах.</a:t>
            </a:r>
          </a:p>
        </p:txBody>
      </p:sp>
      <p:pic>
        <p:nvPicPr>
          <p:cNvPr id="4" name="Picture 4" descr="http://im3-tub.yandex.net/i?id=209305582-66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149725"/>
            <a:ext cx="1728788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921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1259437227_3-ivanov-sergejj-vasilevi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713788" cy="6169025"/>
          </a:xfrm>
          <a:prstGeom prst="rect">
            <a:avLst/>
          </a:prstGeom>
          <a:solidFill>
            <a:srgbClr val="000066"/>
          </a:solidFill>
          <a:ln w="762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871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8198" y="0"/>
            <a:ext cx="458760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  <a:cs typeface="+mn-cs"/>
              </a:rPr>
              <a:t>Быт и </a:t>
            </a:r>
            <a:r>
              <a:rPr lang="ru-RU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  <a:cs typeface="+mn-cs"/>
              </a:rPr>
              <a:t>нравы.</a:t>
            </a:r>
            <a:endParaRPr lang="ru-RU" sz="5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3" name="Picture 3" descr="95cf4e5d84f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569325" cy="5664200"/>
          </a:xfrm>
          <a:prstGeom prst="rect">
            <a:avLst/>
          </a:prstGeom>
          <a:solidFill>
            <a:srgbClr val="000066"/>
          </a:solidFill>
          <a:ln w="76200" algn="ctr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50825" y="6092825"/>
            <a:ext cx="8569325" cy="504825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sz="2800" b="1" dirty="0"/>
              <a:t>Славянский посёлок</a:t>
            </a:r>
          </a:p>
        </p:txBody>
      </p:sp>
    </p:spTree>
    <p:extLst>
      <p:ext uri="{BB962C8B-B14F-4D97-AF65-F5344CB8AC3E}">
        <p14:creationId xmlns:p14="http://schemas.microsoft.com/office/powerpoint/2010/main" val="49336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106</TotalTime>
  <Words>323</Words>
  <Application>Microsoft Office PowerPoint</Application>
  <PresentationFormat>Экран (4:3)</PresentationFormat>
  <Paragraphs>56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Трек</vt:lpstr>
      <vt:lpstr>Восточные славяне.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Восточные славяне. Происхождение и расселение.</dc:title>
  <dc:creator>teach</dc:creator>
  <cp:lastModifiedBy>teach</cp:lastModifiedBy>
  <cp:revision>9</cp:revision>
  <dcterms:created xsi:type="dcterms:W3CDTF">2014-01-16T08:31:51Z</dcterms:created>
  <dcterms:modified xsi:type="dcterms:W3CDTF">2014-01-17T05:19:02Z</dcterms:modified>
</cp:coreProperties>
</file>