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70" r:id="rId2"/>
    <p:sldId id="256" r:id="rId3"/>
    <p:sldId id="257" r:id="rId4"/>
    <p:sldId id="258" r:id="rId5"/>
    <p:sldId id="259" r:id="rId6"/>
    <p:sldId id="260" r:id="rId7"/>
    <p:sldId id="261"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B4C71EC6-210F-42DE-9C53-41977AD35B3D}" type="datetimeFigureOut">
              <a:rPr lang="ru-RU" smtClean="0"/>
              <a:t>23.10.2013</a:t>
            </a:fld>
            <a:endParaRPr lang="ru-RU"/>
          </a:p>
        </p:txBody>
      </p:sp>
      <p:sp>
        <p:nvSpPr>
          <p:cNvPr id="16" name="Номер слайда 15"/>
          <p:cNvSpPr>
            <a:spLocks noGrp="1"/>
          </p:cNvSpPr>
          <p:nvPr>
            <p:ph type="sldNum" sz="quarter" idx="11"/>
          </p:nvPr>
        </p:nvSpPr>
        <p:spPr/>
        <p:txBody>
          <a:bodyPr/>
          <a:lstStyle/>
          <a:p>
            <a:fld id="{B19B0651-EE4F-4900-A07F-96A6BFA9D0F0}"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23.10.2013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23.10.2013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B4C71EC6-210F-42DE-9C53-41977AD35B3D}" type="datetimeFigureOut">
              <a:rPr lang="ru-RU" smtClean="0"/>
              <a:t>23.10.2013</a:t>
            </a:fld>
            <a:endParaRPr lang="ru-RU"/>
          </a:p>
        </p:txBody>
      </p:sp>
      <p:sp>
        <p:nvSpPr>
          <p:cNvPr id="15" name="Номер слайда 14"/>
          <p:cNvSpPr>
            <a:spLocks noGrp="1"/>
          </p:cNvSpPr>
          <p:nvPr>
            <p:ph type="sldNum" sz="quarter" idx="15"/>
          </p:nvPr>
        </p:nvSpPr>
        <p:spPr/>
        <p:txBody>
          <a:bodyPr/>
          <a:lstStyle>
            <a:lvl1pPr algn="ctr">
              <a:defRPr/>
            </a:lvl1pPr>
          </a:lstStyle>
          <a:p>
            <a:fld id="{B19B0651-EE4F-4900-A07F-96A6BFA9D0F0}"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4C71EC6-210F-42DE-9C53-41977AD35B3D}" type="datetimeFigureOut">
              <a:rPr lang="ru-RU" smtClean="0"/>
              <a:t>23.10.2013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B4C71EC6-210F-42DE-9C53-41977AD35B3D}" type="datetimeFigureOut">
              <a:rPr lang="ru-RU" smtClean="0"/>
              <a:t>23.10.2013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B4C71EC6-210F-42DE-9C53-41977AD35B3D}" type="datetimeFigureOut">
              <a:rPr lang="ru-RU" smtClean="0"/>
              <a:t>23.10.2013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t>23.10.2013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23.10.2013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B4C71EC6-210F-42DE-9C53-41977AD35B3D}" type="datetimeFigureOut">
              <a:rPr lang="ru-RU" smtClean="0"/>
              <a:t>23.10.2013</a:t>
            </a:fld>
            <a:endParaRPr lang="ru-RU"/>
          </a:p>
        </p:txBody>
      </p:sp>
      <p:sp>
        <p:nvSpPr>
          <p:cNvPr id="9" name="Номер слайда 8"/>
          <p:cNvSpPr>
            <a:spLocks noGrp="1"/>
          </p:cNvSpPr>
          <p:nvPr>
            <p:ph type="sldNum" sz="quarter" idx="15"/>
          </p:nvPr>
        </p:nvSpPr>
        <p:spPr/>
        <p:txBody>
          <a:bodyPr/>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B4C71EC6-210F-42DE-9C53-41977AD35B3D}" type="datetimeFigureOut">
              <a:rPr lang="ru-RU" smtClean="0"/>
              <a:t>23.10.2013</a:t>
            </a:fld>
            <a:endParaRPr lang="ru-RU"/>
          </a:p>
        </p:txBody>
      </p:sp>
      <p:sp>
        <p:nvSpPr>
          <p:cNvPr id="9" name="Номер слайда 8"/>
          <p:cNvSpPr>
            <a:spLocks noGrp="1"/>
          </p:cNvSpPr>
          <p:nvPr>
            <p:ph type="sldNum" sz="quarter" idx="11"/>
          </p:nvPr>
        </p:nvSpPr>
        <p:spPr/>
        <p:txBody>
          <a:bodyPr/>
          <a:lstStyle/>
          <a:p>
            <a:fld id="{B19B0651-EE4F-4900-A07F-96A6BFA9D0F0}"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4C71EC6-210F-42DE-9C53-41977AD35B3D}" type="datetimeFigureOut">
              <a:rPr lang="ru-RU" smtClean="0"/>
              <a:t>23.10.2013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9B0651-EE4F-4900-A07F-96A6BFA9D0F0}"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hyperlink" Target="http://ru.wikipedia.org/wiki/%D0%A2%D1%80%D0%BE%D1%82%D0%B8%D0%BB%D0%BE%D0%B2%D1%8B%D0%B9_%D1%8D%D0%BA%D0%B2%D0%B8%D0%B2%D0%B0%D0%BB%D0%B5%D0%BD%D1%82" TargetMode="External"/><Relationship Id="rId3" Type="http://schemas.openxmlformats.org/officeDocument/2006/relationships/hyperlink" Target="http://ru.wikipedia.org/wiki/%D0%A1%D0%B0%D0%BC%D0%B0%D1%80%D1%81%D0%BA%D0%BE%D0%B5_%D0%B2%D1%80%D0%B5%D0%BC%D1%8F" TargetMode="External"/><Relationship Id="rId7" Type="http://schemas.openxmlformats.org/officeDocument/2006/relationships/hyperlink" Target="http://ru.wikipedia.org/w/index.php?title=%D0%A3%D0%BB%D0%B8%D1%86%D0%B0_%D0%9A%D0%B0%D1%80%D0%BB%D0%B0_%D0%9C%D0%B0%D1%80%D0%BA%D1%81%D0%B0_(%D0%A2%D0%BE%D0%BB%D1%8C%D1%8F%D1%82%D1%82%D0%B8)&amp;action=edit&amp;redlink=1" TargetMode="External"/><Relationship Id="rId12" Type="http://schemas.openxmlformats.org/officeDocument/2006/relationships/hyperlink" Target="http://ru.wikipedia.org/wiki/%D0%98%D0%BD%D1%82%D0%B5%D1%80%D0%BD%D0%B5%D1%82" TargetMode="External"/><Relationship Id="rId2" Type="http://schemas.openxmlformats.org/officeDocument/2006/relationships/hyperlink" Target="http://ru.wikipedia.org/wiki/31_%D0%BE%D0%BA%D1%82%D1%8F%D0%B1%D1%80%D1%8F" TargetMode="External"/><Relationship Id="rId1" Type="http://schemas.openxmlformats.org/officeDocument/2006/relationships/slideLayout" Target="../slideLayouts/slideLayout2.xml"/><Relationship Id="rId6" Type="http://schemas.openxmlformats.org/officeDocument/2006/relationships/hyperlink" Target="http://ru.wikipedia.org/w/index.php?title=%D0%A3%D0%BB%D0%B8%D1%86%D0%B0_%D0%93%D0%B0%D0%B3%D0%B0%D1%80%D0%B8%D0%BD%D0%B0_(%D0%A2%D0%BE%D0%BB%D1%8C%D1%8F%D1%82%D1%82%D0%B8)&amp;action=edit&amp;redlink=1" TargetMode="External"/><Relationship Id="rId11" Type="http://schemas.openxmlformats.org/officeDocument/2006/relationships/hyperlink" Target="http://ru.wikipedia.org/wiki/%D0%91%D0%BB%D0%BE%D0%B3" TargetMode="External"/><Relationship Id="rId5" Type="http://schemas.openxmlformats.org/officeDocument/2006/relationships/hyperlink" Target="http://ru.wikipedia.org/wiki/%D0%A6%D0%B5%D0%BD%D1%82%D1%80%D0%B0%D0%BB%D1%8C%D0%BD%D1%8B%D0%B9_%D1%80%D0%B0%D0%B9%D0%BE%D0%BD_%D0%A2%D0%BE%D0%BB%D1%8C%D1%8F%D1%82%D1%82%D0%B8" TargetMode="External"/><Relationship Id="rId10" Type="http://schemas.openxmlformats.org/officeDocument/2006/relationships/hyperlink" Target="http://ru.wikipedia.org/wiki/%D0%A1%D0%BA%D0%BE%D1%80%D0%B0%D1%8F_%D0%BC%D0%B5%D0%B4%D0%B8%D1%86%D0%B8%D0%BD%D1%81%D0%BA%D0%B0%D1%8F_%D0%BF%D0%BE%D0%BC%D0%BE%D1%89%D1%8C" TargetMode="External"/><Relationship Id="rId4" Type="http://schemas.openxmlformats.org/officeDocument/2006/relationships/hyperlink" Target="http://ru.wikipedia.org/wiki/%D0%90%D0%B2%D1%82%D0%BE%D0%B1%D1%83%D1%81" TargetMode="External"/><Relationship Id="rId9" Type="http://schemas.openxmlformats.org/officeDocument/2006/relationships/hyperlink" Target="http://ru.wikipedia.org/wiki/%D0%A2%D0%93%D0%A3%D0%A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ria.ru/incidents/20040826/664268.html" TargetMode="External"/><Relationship Id="rId2" Type="http://schemas.openxmlformats.org/officeDocument/2006/relationships/image" Target="../media/image7.jpg"/><Relationship Id="rId1" Type="http://schemas.openxmlformats.org/officeDocument/2006/relationships/slideLayout" Target="../slideLayouts/slideLayout9.xml"/><Relationship Id="rId5" Type="http://schemas.openxmlformats.org/officeDocument/2006/relationships/hyperlink" Target="http://www.vigivanie.com/vigivanie-pri-radiacii/1062-top-avarii.html" TargetMode="External"/><Relationship Id="rId4" Type="http://schemas.openxmlformats.org/officeDocument/2006/relationships/hyperlink" Target="http://www.ssqq.com/archive/disasters.ht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457200" y="1433732"/>
            <a:ext cx="8305800" cy="2715348"/>
          </a:xfrm>
        </p:spPr>
        <p:txBody>
          <a:bodyPr/>
          <a:lstStyle/>
          <a:p>
            <a:r>
              <a:rPr lang="ru-RU" dirty="0"/>
              <a:t>Приготовил </a:t>
            </a:r>
            <a:r>
              <a:rPr lang="ru-RU" dirty="0" smtClean="0"/>
              <a:t> </a:t>
            </a:r>
            <a:r>
              <a:rPr lang="ru-RU" dirty="0"/>
              <a:t>презентацию</a:t>
            </a:r>
            <a:br>
              <a:rPr lang="ru-RU" dirty="0"/>
            </a:br>
            <a:r>
              <a:rPr lang="ru-RU" dirty="0" smtClean="0"/>
              <a:t>Ученик</a:t>
            </a:r>
            <a:r>
              <a:rPr lang="en-US" dirty="0" smtClean="0"/>
              <a:t>”8</a:t>
            </a:r>
            <a:r>
              <a:rPr lang="ru-RU" dirty="0" smtClean="0"/>
              <a:t>Б</a:t>
            </a:r>
            <a:r>
              <a:rPr lang="en-US" dirty="0" smtClean="0"/>
              <a:t>”</a:t>
            </a:r>
            <a:r>
              <a:rPr lang="ru-RU" dirty="0" smtClean="0"/>
              <a:t>класса</a:t>
            </a:r>
            <a:br>
              <a:rPr lang="ru-RU" dirty="0" smtClean="0"/>
            </a:br>
            <a:r>
              <a:rPr lang="ru-RU" dirty="0" smtClean="0"/>
              <a:t>Капустин Данил</a:t>
            </a:r>
            <a:endParaRPr lang="ru-RU" dirty="0"/>
          </a:p>
        </p:txBody>
      </p:sp>
    </p:spTree>
    <p:extLst>
      <p:ext uri="{BB962C8B-B14F-4D97-AF65-F5344CB8AC3E}">
        <p14:creationId xmlns:p14="http://schemas.microsoft.com/office/powerpoint/2010/main" val="271473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a:spLocks noGrp="1"/>
          </p:cNvSpPr>
          <p:nvPr>
            <p:ph idx="1"/>
          </p:nvPr>
        </p:nvSpPr>
        <p:spPr>
          <a:xfrm>
            <a:off x="323528" y="620688"/>
            <a:ext cx="8642350" cy="5400898"/>
          </a:xfrm>
        </p:spPr>
        <p:txBody>
          <a:bodyPr>
            <a:noAutofit/>
          </a:bodyPr>
          <a:lstStyle/>
          <a:p>
            <a:r>
              <a:rPr lang="ru-RU" sz="1200" dirty="0"/>
              <a:t>Взрыв прогремел в понедельник в аэропорту Домодедово. Более 30 человек погибли, более 100 пострадали, точные цифры неизвестны. Бомбу в международном терминале привел в действие террорист-смертник, который находился в толпе встречающих. Взрыв произошел на выходе из зеленой таможенной зоны. </a:t>
            </a:r>
            <a:br>
              <a:rPr lang="ru-RU" sz="1200" dirty="0"/>
            </a:br>
            <a:r>
              <a:rPr lang="ru-RU" sz="1200" dirty="0" smtClean="0"/>
              <a:t>Самые </a:t>
            </a:r>
            <a:r>
              <a:rPr lang="ru-RU" sz="1200" dirty="0"/>
              <a:t>первые кадры очевидцы снимают на телефон. В зоне прилета — сильнейшее задымление; на полу лежат люди, посеченные осколками и сбитые ударной волной. На первый взгляд, кажется, что их не больше 10 человек, но уже дальше становится ясно, где находится эпицентр, где сработало взрывное устройство. Десятки людей находятся без сознания, многие уже мертвы. Бомба взорвалась в 16:32</a:t>
            </a:r>
            <a:r>
              <a:rPr lang="ru-RU" sz="1200" dirty="0" smtClean="0"/>
              <a:t>.</a:t>
            </a:r>
            <a:r>
              <a:rPr lang="ru-RU" sz="1200" dirty="0"/>
              <a:t/>
            </a:r>
            <a:br>
              <a:rPr lang="ru-RU" sz="1200" dirty="0"/>
            </a:br>
            <a:r>
              <a:rPr lang="ru-RU" sz="1200" dirty="0"/>
              <a:t>«Я включил компьютер, смотрел передачу. Раздался взрыв, сверху полетели какие-то пластмассовые плиты, раздались крики, люди побежали. Я вышел сразу из аэропорта. Кошмар какой-то», — рассказывает очевидец ЧП Сергей</a:t>
            </a:r>
            <a:r>
              <a:rPr lang="ru-RU" sz="1200" dirty="0" smtClean="0"/>
              <a:t>.</a:t>
            </a:r>
            <a:r>
              <a:rPr lang="ru-RU" sz="1200" dirty="0"/>
              <a:t/>
            </a:r>
            <a:br>
              <a:rPr lang="ru-RU" sz="1200" dirty="0"/>
            </a:br>
            <a:r>
              <a:rPr lang="ru-RU" sz="1200" dirty="0"/>
              <a:t>До сих пор точно не установлено, где прогремел взрыв. Сначала пришла информация, что бомба взорвалась в зоне выдачи багажа. По словам очевидцев, себя взорвал террорист-смертник, взрывчатка была заложена в один из чемоданов, поступавших по ленте. По последним данным, взрыв прогремел возле ресторана «Азия». На данный момент число погибших достигло 35 человек. В общей сложности в результате теракта пострадало около 130 человек</a:t>
            </a:r>
            <a:r>
              <a:rPr lang="ru-RU" sz="1200" dirty="0" smtClean="0"/>
              <a:t>.</a:t>
            </a:r>
            <a:r>
              <a:rPr lang="ru-RU" sz="1200" dirty="0"/>
              <a:t/>
            </a:r>
            <a:br>
              <a:rPr lang="ru-RU" sz="1200" dirty="0"/>
            </a:br>
            <a:r>
              <a:rPr lang="ru-RU" sz="1200" dirty="0"/>
              <a:t>«Кто-то из пассажиров крикнул, что там взрыв. Туда сразу побежали милиционеры, охранники. Людей стали быстро забирать: буквально две-три минуты, и их уже повезли в медпункт», — говорит женщина, очевидец теракта</a:t>
            </a:r>
            <a:r>
              <a:rPr lang="ru-RU" sz="1200" dirty="0" smtClean="0"/>
              <a:t>.</a:t>
            </a:r>
            <a:r>
              <a:rPr lang="ru-RU" sz="1200" dirty="0"/>
              <a:t/>
            </a:r>
            <a:br>
              <a:rPr lang="ru-RU" sz="1200" dirty="0"/>
            </a:br>
            <a:r>
              <a:rPr lang="ru-RU" sz="1200" dirty="0"/>
              <a:t>На место выехали следственные бригады и эксперты взрывотехники. Мощность взрывного устройства составляла приблизительно 7-10 килограммов в тротиловом эквиваленте. К месту трагедии уже направлено около 60 машин скорой помощи</a:t>
            </a:r>
            <a:r>
              <a:rPr lang="ru-RU" sz="1200" dirty="0" smtClean="0"/>
              <a:t>.</a:t>
            </a:r>
            <a:r>
              <a:rPr lang="ru-RU" sz="1200" dirty="0"/>
              <a:t/>
            </a:r>
            <a:br>
              <a:rPr lang="ru-RU" sz="1200" dirty="0"/>
            </a:br>
            <a:r>
              <a:rPr lang="ru-RU" sz="1200" dirty="0"/>
              <a:t>«По факту взрыва в аэропорту Домодедово возбуждено уголовное дело по признакам преступления, предусмотренного статьей 205 Уголовного кодекса России “Террористический акт”», — говорит Владимир Маркин, официальный представитель Следственного комитета РФ</a:t>
            </a:r>
            <a:r>
              <a:rPr lang="ru-RU" sz="1200" dirty="0" smtClean="0"/>
              <a:t>.</a:t>
            </a:r>
            <a:r>
              <a:rPr lang="ru-RU" sz="1200" dirty="0"/>
              <a:t/>
            </a:r>
            <a:br>
              <a:rPr lang="ru-RU" sz="1200" dirty="0"/>
            </a:br>
            <a:r>
              <a:rPr lang="ru-RU" sz="1200" dirty="0"/>
              <a:t>Всех пострадавших направляют в ближайшие московские больницы. Между тем, по поступающей информации, взрывов было два; сейчас эта новость уточняется. Есть и первые выводы следователей центрального аппарата МВД: террористов, возможно, было несколько человек. Сейчас на месте сыщики опрашивают очевидцев, в аэропорту работает оперативный штаб и антитеррористическая комиссия. Поступили сообщения, что террорист вошел в толпу встречающих и совершил </a:t>
            </a:r>
            <a:r>
              <a:rPr lang="ru-RU" sz="1200" dirty="0" err="1"/>
              <a:t>самоподрыв</a:t>
            </a:r>
            <a:r>
              <a:rPr lang="ru-RU" sz="1200" dirty="0"/>
              <a:t>.</a:t>
            </a:r>
          </a:p>
        </p:txBody>
      </p:sp>
    </p:spTree>
    <p:extLst>
      <p:ext uri="{BB962C8B-B14F-4D97-AF65-F5344CB8AC3E}">
        <p14:creationId xmlns:p14="http://schemas.microsoft.com/office/powerpoint/2010/main" val="1106125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t>Куда смотрело правительство? Почему только потом Россия начала принимать меры безопасности в аэропортах и на вокзалах? Ведь там могли оказаться и твои близкие.</a:t>
            </a:r>
            <a:endParaRPr lang="ru-RU" sz="2400" dirty="0"/>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51520" y="1556792"/>
            <a:ext cx="4176464" cy="4752528"/>
          </a:xfrm>
        </p:spPr>
      </p:pic>
      <p:pic>
        <p:nvPicPr>
          <p:cNvPr id="8" name="Объект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27984" y="1556792"/>
            <a:ext cx="4320480" cy="4752528"/>
          </a:xfrm>
        </p:spPr>
      </p:pic>
    </p:spTree>
    <p:extLst>
      <p:ext uri="{BB962C8B-B14F-4D97-AF65-F5344CB8AC3E}">
        <p14:creationId xmlns:p14="http://schemas.microsoft.com/office/powerpoint/2010/main" val="1074079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980728"/>
            <a:ext cx="8229600" cy="5073352"/>
          </a:xfrm>
        </p:spPr>
        <p:txBody>
          <a:bodyPr>
            <a:normAutofit fontScale="47500" lnSpcReduction="20000"/>
          </a:bodyPr>
          <a:lstStyle/>
          <a:p>
            <a:r>
              <a:rPr lang="ru-RU" sz="3400" dirty="0"/>
              <a:t>В среду </a:t>
            </a:r>
            <a:r>
              <a:rPr lang="ru-RU" sz="3400" dirty="0">
                <a:hlinkClick r:id="rId2" tooltip="31 октября"/>
              </a:rPr>
              <a:t>31 октября</a:t>
            </a:r>
            <a:r>
              <a:rPr lang="ru-RU" sz="3400" dirty="0"/>
              <a:t> в 8 часов 17 минут по </a:t>
            </a:r>
            <a:r>
              <a:rPr lang="ru-RU" sz="3400" dirty="0">
                <a:hlinkClick r:id="rId3" tooltip="Самарское время"/>
              </a:rPr>
              <a:t>местному времени</a:t>
            </a:r>
            <a:r>
              <a:rPr lang="ru-RU" sz="3400" dirty="0"/>
              <a:t> в </a:t>
            </a:r>
            <a:r>
              <a:rPr lang="ru-RU" sz="3400" dirty="0">
                <a:hlinkClick r:id="rId4" tooltip="Автобус"/>
              </a:rPr>
              <a:t>автобусе</a:t>
            </a:r>
            <a:r>
              <a:rPr lang="ru-RU" sz="3400" dirty="0"/>
              <a:t> городского АТП № 3, выполнявшем рейс по маршруту № 2 раздался взрыв.</a:t>
            </a:r>
          </a:p>
          <a:p>
            <a:r>
              <a:rPr lang="ru-RU" sz="3400" dirty="0"/>
              <a:t>Перекресток улиц Гагарина и Карла Маркса. Место взрыва автобуса. Автобус только что убрали</a:t>
            </a:r>
          </a:p>
          <a:p>
            <a:r>
              <a:rPr lang="ru-RU" sz="3400" dirty="0"/>
              <a:t>Взрыв произошёл в </a:t>
            </a:r>
            <a:r>
              <a:rPr lang="ru-RU" sz="3400" dirty="0">
                <a:hlinkClick r:id="rId5" tooltip="Центральный район Тольятти"/>
              </a:rPr>
              <a:t>Центральном районе</a:t>
            </a:r>
            <a:r>
              <a:rPr lang="ru-RU" sz="3400" dirty="0"/>
              <a:t> Тольятти у перекрёстка </a:t>
            </a:r>
            <a:r>
              <a:rPr lang="ru-RU" sz="3400" dirty="0">
                <a:hlinkClick r:id="rId6" tooltip="Улица Гагарина (Тольятти) (страница отсутствует)"/>
              </a:rPr>
              <a:t>улиц Гагарина</a:t>
            </a:r>
            <a:r>
              <a:rPr lang="ru-RU" sz="3400" dirty="0"/>
              <a:t> и </a:t>
            </a:r>
            <a:r>
              <a:rPr lang="ru-RU" sz="3400" dirty="0">
                <a:hlinkClick r:id="rId7" tooltip="Улица Карла Маркса (Тольятти) (страница отсутствует)"/>
              </a:rPr>
              <a:t>Карла Маркса</a:t>
            </a:r>
            <a:r>
              <a:rPr lang="ru-RU" sz="3400" dirty="0"/>
              <a:t> рядом с Центральным парком города. Мощность </a:t>
            </a:r>
            <a:r>
              <a:rPr lang="ru-RU" sz="3400" dirty="0" err="1"/>
              <a:t>безоболочного</a:t>
            </a:r>
            <a:r>
              <a:rPr lang="ru-RU" sz="3400" dirty="0"/>
              <a:t> взрывного устройства составила около 2 кг в </a:t>
            </a:r>
            <a:r>
              <a:rPr lang="ru-RU" sz="3400" dirty="0">
                <a:hlinkClick r:id="rId8" tooltip="Тротиловый эквивалент"/>
              </a:rPr>
              <a:t>тротиловом эквиваленте</a:t>
            </a:r>
            <a:r>
              <a:rPr lang="ru-RU" sz="3400" dirty="0"/>
              <a:t>. Взрыв раздался в центре автобуса, хотя первоначально выдвигались предположения о том, что устройство было прикреплено к днищу. На 13 часов 1 ноября так и остаётся не выясненным, было ли взрывное устройство снабжено металлическими элементами для дополнительного урона</a:t>
            </a:r>
            <a:r>
              <a:rPr lang="ru-RU" sz="3400" dirty="0" smtClean="0"/>
              <a:t>. Спустя </a:t>
            </a:r>
            <a:r>
              <a:rPr lang="ru-RU" sz="3400" dirty="0"/>
              <a:t>несколько секунд у автобуса оказались прохожие, стоявшие на остановке, до которой автобус не доехал буквально 100 метров. Первую помощь пострадавшим начала оказывать дежурная медсестра </a:t>
            </a:r>
            <a:r>
              <a:rPr lang="ru-RU" sz="3400" dirty="0">
                <a:hlinkClick r:id="rId9" tooltip="ТГУС"/>
              </a:rPr>
              <a:t>ТГУС</a:t>
            </a:r>
            <a:r>
              <a:rPr lang="ru-RU" sz="3400" dirty="0"/>
              <a:t>, первой из медицинских работников оказавшаяся на месте трагедии. Пострадавших вывозило 10 экипажей «</a:t>
            </a:r>
            <a:r>
              <a:rPr lang="ru-RU" sz="3400" dirty="0">
                <a:hlinkClick r:id="rId10" tooltip="Скорая медицинская помощь"/>
              </a:rPr>
              <a:t>Скорой помощи</a:t>
            </a:r>
            <a:r>
              <a:rPr lang="ru-RU" sz="3400" dirty="0"/>
              <a:t>», которые прибыли на место трагедии через несколько минут.</a:t>
            </a:r>
          </a:p>
          <a:p>
            <a:r>
              <a:rPr lang="ru-RU" sz="3400" dirty="0"/>
              <a:t>Прибыли пожарные, однако возгорания после взрыва не было. Одним из пожарных, прибывших на место взрыва был сделан ряд фотоснимков, которые вскоре появились в его </a:t>
            </a:r>
            <a:r>
              <a:rPr lang="ru-RU" sz="3400" dirty="0">
                <a:hlinkClick r:id="rId11" tooltip="Блог"/>
              </a:rPr>
              <a:t>блоге</a:t>
            </a:r>
            <a:r>
              <a:rPr lang="ru-RU" sz="3400" dirty="0"/>
              <a:t> в сети </a:t>
            </a:r>
            <a:r>
              <a:rPr lang="ru-RU" sz="3400" dirty="0">
                <a:hlinkClick r:id="rId12" tooltip="Интернет"/>
              </a:rPr>
              <a:t>Интернет</a:t>
            </a:r>
            <a:r>
              <a:rPr lang="ru-RU" sz="3400" dirty="0"/>
              <a:t>. Их предельная откровенность вызвала шок у увидевших.</a:t>
            </a:r>
            <a:r>
              <a:rPr lang="ru-RU" sz="3400" baseline="30000" dirty="0"/>
              <a:t>[</a:t>
            </a:r>
            <a:r>
              <a:rPr lang="ru-RU" sz="3400" dirty="0"/>
              <a:t>Вскоре они были убраны автором, но уже были распространены многими сайтами.</a:t>
            </a:r>
          </a:p>
          <a:p>
            <a:r>
              <a:rPr lang="ru-RU" sz="3400" dirty="0"/>
              <a:t>Предварительные сообщения</a:t>
            </a:r>
          </a:p>
          <a:p>
            <a:endParaRPr lang="ru-RU" dirty="0"/>
          </a:p>
        </p:txBody>
      </p:sp>
    </p:spTree>
    <p:extLst>
      <p:ext uri="{BB962C8B-B14F-4D97-AF65-F5344CB8AC3E}">
        <p14:creationId xmlns:p14="http://schemas.microsoft.com/office/powerpoint/2010/main" val="4141848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smtClean="0"/>
              <a:t>Ужасный теракт  унёс не один десяток невинных людей. Ужасный и жестокий мир в которым мы с вами живём.</a:t>
            </a:r>
            <a:endParaRPr lang="ru-RU" sz="2800" dirty="0"/>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51520" y="1412776"/>
            <a:ext cx="4392488" cy="5112568"/>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1412776"/>
            <a:ext cx="4388296" cy="5112568"/>
          </a:xfrm>
        </p:spPr>
      </p:pic>
    </p:spTree>
    <p:extLst>
      <p:ext uri="{BB962C8B-B14F-4D97-AF65-F5344CB8AC3E}">
        <p14:creationId xmlns:p14="http://schemas.microsoft.com/office/powerpoint/2010/main" val="1504276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p:txBody>
          <a:bodyPr/>
          <a:lstStyle/>
          <a:p>
            <a:r>
              <a:rPr lang="ru-RU" dirty="0" smtClean="0"/>
              <a:t>Надеюсь вам моя презентация дала вам понять. Что-бы не </a:t>
            </a:r>
            <a:r>
              <a:rPr lang="ru-RU" dirty="0" err="1" smtClean="0"/>
              <a:t>случилось.Нужно</a:t>
            </a:r>
            <a:r>
              <a:rPr lang="ru-RU" dirty="0" smtClean="0"/>
              <a:t> ценить каждую секунду нашей жизни и конечно нужно любить и уважать друг друга.</a:t>
            </a:r>
            <a:endParaRPr lang="ru-RU" dirty="0"/>
          </a:p>
        </p:txBody>
      </p:sp>
      <p:sp>
        <p:nvSpPr>
          <p:cNvPr id="3" name="Заголовок 2"/>
          <p:cNvSpPr>
            <a:spLocks noGrp="1"/>
          </p:cNvSpPr>
          <p:nvPr>
            <p:ph type="ctrTitle"/>
          </p:nvPr>
        </p:nvSpPr>
        <p:spPr/>
        <p:txBody>
          <a:bodyPr/>
          <a:lstStyle/>
          <a:p>
            <a:r>
              <a:rPr lang="ru-RU" dirty="0" smtClean="0"/>
              <a:t>Спасибо огромное за просмотр.</a:t>
            </a:r>
            <a:endParaRPr lang="ru-RU" dirty="0"/>
          </a:p>
        </p:txBody>
      </p:sp>
    </p:spTree>
    <p:extLst>
      <p:ext uri="{BB962C8B-B14F-4D97-AF65-F5344CB8AC3E}">
        <p14:creationId xmlns:p14="http://schemas.microsoft.com/office/powerpoint/2010/main" val="2998922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t>Задумайся, какой ты вред приносишь </a:t>
            </a:r>
            <a:r>
              <a:rPr lang="ru-RU" dirty="0" smtClean="0"/>
              <a:t>природе и</a:t>
            </a:r>
            <a:r>
              <a:rPr lang="ru-RU" dirty="0" smtClean="0"/>
              <a:t> </a:t>
            </a:r>
            <a:r>
              <a:rPr lang="ru-RU" dirty="0" smtClean="0"/>
              <a:t>людям, своими необдуманными  поступками!</a:t>
            </a:r>
            <a:endParaRPr lang="ru-RU" dirty="0"/>
          </a:p>
        </p:txBody>
      </p:sp>
      <p:sp>
        <p:nvSpPr>
          <p:cNvPr id="2" name="Заголовок 1"/>
          <p:cNvSpPr>
            <a:spLocks noGrp="1"/>
          </p:cNvSpPr>
          <p:nvPr>
            <p:ph type="ctrTitle"/>
          </p:nvPr>
        </p:nvSpPr>
        <p:spPr/>
        <p:txBody>
          <a:bodyPr/>
          <a:lstStyle/>
          <a:p>
            <a:r>
              <a:rPr lang="ru-RU" dirty="0" smtClean="0"/>
              <a:t>Крупные катастрофы которые приносили большой ущерб природе и людям</a:t>
            </a:r>
            <a:br>
              <a:rPr lang="ru-RU" dirty="0" smtClean="0"/>
            </a:br>
            <a:endParaRPr lang="ru-RU" dirty="0"/>
          </a:p>
        </p:txBody>
      </p:sp>
    </p:spTree>
    <p:extLst>
      <p:ext uri="{BB962C8B-B14F-4D97-AF65-F5344CB8AC3E}">
        <p14:creationId xmlns:p14="http://schemas.microsoft.com/office/powerpoint/2010/main" val="190605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type="pic" idx="1"/>
          </p:nvPr>
        </p:nvPicPr>
        <p:blipFill>
          <a:blip r:embed="rId2">
            <a:extLst>
              <a:ext uri="{28A0092B-C50C-407E-A947-70E740481C1C}">
                <a14:useLocalDpi xmlns:a14="http://schemas.microsoft.com/office/drawing/2010/main" val="0"/>
              </a:ext>
            </a:extLst>
          </a:blip>
          <a:srcRect l="10046" r="10046"/>
          <a:stretch>
            <a:fillRect/>
          </a:stretch>
        </p:blipFill>
        <p:spPr>
          <a:xfrm>
            <a:off x="179512" y="0"/>
            <a:ext cx="6019800" cy="6669360"/>
          </a:xfrm>
        </p:spPr>
      </p:pic>
      <p:sp>
        <p:nvSpPr>
          <p:cNvPr id="6" name="Текст 5"/>
          <p:cNvSpPr>
            <a:spLocks noGrp="1"/>
          </p:cNvSpPr>
          <p:nvPr>
            <p:ph type="body" sz="half" idx="2"/>
          </p:nvPr>
        </p:nvSpPr>
        <p:spPr>
          <a:xfrm>
            <a:off x="6156176" y="476672"/>
            <a:ext cx="2808312" cy="5904656"/>
          </a:xfrm>
        </p:spPr>
        <p:txBody>
          <a:bodyPr>
            <a:normAutofit fontScale="25000" lnSpcReduction="20000"/>
          </a:bodyPr>
          <a:lstStyle/>
          <a:p>
            <a:r>
              <a:rPr lang="ru-RU" sz="4000" dirty="0"/>
              <a:t> </a:t>
            </a:r>
            <a:r>
              <a:rPr lang="ru-RU" sz="4800" dirty="0" err="1"/>
              <a:t>Петробрайс</a:t>
            </a:r>
            <a:r>
              <a:rPr lang="ru-RU" sz="4800" dirty="0"/>
              <a:t> — бразильская государственная нефтяная компания. Штаб-квартира компании расположена в Рио-де-Жанейро. В июле 2000 года в Бразилии в результате катастрофы на нефтеперерабатывающем в реку </a:t>
            </a:r>
            <a:r>
              <a:rPr lang="ru-RU" sz="4800" dirty="0" err="1"/>
              <a:t>Игуасу</a:t>
            </a:r>
            <a:r>
              <a:rPr lang="ru-RU" sz="4800" dirty="0"/>
              <a:t> вытекло больше миллиона галлонов нефти (около 3 180 тонн). Для сравнения, недавно около курортного острова в Таиланде вылилось 50 тонн сырой нефти.</a:t>
            </a:r>
          </a:p>
          <a:p>
            <a:r>
              <a:rPr lang="ru-RU" sz="4800" dirty="0"/>
              <a:t>Образовавшееся пятно продвигалось по течению, грозя отравить питьевую воду сразу для нескольких городов. Ликвидаторы аварии построили несколько заградительных барьеров, но остановить нефть удалось лишь на пятом. Одну часть нефти собрали с поверхности воды, другая ушла по специально построенным отводным протокам.</a:t>
            </a:r>
          </a:p>
          <a:p>
            <a:r>
              <a:rPr lang="ru-RU" sz="4800" dirty="0"/>
              <a:t>Компания «</a:t>
            </a:r>
            <a:r>
              <a:rPr lang="ru-RU" sz="4800" dirty="0" err="1"/>
              <a:t>Петробрайс</a:t>
            </a:r>
            <a:r>
              <a:rPr lang="ru-RU" sz="4800" dirty="0"/>
              <a:t>» выплатила 56 млн долларов штрафа в государственный бюджет и 30 миллионов — в бюджет штата.</a:t>
            </a:r>
          </a:p>
          <a:p>
            <a:endParaRPr lang="ru-RU" dirty="0"/>
          </a:p>
        </p:txBody>
      </p:sp>
    </p:spTree>
    <p:extLst>
      <p:ext uri="{BB962C8B-B14F-4D97-AF65-F5344CB8AC3E}">
        <p14:creationId xmlns:p14="http://schemas.microsoft.com/office/powerpoint/2010/main" val="28415067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4856" r="14856"/>
          <a:stretch>
            <a:fillRect/>
          </a:stretch>
        </p:blipFill>
        <p:spPr>
          <a:xfrm>
            <a:off x="467544" y="188640"/>
            <a:ext cx="5760640" cy="6408712"/>
          </a:xfrm>
        </p:spPr>
      </p:pic>
      <p:sp>
        <p:nvSpPr>
          <p:cNvPr id="7" name="Заголовок 1"/>
          <p:cNvSpPr>
            <a:spLocks noGrp="1"/>
          </p:cNvSpPr>
          <p:nvPr>
            <p:ph type="body" sz="half" idx="2"/>
          </p:nvPr>
        </p:nvSpPr>
        <p:spPr>
          <a:xfrm flipH="1">
            <a:off x="6228184" y="260648"/>
            <a:ext cx="2489448" cy="6408712"/>
          </a:xfrm>
        </p:spPr>
        <p:txBody>
          <a:bodyPr>
            <a:normAutofit fontScale="40000" lnSpcReduction="20000"/>
          </a:bodyPr>
          <a:lstStyle/>
          <a:p>
            <a:r>
              <a:rPr lang="ru-RU" sz="3000" dirty="0"/>
              <a:t>21 сентября 2001 года в французском городе Тулуза на химическом комбинате AZF произошел взрыв, последствия которого считаются одной из крупнейших техногенных катастроф. Взорвалось 300 тонн нитрата аммония (соль азотной кислоты), которые находились на складе готовой продукции. По официальной версии, виновато руководство комбината, которое не обеспечило безопасное хранение взрывоопасного вещества.</a:t>
            </a:r>
          </a:p>
          <a:p>
            <a:r>
              <a:rPr lang="ru-RU" sz="3000" dirty="0"/>
              <a:t>Последствия катастрофы были гигантские: погибли 30 человек, общее число раненых — более 3 00, были разрушены или повреждены тысячи жилых домов и зданий, в том числе почти 80 школ, 2 университета, 185 детских садов, без крыши над головой остались 40 000 человек, более 130 предприятий фактически прекратили свою деятельность. Общая сумма ущерба — 3 млрд евро.</a:t>
            </a:r>
          </a:p>
          <a:p>
            <a:endParaRPr lang="ru-RU" dirty="0"/>
          </a:p>
        </p:txBody>
      </p:sp>
    </p:spTree>
    <p:extLst>
      <p:ext uri="{BB962C8B-B14F-4D97-AF65-F5344CB8AC3E}">
        <p14:creationId xmlns:p14="http://schemas.microsoft.com/office/powerpoint/2010/main" val="1702869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4200" r="14200"/>
          <a:stretch>
            <a:fillRect/>
          </a:stretch>
        </p:blipFill>
        <p:spPr>
          <a:xfrm>
            <a:off x="251520" y="116632"/>
            <a:ext cx="6019800" cy="6624736"/>
          </a:xfrm>
        </p:spPr>
      </p:pic>
      <p:sp>
        <p:nvSpPr>
          <p:cNvPr id="4" name="Текст 3"/>
          <p:cNvSpPr>
            <a:spLocks noGrp="1"/>
          </p:cNvSpPr>
          <p:nvPr>
            <p:ph type="body" sz="half" idx="2"/>
          </p:nvPr>
        </p:nvSpPr>
        <p:spPr>
          <a:xfrm>
            <a:off x="6588224" y="476672"/>
            <a:ext cx="2057400" cy="5616624"/>
          </a:xfrm>
        </p:spPr>
        <p:txBody>
          <a:bodyPr>
            <a:normAutofit fontScale="92500" lnSpcReduction="10000"/>
          </a:bodyPr>
          <a:lstStyle/>
          <a:p>
            <a:r>
              <a:rPr lang="ru-RU" dirty="0"/>
              <a:t>13 ноября 2002 года около берегов Испании попал в сильный шторм нефтяной танкер </a:t>
            </a:r>
            <a:r>
              <a:rPr lang="ru-RU" dirty="0" err="1"/>
              <a:t>Prestige</a:t>
            </a:r>
            <a:r>
              <a:rPr lang="ru-RU" dirty="0"/>
              <a:t>, в трюмах которого находилось более 77 000 тонн мазута. В результате шторма в корпусе судна образовалась трещина длиной около 50 метров. 19 ноября танкер разломился пополам и затонул. В результате катастрофы в море попали 63 000 тонны мазута.</a:t>
            </a:r>
          </a:p>
        </p:txBody>
      </p:sp>
    </p:spTree>
    <p:extLst>
      <p:ext uri="{BB962C8B-B14F-4D97-AF65-F5344CB8AC3E}">
        <p14:creationId xmlns:p14="http://schemas.microsoft.com/office/powerpoint/2010/main" val="14893288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3927" r="13927"/>
          <a:stretch>
            <a:fillRect/>
          </a:stretch>
        </p:blipFill>
        <p:spPr>
          <a:xfrm>
            <a:off x="395536" y="0"/>
            <a:ext cx="5554960" cy="6741368"/>
          </a:xfrm>
        </p:spPr>
      </p:pic>
      <p:sp>
        <p:nvSpPr>
          <p:cNvPr id="6" name="Заголовок 1"/>
          <p:cNvSpPr>
            <a:spLocks noGrp="1"/>
          </p:cNvSpPr>
          <p:nvPr>
            <p:ph type="body" sz="half" idx="2"/>
          </p:nvPr>
        </p:nvSpPr>
        <p:spPr>
          <a:xfrm>
            <a:off x="6012160" y="332656"/>
            <a:ext cx="2704803" cy="6120680"/>
          </a:xfrm>
        </p:spPr>
        <p:txBody>
          <a:bodyPr>
            <a:normAutofit fontScale="62500" lnSpcReduction="20000"/>
          </a:bodyPr>
          <a:lstStyle/>
          <a:p>
            <a:r>
              <a:rPr lang="ru-RU" sz="1900" dirty="0"/>
              <a:t>17 августа 2009 года произошла техногенная катастрофа на Саяно-Шушенской ГЭС, расположенной на реке Енисей. Это случилось во время ремонта одного из гидроагрегатов ГЭС. В результате аварии были разрушены 3-й и 4-й водоводы, произошло разрушение стены и подтопление машинного зала. 9 из 10 гидротурбин полностью вышли из строя, ГЭС была остановлена.</a:t>
            </a:r>
          </a:p>
          <a:p>
            <a:r>
              <a:rPr lang="ru-RU" sz="1900" dirty="0"/>
              <a:t>Из-за аварии было нарушено энергоснабжение сибирских регионов, в том числе ограничена подача электричества в Томске, отключения коснулись нескольких сибирских алюминиевых заводов. В результате катастрофы погибли 75 человек, еще 13 было ранено.</a:t>
            </a:r>
          </a:p>
          <a:p>
            <a:r>
              <a:rPr lang="ru-RU" sz="1900" dirty="0"/>
              <a:t>Ущерб от аварии на Саяно-Шушенской ГЭС превысил 7,3 миллиарда рублей, включая ущерб, причиненный экологии. На днях в Хакасии стартовал процесс по делу о техногенной катастрофе на Саяно-Шушенской ГЭС в 2009 году.</a:t>
            </a:r>
          </a:p>
          <a:p>
            <a:endParaRPr lang="ru-RU" dirty="0"/>
          </a:p>
        </p:txBody>
      </p:sp>
    </p:spTree>
    <p:extLst>
      <p:ext uri="{BB962C8B-B14F-4D97-AF65-F5344CB8AC3E}">
        <p14:creationId xmlns:p14="http://schemas.microsoft.com/office/powerpoint/2010/main" val="2835336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7534" r="17534"/>
          <a:stretch>
            <a:fillRect/>
          </a:stretch>
        </p:blipFill>
        <p:spPr>
          <a:xfrm>
            <a:off x="179512" y="116632"/>
            <a:ext cx="5760640" cy="6480720"/>
          </a:xfrm>
        </p:spPr>
      </p:pic>
      <p:sp>
        <p:nvSpPr>
          <p:cNvPr id="4" name="Текст 3"/>
          <p:cNvSpPr>
            <a:spLocks noGrp="1"/>
          </p:cNvSpPr>
          <p:nvPr>
            <p:ph type="body" sz="half" idx="2"/>
          </p:nvPr>
        </p:nvSpPr>
        <p:spPr>
          <a:xfrm>
            <a:off x="6012160" y="260648"/>
            <a:ext cx="2674640" cy="6336704"/>
          </a:xfrm>
        </p:spPr>
        <p:txBody>
          <a:bodyPr>
            <a:noAutofit/>
          </a:bodyPr>
          <a:lstStyle/>
          <a:p>
            <a:pPr fontAlgn="base"/>
            <a:r>
              <a:rPr lang="ru-RU" sz="1050" dirty="0"/>
              <a:t>26 августа около города </a:t>
            </a:r>
            <a:r>
              <a:rPr lang="ru-RU" sz="1050" dirty="0" err="1"/>
              <a:t>Гуммерсбах</a:t>
            </a:r>
            <a:r>
              <a:rPr lang="ru-RU" sz="1050" dirty="0"/>
              <a:t> близ Кельна на западе Германии бензовоз, перевозивший 32 тысячи литров топлива, </a:t>
            </a:r>
            <a:r>
              <a:rPr lang="ru-RU" sz="1050" dirty="0">
                <a:hlinkClick r:id="rId3"/>
              </a:rPr>
              <a:t>упал с моста</a:t>
            </a:r>
            <a:r>
              <a:rPr lang="ru-RU" sz="1050" dirty="0"/>
              <a:t> </a:t>
            </a:r>
            <a:r>
              <a:rPr lang="ru-RU" sz="1050" dirty="0" err="1"/>
              <a:t>Wiehltal</a:t>
            </a:r>
            <a:r>
              <a:rPr lang="ru-RU" sz="1050" dirty="0"/>
              <a:t> высотой 100 метров и взорвался. Виновником аварии стала спортивная машина, которую занесло на скользкой дороге, и она оказалась между бензовозом и его прицепом. В результате автопоезд также занесло, он пробил ограждение и рухнул с моста.</a:t>
            </a:r>
          </a:p>
          <a:p>
            <a:pPr fontAlgn="base"/>
            <a:r>
              <a:rPr lang="ru-RU" sz="1050" dirty="0"/>
              <a:t>ЧП считается одной из самых дорогостоящих техногенных катастроф в истории — расходы на временный ремонт моста составили 40 миллионов долларов, а полная замена </a:t>
            </a:r>
            <a:r>
              <a:rPr lang="ru-RU" sz="1050" dirty="0">
                <a:hlinkClick r:id="rId4"/>
              </a:rPr>
              <a:t>обошлась в 318 миллионов</a:t>
            </a:r>
            <a:r>
              <a:rPr lang="ru-RU" sz="1050" dirty="0"/>
              <a:t>.</a:t>
            </a:r>
          </a:p>
          <a:p>
            <a:pPr fontAlgn="base"/>
            <a:r>
              <a:rPr lang="ru-RU" sz="1050" dirty="0"/>
              <a:t>9 августа в 320 километрах западнее Токио, на острове Хонсю, </a:t>
            </a:r>
            <a:r>
              <a:rPr lang="ru-RU" sz="1050" dirty="0">
                <a:hlinkClick r:id="rId5"/>
              </a:rPr>
              <a:t>произошла авария на АЭС</a:t>
            </a:r>
            <a:r>
              <a:rPr lang="ru-RU" sz="1050" dirty="0"/>
              <a:t> "</a:t>
            </a:r>
            <a:r>
              <a:rPr lang="ru-RU" sz="1050" dirty="0" err="1"/>
              <a:t>Михама</a:t>
            </a:r>
            <a:r>
              <a:rPr lang="ru-RU" sz="1050" dirty="0"/>
              <a:t>". Сверхмощный выброс раскаленного пара (около 200 градусов по Цельсию) произошел в турбине третьего реактора. Сильные ожоги получили все находившиеся рядом сотрудники. В момент аварии около 200 человек находилось в здании, где расположен третий реактор. Погибли четыре человека, пострадали еще 18 сотрудников.</a:t>
            </a:r>
          </a:p>
          <a:p>
            <a:r>
              <a:rPr lang="ru-RU" sz="1050" dirty="0"/>
              <a:t/>
            </a:r>
            <a:br>
              <a:rPr lang="ru-RU" sz="1050" dirty="0"/>
            </a:br>
            <a:endParaRPr lang="ru-RU" sz="1050" dirty="0"/>
          </a:p>
        </p:txBody>
      </p:sp>
    </p:spTree>
    <p:extLst>
      <p:ext uri="{BB962C8B-B14F-4D97-AF65-F5344CB8AC3E}">
        <p14:creationId xmlns:p14="http://schemas.microsoft.com/office/powerpoint/2010/main" val="42350469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260648"/>
            <a:ext cx="8640960" cy="6264696"/>
          </a:xfrm>
        </p:spPr>
        <p:txBody>
          <a:bodyPr>
            <a:noAutofit/>
          </a:bodyPr>
          <a:lstStyle/>
          <a:p>
            <a:r>
              <a:rPr lang="ru-RU" sz="1200" dirty="0"/>
              <a:t>Взрыв на Чернобыльской АЭС случился глубокой ночью 26 апреля 1986 года. На место происшествия была вызвана команда пожарных. Смелые и отважные люди, они были шокированы увиденным и по зашкалившим счетчикам радиации сразу догадались о том, что произошло. Однако думать было некогда – и команда из 30 человек бросилась на борьбу с бедствием. Из защитной одежды на них были обычные каски и сапоги – конечно, они никоим образом не могли уберечь пожарных от огромных доз радиации. Этих людей уже давно нет в живых, все они в разное время умерли мучительной смертью от поразившего их рака..</a:t>
            </a:r>
            <a:br>
              <a:rPr lang="ru-RU" sz="1200" dirty="0"/>
            </a:br>
            <a:r>
              <a:rPr lang="ru-RU" sz="1200" dirty="0"/>
              <a:t/>
            </a:r>
            <a:br>
              <a:rPr lang="ru-RU" sz="1200" dirty="0"/>
            </a:br>
            <a:r>
              <a:rPr lang="ru-RU" sz="1200" dirty="0"/>
              <a:t>К утру пламя потушили. Однако по всей территории атомной станции были разбросаны излучающие радиацию куски урана и графита. Самое страшное, что советские люди не сразу узнали о катастрофе, произошедшей на Чернобыльской АЭС. Это позволило сохранять спокойствие и предотвратить панику – именно этого и добивались власти, закрыв глаза на то, какой ценой обернется для людей их неведение. Ничего не ведающее население еще целых два дня после взрыва преспокойно отдыхало на территории, которая стала смертельно опасной, выезжало на природу, к речке, теплым весенним днем подолгу находились на улице дети. И все впитывали в себя огромные дозы радиации.</a:t>
            </a:r>
            <a:br>
              <a:rPr lang="ru-RU" sz="1200" dirty="0"/>
            </a:br>
            <a:r>
              <a:rPr lang="ru-RU" sz="1200" dirty="0"/>
              <a:t/>
            </a:r>
            <a:br>
              <a:rPr lang="ru-RU" sz="1200" dirty="0"/>
            </a:br>
            <a:r>
              <a:rPr lang="ru-RU" sz="1200" dirty="0"/>
              <a:t>А 28 апреля была объявлена полная эвакуация. 1100 автобусов колонной вывозили население Чернобыля, Припяти и других близлежащих населенных пунктов. Люди бросили свои дома и все, что в них находилось – с собой им разрешили взять только удостоверения личности и еду на пару дней.</a:t>
            </a:r>
            <a:br>
              <a:rPr lang="ru-RU" sz="1200" dirty="0"/>
            </a:br>
            <a:r>
              <a:rPr lang="ru-RU" sz="1200" dirty="0"/>
              <a:t/>
            </a:r>
            <a:br>
              <a:rPr lang="ru-RU" sz="1200" dirty="0"/>
            </a:br>
            <a:r>
              <a:rPr lang="ru-RU" sz="1200" dirty="0"/>
              <a:t>Зона радиусом в 30 км была признана зоной отчуждения, не пригодной для жизни человека. Вода, скот и растительность на этой территории были признаны непригодными к употреблению и несущими опасность для здоровья.</a:t>
            </a:r>
            <a:br>
              <a:rPr lang="ru-RU" sz="1200" dirty="0"/>
            </a:br>
            <a:r>
              <a:rPr lang="ru-RU" sz="1200" dirty="0"/>
              <a:t/>
            </a:r>
            <a:br>
              <a:rPr lang="ru-RU" sz="1200" dirty="0"/>
            </a:br>
            <a:r>
              <a:rPr lang="ru-RU" sz="1200" dirty="0"/>
              <a:t>Температура в реакторе в первые дни достигала 5000 градусов – к нему нельзя было подойти. Над АЭС висело радиоактивное облако, которое трижды обогнуло Землю. Чтобы прибить его к земле, реактор бомбили с вертолетов песком и поливали водой, однако эффект от этих действий был мизерный. В воздухе оказалось 77 кг радиации – будто сто атомных бомб одновременно было сброшено на Чернобыль.</a:t>
            </a:r>
            <a:br>
              <a:rPr lang="ru-RU" sz="1200" dirty="0"/>
            </a:br>
            <a:r>
              <a:rPr lang="ru-RU" sz="1200" dirty="0"/>
              <a:t/>
            </a:r>
            <a:br>
              <a:rPr lang="ru-RU" sz="1200" dirty="0"/>
            </a:br>
            <a:r>
              <a:rPr lang="ru-RU" sz="1200" dirty="0"/>
              <a:t>Возле ЧАЭС был выкопан огромный ров. Его заполнили остатками реактора, кусками бетонных стен, одеждой рабочих-ликвидаторов катастрофы. В течение полутора месяцев реактор был полностью запечатан бетоном (т.н. саркофаг) во избежание утечки радиации.</a:t>
            </a:r>
            <a:br>
              <a:rPr lang="ru-RU" sz="1200" dirty="0"/>
            </a:br>
            <a:r>
              <a:rPr lang="ru-RU" sz="1200" dirty="0"/>
              <a:t/>
            </a:r>
            <a:br>
              <a:rPr lang="ru-RU" sz="1200" dirty="0"/>
            </a:br>
            <a:r>
              <a:rPr lang="ru-RU" sz="1200" dirty="0"/>
              <a:t>В 2000 году Чернобыльская АЭС была закрыта. До сих пор ведутся работы над проектом «Укрытие». Однако требуемых денег на него у Украины, для которой Чернобыль стал печальным «наследством» от СССР, нет.</a:t>
            </a:r>
          </a:p>
        </p:txBody>
      </p:sp>
    </p:spTree>
    <p:extLst>
      <p:ext uri="{BB962C8B-B14F-4D97-AF65-F5344CB8AC3E}">
        <p14:creationId xmlns:p14="http://schemas.microsoft.com/office/powerpoint/2010/main" val="584051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Многие невинные люди пострадали из-за халатности несколько человек.</a:t>
            </a:r>
            <a:endParaRPr lang="ru-RU" dirty="0"/>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556792"/>
            <a:ext cx="4059238" cy="4680520"/>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99992" y="1556792"/>
            <a:ext cx="4207446" cy="4608512"/>
          </a:xfrm>
        </p:spPr>
      </p:pic>
    </p:spTree>
    <p:extLst>
      <p:ext uri="{BB962C8B-B14F-4D97-AF65-F5344CB8AC3E}">
        <p14:creationId xmlns:p14="http://schemas.microsoft.com/office/powerpoint/2010/main" val="89043671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103</TotalTime>
  <Words>572</Words>
  <Application>Microsoft Office PowerPoint</Application>
  <PresentationFormat>Экран (4:3)</PresentationFormat>
  <Paragraphs>28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Бумажная</vt:lpstr>
      <vt:lpstr>Приготовил  презентацию Ученик”8Б”класса Капустин Данил</vt:lpstr>
      <vt:lpstr>Крупные катастрофы которые приносили большой ущерб природе и людям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Многие невинные люди пострадали из-за халатности несколько человек.</vt:lpstr>
      <vt:lpstr>Презентация PowerPoint</vt:lpstr>
      <vt:lpstr>Куда смотрело правительство? Почему только потом Россия начала принимать меры безопасности в аэропортах и на вокзалах? Ведь там могли оказаться и твои близкие.</vt:lpstr>
      <vt:lpstr>Презентация PowerPoint</vt:lpstr>
      <vt:lpstr>Ужасный теракт  унёс не один десяток невинных людей. Ужасный и жестокий мир в которым мы с вами живём.</vt:lpstr>
      <vt:lpstr>Спасибо огромное за просмотр.</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Крупные катастрофы за одно столетие</dc:title>
  <dc:creator>пк</dc:creator>
  <cp:lastModifiedBy>teach</cp:lastModifiedBy>
  <cp:revision>11</cp:revision>
  <dcterms:created xsi:type="dcterms:W3CDTF">2013-10-21T16:36:46Z</dcterms:created>
  <dcterms:modified xsi:type="dcterms:W3CDTF">2013-10-23T05:50:44Z</dcterms:modified>
</cp:coreProperties>
</file>