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5" r:id="rId12"/>
    <p:sldId id="266" r:id="rId13"/>
    <p:sldId id="269" r:id="rId14"/>
    <p:sldId id="267" r:id="rId15"/>
    <p:sldId id="270" r:id="rId16"/>
    <p:sldId id="278" r:id="rId17"/>
    <p:sldId id="272" r:id="rId18"/>
    <p:sldId id="273" r:id="rId19"/>
    <p:sldId id="280" r:id="rId20"/>
    <p:sldId id="281" r:id="rId21"/>
    <p:sldId id="282" r:id="rId22"/>
    <p:sldId id="274" r:id="rId23"/>
    <p:sldId id="275" r:id="rId24"/>
    <p:sldId id="277" r:id="rId25"/>
    <p:sldId id="284" r:id="rId26"/>
    <p:sldId id="279" r:id="rId27"/>
    <p:sldId id="276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8" autoAdjust="0"/>
    <p:restoredTop sz="83840" autoAdjust="0"/>
  </p:normalViewPr>
  <p:slideViewPr>
    <p:cSldViewPr>
      <p:cViewPr varScale="1">
        <p:scale>
          <a:sx n="91" d="100"/>
          <a:sy n="91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D6F5DC-F70B-4AD2-9B5F-B1045164B709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517A90-3070-4F48-9F30-B99C5E3607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517A90-3070-4F48-9F30-B99C5E3607D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517A90-3070-4F48-9F30-B99C5E3607D7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06B3C-A7D6-4AF2-A154-A7874C7D1676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52F46-490F-45FD-B648-4309838755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06B3C-A7D6-4AF2-A154-A7874C7D1676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52F46-490F-45FD-B648-430983875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06B3C-A7D6-4AF2-A154-A7874C7D1676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52F46-490F-45FD-B648-430983875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06B3C-A7D6-4AF2-A154-A7874C7D1676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52F46-490F-45FD-B648-430983875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06B3C-A7D6-4AF2-A154-A7874C7D1676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D652F46-490F-45FD-B648-430983875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06B3C-A7D6-4AF2-A154-A7874C7D1676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52F46-490F-45FD-B648-430983875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06B3C-A7D6-4AF2-A154-A7874C7D1676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52F46-490F-45FD-B648-430983875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06B3C-A7D6-4AF2-A154-A7874C7D1676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52F46-490F-45FD-B648-430983875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06B3C-A7D6-4AF2-A154-A7874C7D1676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52F46-490F-45FD-B648-430983875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06B3C-A7D6-4AF2-A154-A7874C7D1676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52F46-490F-45FD-B648-430983875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06B3C-A7D6-4AF2-A154-A7874C7D1676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52F46-490F-45FD-B648-430983875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7106B3C-A7D6-4AF2-A154-A7874C7D1676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D652F46-490F-45FD-B648-430983875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D%D0%B0%D1%86%D0%B8%D0%BE%D0%BD%D0%B0%D0%BB%D1%8C%D0%BD%D1%8B%D0%B9_%D1%84%D0%B8%D0%BB%D0%B0%D1%80%D0%BC%D0%BE%D0%BD%D0%B8%D1%87%D0%B5%D1%81%D0%BA%D0%B8%D0%B9_%D0%BE%D1%80%D0%BA%D0%B5%D1%81%D1%82%D1%80_%D0%A0%D0%BE%D1%81%D1%81%D0%B8%D0%B8" TargetMode="External"/><Relationship Id="rId13" Type="http://schemas.openxmlformats.org/officeDocument/2006/relationships/hyperlink" Target="http://ru.wikipedia.org/wiki/%D0%9C%D0%B5%D0%B6%D0%B4%D1%83%D0%BD%D0%B0%D1%80%D0%BE%D0%B4%D0%BD%D1%8B%D0%B9_%D0%B1%D0%BB%D0%B0%D0%B3%D0%BE%D1%82%D0%B2%D0%BE%D1%80%D0%B8%D1%82%D0%B5%D0%BB%D1%8C%D0%BD%D1%8B%D0%B9_%D1%84%D0%BE%D0%BD%D0%B4_%D0%92%D0%BB%D0%B0%D0%B4%D0%B8%D0%BC%D0%B8%D1%80%D0%B0_%D0%A1%D0%BF%D0%B8%D0%B2%D0%B0%D0%BA%D0%BE%D0%B2%D0%B0" TargetMode="External"/><Relationship Id="rId18" Type="http://schemas.openxmlformats.org/officeDocument/2006/relationships/hyperlink" Target="http://ru.wikipedia.org/wiki/2010_%D0%B3%D0%BE%D0%B4" TargetMode="External"/><Relationship Id="rId3" Type="http://schemas.openxmlformats.org/officeDocument/2006/relationships/hyperlink" Target="http://ru.wikipedia.org/wiki/%D0%9A%D0%B0%D0%BC%D0%B5%D1%80%D0%BD%D1%8B%D0%B9_%D0%BE%D1%80%D0%BA%D0%B5%D1%81%D1%82%D1%80" TargetMode="External"/><Relationship Id="rId21" Type="http://schemas.openxmlformats.org/officeDocument/2006/relationships/hyperlink" Target="http://ru.wikipedia.org/wiki/1989_%D0%B3%D0%BE%D0%B4" TargetMode="External"/><Relationship Id="rId7" Type="http://schemas.openxmlformats.org/officeDocument/2006/relationships/hyperlink" Target="http://ru.wikipedia.org/wiki/%D0%A0%D0%BE%D1%81%D1%81%D0%B8%D0%B9%D1%81%D0%BA%D0%B8%D0%B9_%D0%BD%D0%B0%D1%86%D0%B8%D0%BE%D0%BD%D0%B0%D0%BB%D1%8C%D0%BD%D1%8B%D0%B9_%D0%BE%D1%80%D0%BA%D0%B5%D1%81%D1%82%D1%80" TargetMode="External"/><Relationship Id="rId12" Type="http://schemas.openxmlformats.org/officeDocument/2006/relationships/hyperlink" Target="http://ru.wikipedia.org/wiki/1994_%D0%B3%D0%BE%D0%B4" TargetMode="External"/><Relationship Id="rId17" Type="http://schemas.openxmlformats.org/officeDocument/2006/relationships/hyperlink" Target="http://ru.wikipedia.org/wiki/26_%D0%B8%D1%8E%D0%BB%D1%8F" TargetMode="External"/><Relationship Id="rId2" Type="http://schemas.openxmlformats.org/officeDocument/2006/relationships/hyperlink" Target="http://ru.wikipedia.org/wiki/1979_%D0%B3%D0%BE%D0%B4_%D0%B2_%D0%BC%D1%83%D0%B7%D1%8B%D0%BA%D0%B5" TargetMode="External"/><Relationship Id="rId16" Type="http://schemas.openxmlformats.org/officeDocument/2006/relationships/hyperlink" Target="http://ru.wikipedia.org/wiki/%D0%9C%D0%BE%D1%81%D0%BA%D0%BE%D0%B2%D1%81%D0%BA%D0%B8%D0%B9_%D0%BC%D0%B5%D0%B6%D0%B4%D1%83%D0%BD%D0%B0%D1%80%D0%BE%D0%B4%D0%BD%D1%8B%D0%B9_%D0%94%D0%BE%D0%BC_%D0%BC%D1%83%D0%B7%D1%8B%D0%BA%D0%B8" TargetMode="External"/><Relationship Id="rId20" Type="http://schemas.openxmlformats.org/officeDocument/2006/relationships/hyperlink" Target="http://ru.wikipedia.org/wiki/%D1%EF%E8%E2%E0%EA%EE%E2,_%C2%EB%E0%E4%E8%EC%E8%F0_%D2%E5%EE%E4%EE%F0%EE%E2%E8%F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2003_%D0%B3%D0%BE%D0%B4_%D0%B2_%D0%BC%D1%83%D0%B7%D1%8B%D0%BA%D0%B5" TargetMode="External"/><Relationship Id="rId11" Type="http://schemas.openxmlformats.org/officeDocument/2006/relationships/hyperlink" Target="http://ru.wikipedia.org/wiki/%D0%9A%D0%BE%D0%BB%D1%8C%D0%BC%D0%B0%D1%80" TargetMode="External"/><Relationship Id="rId5" Type="http://schemas.openxmlformats.org/officeDocument/2006/relationships/hyperlink" Target="http://ru.wikipedia.org/wiki/1999_%D0%B3%D0%BE%D0%B4_%D0%B2_%D0%BC%D1%83%D0%B7%D1%8B%D0%BA%D0%B5" TargetMode="External"/><Relationship Id="rId15" Type="http://schemas.openxmlformats.org/officeDocument/2006/relationships/hyperlink" Target="http://ru.wikipedia.org/wiki/2003" TargetMode="External"/><Relationship Id="rId23" Type="http://schemas.openxmlformats.org/officeDocument/2006/relationships/hyperlink" Target="http://ru.wikipedia.org/wiki/%D0%A4%D1%80%D0%B0%D0%BD%D1%86%D0%B8%D1%8F" TargetMode="External"/><Relationship Id="rId10" Type="http://schemas.openxmlformats.org/officeDocument/2006/relationships/hyperlink" Target="http://ru.wikipedia.org/w/index.php?title=%D0%9C%D0%B5%D0%B6%D0%B4%D1%83%D0%BD%D0%B0%D1%80%D0%BE%D0%B4%D0%BD%D1%8B%D0%B9_%D0%BC%D1%83%D0%B7%D1%8B%D0%BA%D0%B0%D0%BB%D1%8C%D0%BD%D1%8B%D0%B9_%D1%84%D0%B5%D1%81%D1%82%D0%B8%D0%B2%D0%B0%D0%BB%D1%8C_%D0%B2_%D0%9A%D0%BE%D0%BB%D1%8C%D0%BC%D0%B0%D1%80%D0%B5&amp;action=edit&amp;redlink=1" TargetMode="External"/><Relationship Id="rId19" Type="http://schemas.openxmlformats.org/officeDocument/2006/relationships/hyperlink" Target="http://ru.wikipedia.org/wiki/%D0%A0%D1%83%D1%81%D1%81%D0%BA%D0%B0%D1%8F_%D0%BF%D1%80%D0%B0%D0%B2%D0%BE%D1%81%D0%BB%D0%B0%D0%B2%D0%BD%D0%B0%D1%8F_%D1%86%D0%B5%D1%80%D0%BA%D0%BE%D0%B2%D1%8C" TargetMode="External"/><Relationship Id="rId4" Type="http://schemas.openxmlformats.org/officeDocument/2006/relationships/hyperlink" Target="http://ru.wikipedia.org/wiki/%D0%92%D0%B8%D1%80%D1%82%D1%83%D0%BE%D0%B7%D1%8B_%D0%9C%D0%BE%D1%81%D0%BA%D0%B2%D1%8B" TargetMode="External"/><Relationship Id="rId9" Type="http://schemas.openxmlformats.org/officeDocument/2006/relationships/hyperlink" Target="http://ru.wikipedia.org/wiki/1989_%D0%B3%D0%BE%D0%B4_%D0%B2_%D0%BC%D1%83%D0%B7%D1%8B%D0%BA%D0%B5" TargetMode="External"/><Relationship Id="rId14" Type="http://schemas.openxmlformats.org/officeDocument/2006/relationships/hyperlink" Target="http://ru.wikipedia.org/wiki/2002" TargetMode="External"/><Relationship Id="rId22" Type="http://schemas.openxmlformats.org/officeDocument/2006/relationships/hyperlink" Target="http://ru.wikipedia.org/wiki/%D0%98%D1%81%D0%BF%D0%B0%D0%BD%D0%B8%D1%8F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D%D0%B0%D1%80%D0%BE%D0%B4%D0%BD%D1%8B%D0%B9_%D0%B0%D1%80%D1%82%D0%B8%D1%81%D1%82_%D1%80%D0%B5%D1%81%D0%BF%D1%83%D0%B1%D0%BB%D0%B8%D0%BA%D0%B8_%D0%A1%D0%B5%D0%B2%D0%B5%D1%80%D0%BD%D0%B0%D1%8F_%D0%9E%D1%81%D0%B5%D1%82%D0%B8%D1%8F-%D0%90%D0%BB%D0%B0%D0%BD%D0%B8%D1%8F" TargetMode="External"/><Relationship Id="rId2" Type="http://schemas.openxmlformats.org/officeDocument/2006/relationships/hyperlink" Target="http://ru.wikipedia.org/wiki/%D0%9D%D0%B0%D1%80%D0%BE%D0%B4%D0%BD%D1%8B%D0%B9_%D0%B0%D1%80%D1%82%D0%B8%D1%81%D1%82_%D0%A1%D0%A1%D0%A1%D0%A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2%D0%BE%D0%BB%D1%8C%D1%8F%D1%82%D1%82%D0%B8" TargetMode="External"/><Relationship Id="rId5" Type="http://schemas.openxmlformats.org/officeDocument/2006/relationships/hyperlink" Target="http://ru.wikipedia.org/wiki/2006" TargetMode="External"/><Relationship Id="rId4" Type="http://schemas.openxmlformats.org/officeDocument/2006/relationships/hyperlink" Target="http://ru.wikipedia.org/wiki/%D0%9E%D1%80%D0%B3%D0%B0%D0%BD%D0%B8%D0%B7%D0%B0%D1%86%D0%B8%D1%8F_%D0%9E%D0%B1%D1%8A%D0%B5%D0%B4%D0%B8%D0%BD%D1%91%D0%BD%D0%BD%D1%8B%D1%85_%D0%9D%D0%B0%D1%86%D0%B8%D0%B9_%D0%BF%D0%BE_%D0%B2%D0%BE%D0%BF%D1%80%D0%BE%D1%81%D0%B0%D0%BC_%D0%BE%D0%B1%D1%80%D0%B0%D0%B7%D0%BE%D0%B2%D0%B0%D0%BD%D0%B8%D1%8F,_%D0%BD%D0%B0%D1%83%D0%BA%D0%B8_%D0%B8_%D0%BA%D1%83%D0%BB%D1%8C%D1%82%D1%83%D1%80%D1%8B" TargetMode="Externa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0%D1%80%D0%BC%D0%B5%D0%BD%D0%B8%D1%8F" TargetMode="External"/><Relationship Id="rId13" Type="http://schemas.openxmlformats.org/officeDocument/2006/relationships/hyperlink" Target="http://ru.wikipedia.org/wiki/2009" TargetMode="External"/><Relationship Id="rId3" Type="http://schemas.openxmlformats.org/officeDocument/2006/relationships/hyperlink" Target="http://ru.wikipedia.org/wiki/%D0%9E%D1%80%D0%B4%D0%B5%D0%BD_%C2%AB%D0%97%D0%B0_%D0%B7%D0%B0%D1%81%D0%BB%D1%83%D0%B3%D0%B8_%D0%BF%D0%B5%D1%80%D0%B5%D0%B4_%D0%9E%D1%82%D0%B5%D1%87%D0%B5%D1%81%D1%82%D0%B2%D0%BE%D0%BC%C2%BB" TargetMode="External"/><Relationship Id="rId7" Type="http://schemas.openxmlformats.org/officeDocument/2006/relationships/hyperlink" Target="http://ru.wikipedia.org/wiki/%D0%9E%D1%80%D0%B4%D0%B5%D0%BD_%D0%A1%D0%B2%D1%8F%D1%82%D0%BE%D0%B3%D0%BE_%D0%9C%D0%B5%D1%81%D1%80%D0%BE%D0%BF%D0%B0_%D0%9C%D0%B0%D1%88%D1%82%D0%BE%D1%86%D0%B0" TargetMode="External"/><Relationship Id="rId12" Type="http://schemas.openxmlformats.org/officeDocument/2006/relationships/hyperlink" Target="http://ru.wikipedia.org/wiki/%D1%EF%E8%E2%E0%EA%EE%E2,_%C2%EB%E0%E4%E8%EC%E8%F0_%D2%E5%EE%E4%EE%F0%EE%E2%E8%F7" TargetMode="External"/><Relationship Id="rId2" Type="http://schemas.openxmlformats.org/officeDocument/2006/relationships/hyperlink" Target="http://ru.wikipedia.org/wiki/%D0%9E%D1%80%D0%B4%D0%B5%D0%BD_%D0%94%D1%80%D1%83%D0%B6%D0%B1%D1%8B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A%D1%8B%D1%80%D0%B3%D1%8B%D0%B7%D1%81%D1%82%D0%B0%D0%BD" TargetMode="External"/><Relationship Id="rId11" Type="http://schemas.openxmlformats.org/officeDocument/2006/relationships/hyperlink" Target="http://ru.wikipedia.org/wiki/%D0%9E%D1%80%D0%B4%D0%B5%D0%BD_%D0%9F%D0%BE%D1%87%D1%91%D1%82%D0%BD%D0%BE%D0%B3%D0%BE_%D0%BB%D0%B5%D0%B3%D0%B8%D0%BE%D0%BD%D0%B0" TargetMode="External"/><Relationship Id="rId5" Type="http://schemas.openxmlformats.org/officeDocument/2006/relationships/hyperlink" Target="http://ru.wikipedia.org/wiki/%D0%9E%D1%80%D0%B4%D0%B5%D0%BD_%C2%AB%D0%94%D0%B0%D0%BD%D0%B0%D0%BA%D0%B5%D1%80%C2%BB" TargetMode="External"/><Relationship Id="rId10" Type="http://schemas.openxmlformats.org/officeDocument/2006/relationships/hyperlink" Target="http://ru.wikipedia.org/wiki/%D0%A4%D1%80%D0%B0%D0%BD%D1%86%D0%B8%D1%8F" TargetMode="External"/><Relationship Id="rId4" Type="http://schemas.openxmlformats.org/officeDocument/2006/relationships/hyperlink" Target="http://ru.wikipedia.org/wiki/%D0%9E%D1%80%D0%B4%D0%B5%D0%BD_%C2%AB%D0%97%D0%B0_%D0%B7%D0%B0%D1%81%D0%BB%D1%83%D0%B3%D0%B8%C2%BB_(%D0%A3%D0%BA%D1%80%D0%B0%D0%B8%D0%BD%D0%B0)" TargetMode="External"/><Relationship Id="rId9" Type="http://schemas.openxmlformats.org/officeDocument/2006/relationships/hyperlink" Target="http://ru.wikipedia.org/wiki/%D0%9E%D1%80%D0%B4%D0%B5%D0%BD_%D0%98%D1%81%D0%BA%D1%83%D1%81%D1%81%D1%82%D0%B2_%D0%B8_%D0%BB%D0%B8%D1%82%D0%B5%D1%80%D0%B0%D1%82%D1%83%D1%80%D1%8B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1%D0%BE%D0%BA%D1%81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35896" y="260649"/>
            <a:ext cx="4822304" cy="1440159"/>
          </a:xfrm>
        </p:spPr>
        <p:txBody>
          <a:bodyPr/>
          <a:lstStyle/>
          <a:p>
            <a:r>
              <a:rPr lang="ru-RU" dirty="0" smtClean="0"/>
              <a:t>В.Т.Спиваков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H="1" flipV="1">
            <a:off x="3779912" y="1746525"/>
            <a:ext cx="4752527" cy="4202755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Великий </a:t>
            </a:r>
            <a:r>
              <a:rPr lang="ru-RU" dirty="0" smtClean="0"/>
              <a:t>дирижер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1400" dirty="0" smtClean="0"/>
              <a:t>                                            Учитель музыки С.В. Ховятская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" name="Рисунок 9" descr="a4b54eabd2923a4c6c29c14126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1268760"/>
            <a:ext cx="2808312" cy="39391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Жизнь в музыке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92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В </a:t>
            </a:r>
            <a:r>
              <a:rPr lang="ru-RU" dirty="0" smtClean="0">
                <a:hlinkClick r:id="rId2" tooltip="1979 год в музыке"/>
              </a:rPr>
              <a:t>1979 году</a:t>
            </a:r>
            <a:r>
              <a:rPr lang="ru-RU" dirty="0" smtClean="0"/>
              <a:t> основал </a:t>
            </a:r>
            <a:r>
              <a:rPr lang="ru-RU" sz="2600" dirty="0" smtClean="0">
                <a:hlinkClick r:id="rId3" tooltip="Камерный оркестр"/>
              </a:rPr>
              <a:t>камерный оркестр</a:t>
            </a:r>
            <a:r>
              <a:rPr lang="ru-RU" dirty="0" smtClean="0"/>
              <a:t> «</a:t>
            </a:r>
            <a:r>
              <a:rPr lang="ru-RU" dirty="0" smtClean="0">
                <a:hlinkClick r:id="rId4" tooltip="Виртуозы Москвы"/>
              </a:rPr>
              <a:t>Виртуозы Москвы</a:t>
            </a:r>
            <a:r>
              <a:rPr lang="ru-RU" dirty="0" smtClean="0"/>
              <a:t>»</a:t>
            </a:r>
          </a:p>
          <a:p>
            <a:pPr lvl="0"/>
            <a:r>
              <a:rPr lang="ru-RU" dirty="0" smtClean="0"/>
              <a:t>В </a:t>
            </a:r>
            <a:r>
              <a:rPr lang="ru-RU" dirty="0" smtClean="0">
                <a:hlinkClick r:id="rId5" tooltip="1999 год в музыке"/>
              </a:rPr>
              <a:t>1999</a:t>
            </a:r>
            <a:r>
              <a:rPr lang="ru-RU" dirty="0" smtClean="0"/>
              <a:t>—</a:t>
            </a:r>
            <a:r>
              <a:rPr lang="ru-RU" dirty="0" smtClean="0">
                <a:hlinkClick r:id="rId6" tooltip="2003 год в музыке"/>
              </a:rPr>
              <a:t>2003</a:t>
            </a:r>
            <a:r>
              <a:rPr lang="ru-RU" dirty="0" smtClean="0"/>
              <a:t> возглавлял </a:t>
            </a:r>
            <a:r>
              <a:rPr lang="ru-RU" dirty="0" smtClean="0">
                <a:hlinkClick r:id="rId7" tooltip="Российский национальный оркестр"/>
              </a:rPr>
              <a:t>Российский национальный оркестр</a:t>
            </a:r>
            <a:r>
              <a:rPr lang="ru-RU" dirty="0" smtClean="0"/>
              <a:t>. В настоящее время руководит </a:t>
            </a:r>
            <a:r>
              <a:rPr lang="ru-RU" dirty="0" smtClean="0">
                <a:hlinkClick r:id="rId8" tooltip="Национальный филармонический оркестр России"/>
              </a:rPr>
              <a:t>Национальным филармоническим оркестром России</a:t>
            </a:r>
            <a:r>
              <a:rPr lang="ru-RU" dirty="0" smtClean="0"/>
              <a:t>.</a:t>
            </a:r>
          </a:p>
          <a:p>
            <a:pPr lvl="0"/>
            <a:r>
              <a:rPr lang="ru-RU" dirty="0" smtClean="0"/>
              <a:t>С </a:t>
            </a:r>
            <a:r>
              <a:rPr lang="ru-RU" dirty="0" smtClean="0">
                <a:hlinkClick r:id="rId9" tooltip="1989 год в музыке"/>
              </a:rPr>
              <a:t>1989</a:t>
            </a:r>
            <a:r>
              <a:rPr lang="ru-RU" dirty="0" smtClean="0"/>
              <a:t> года — художественный руководитель </a:t>
            </a:r>
            <a:r>
              <a:rPr lang="ru-RU" dirty="0" smtClean="0">
                <a:hlinkClick r:id="rId10" tooltip="Международный музыкальный фестиваль в Кольмаре (страница отсутствует)"/>
              </a:rPr>
              <a:t>Музыкального фестиваля</a:t>
            </a:r>
            <a:r>
              <a:rPr lang="ru-RU" dirty="0" smtClean="0"/>
              <a:t> в </a:t>
            </a:r>
            <a:r>
              <a:rPr lang="ru-RU" dirty="0" err="1" smtClean="0">
                <a:hlinkClick r:id="rId11" tooltip="Кольмар"/>
              </a:rPr>
              <a:t>Кольмаре</a:t>
            </a:r>
            <a:r>
              <a:rPr lang="ru-RU" dirty="0" smtClean="0"/>
              <a:t>.</a:t>
            </a:r>
          </a:p>
          <a:p>
            <a:pPr lvl="0"/>
            <a:r>
              <a:rPr lang="ru-RU" dirty="0" smtClean="0"/>
              <a:t>В </a:t>
            </a:r>
            <a:r>
              <a:rPr lang="ru-RU" dirty="0" smtClean="0">
                <a:hlinkClick r:id="rId12" tooltip="1994 год"/>
              </a:rPr>
              <a:t>1994 году</a:t>
            </a:r>
            <a:r>
              <a:rPr lang="ru-RU" dirty="0" smtClean="0"/>
              <a:t> учредил </a:t>
            </a:r>
            <a:r>
              <a:rPr lang="ru-RU" dirty="0" smtClean="0">
                <a:hlinkClick r:id="rId13" tooltip="Международный благотворительный фонд Владимира Спивакова"/>
              </a:rPr>
              <a:t>Международный благотворительный фонд Владимира Спивакова</a:t>
            </a:r>
            <a:r>
              <a:rPr lang="ru-RU" dirty="0" smtClean="0"/>
              <a:t>, стипендиатами которого стали многие одарённые юные музыканты.</a:t>
            </a:r>
          </a:p>
          <a:p>
            <a:pPr lvl="0"/>
            <a:r>
              <a:rPr lang="ru-RU" dirty="0" smtClean="0"/>
              <a:t>Основатель (</a:t>
            </a:r>
            <a:r>
              <a:rPr lang="ru-RU" dirty="0" smtClean="0">
                <a:hlinkClick r:id="rId14" tooltip="2002"/>
              </a:rPr>
              <a:t>2002</a:t>
            </a:r>
            <a:r>
              <a:rPr lang="ru-RU" dirty="0" smtClean="0"/>
              <a:t>) и президент (</a:t>
            </a:r>
            <a:r>
              <a:rPr lang="ru-RU" dirty="0" smtClean="0">
                <a:hlinkClick r:id="rId15" tooltip="2003"/>
              </a:rPr>
              <a:t>2003</a:t>
            </a:r>
            <a:r>
              <a:rPr lang="ru-RU" dirty="0" smtClean="0"/>
              <a:t>) </a:t>
            </a:r>
            <a:r>
              <a:rPr lang="ru-RU" dirty="0" smtClean="0">
                <a:hlinkClick r:id="rId16" tooltip="Московский международный Дом музыки"/>
              </a:rPr>
              <a:t>Московского международного Дома музыки</a:t>
            </a:r>
            <a:r>
              <a:rPr lang="ru-RU" dirty="0" smtClean="0"/>
              <a:t>.</a:t>
            </a:r>
          </a:p>
          <a:p>
            <a:pPr lvl="0"/>
            <a:r>
              <a:rPr lang="ru-RU" dirty="0" smtClean="0"/>
              <a:t>С </a:t>
            </a:r>
            <a:r>
              <a:rPr lang="ru-RU" dirty="0" smtClean="0">
                <a:hlinkClick r:id="rId17" tooltip="26 июля"/>
              </a:rPr>
              <a:t>26 июля</a:t>
            </a:r>
            <a:r>
              <a:rPr lang="ru-RU" dirty="0" smtClean="0"/>
              <a:t> </a:t>
            </a:r>
            <a:r>
              <a:rPr lang="ru-RU" dirty="0" smtClean="0">
                <a:hlinkClick r:id="rId18" tooltip="2010 год"/>
              </a:rPr>
              <a:t>2010 года</a:t>
            </a:r>
            <a:r>
              <a:rPr lang="ru-RU" dirty="0" smtClean="0"/>
              <a:t> — член Патриаршего совета по культуре (</a:t>
            </a:r>
            <a:r>
              <a:rPr lang="ru-RU" dirty="0" smtClean="0">
                <a:hlinkClick r:id="rId19" tooltip="Русская православная церковь"/>
              </a:rPr>
              <a:t>Русская православная церковь</a:t>
            </a:r>
            <a:r>
              <a:rPr lang="ru-RU" dirty="0" smtClean="0"/>
              <a:t>)</a:t>
            </a:r>
            <a:r>
              <a:rPr lang="ru-RU" baseline="30000" dirty="0" smtClean="0">
                <a:hlinkClick r:id="rId20"/>
              </a:rPr>
              <a:t>[19]</a:t>
            </a:r>
            <a:endParaRPr lang="ru-RU" dirty="0" smtClean="0"/>
          </a:p>
          <a:p>
            <a:pPr lvl="0"/>
            <a:r>
              <a:rPr lang="ru-RU" dirty="0" smtClean="0"/>
              <a:t>С </a:t>
            </a:r>
            <a:r>
              <a:rPr lang="ru-RU" dirty="0" smtClean="0">
                <a:hlinkClick r:id="rId21" tooltip="1989 год"/>
              </a:rPr>
              <a:t>1989 года</a:t>
            </a:r>
            <a:r>
              <a:rPr lang="ru-RU" dirty="0" smtClean="0"/>
              <a:t> проживает в Москве, </a:t>
            </a:r>
            <a:r>
              <a:rPr lang="ru-RU" dirty="0" smtClean="0">
                <a:hlinkClick r:id="rId22" tooltip="Испания"/>
              </a:rPr>
              <a:t>Испании</a:t>
            </a:r>
            <a:r>
              <a:rPr lang="ru-RU" dirty="0" smtClean="0"/>
              <a:t> и </a:t>
            </a:r>
            <a:r>
              <a:rPr lang="ru-RU" dirty="0" smtClean="0">
                <a:hlinkClick r:id="rId23" tooltip="Франция"/>
              </a:rPr>
              <a:t>Франции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Стиль маэстро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  «Владимир Спиваков принадлежит к числу лучших представителей исполнительского искусства, снискавших себе популярность и любовь среди любителей музыки многих стран. Его игру характеризует тонкое и глубокое понимание стиля исполняемых произведений, благородный вкус, безупречное виртуозное мастерство, яркий художественный темперамент».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8229600" cy="1143000"/>
          </a:xfrm>
        </p:spPr>
        <p:txBody>
          <a:bodyPr/>
          <a:lstStyle/>
          <a:p>
            <a:r>
              <a:rPr lang="ru-RU" dirty="0" smtClean="0"/>
              <a:t>Настоящие эмоции</a:t>
            </a:r>
            <a:endParaRPr lang="ru-RU" dirty="0"/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052736"/>
            <a:ext cx="4504394" cy="3002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75161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43390" y="2492896"/>
            <a:ext cx="3700610" cy="35387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33217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4077072"/>
            <a:ext cx="4320480" cy="278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Первое и любимое дитя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7030A0"/>
                </a:solidFill>
              </a:rPr>
              <a:t>«Виртуозы Москвы» </a:t>
            </a:r>
            <a:r>
              <a:rPr lang="ru-RU" dirty="0" smtClean="0"/>
              <a:t>– первое и любимое детище Владимира Спивакова. 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7030A0"/>
                </a:solidFill>
              </a:rPr>
              <a:t>15 июня 1982 года </a:t>
            </a:r>
            <a:r>
              <a:rPr lang="ru-RU" dirty="0" smtClean="0"/>
              <a:t>оркестр приобрел официальный статус и стал Государственным камерным оркестром.</a:t>
            </a:r>
            <a:br>
              <a:rPr lang="ru-RU" dirty="0" smtClean="0"/>
            </a:br>
            <a:r>
              <a:rPr lang="ru-RU" dirty="0" smtClean="0"/>
              <a:t>Отличительными качествами профессионально оркестра были </a:t>
            </a:r>
          </a:p>
          <a:p>
            <a:pPr lvl="0"/>
            <a:r>
              <a:rPr lang="ru-RU" dirty="0" smtClean="0"/>
              <a:t>необычайная слитность ансамбля </a:t>
            </a:r>
          </a:p>
          <a:p>
            <a:pPr lvl="0"/>
            <a:r>
              <a:rPr lang="ru-RU" dirty="0" smtClean="0"/>
              <a:t>неотразимая выразительность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Признание таланта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«Замечательный ансамбль солистов, которые понимают друг друга с одного вздоха, а играют как один голос», – писали о нём в «Нью-Йорк пост». Пресса восторженно приняла интерпретацию </a:t>
            </a:r>
            <a:r>
              <a:rPr lang="ru-RU" dirty="0" smtClean="0">
                <a:solidFill>
                  <a:srgbClr val="7030A0"/>
                </a:solidFill>
              </a:rPr>
              <a:t>«</a:t>
            </a:r>
            <a:r>
              <a:rPr lang="ru-RU" dirty="0" err="1" smtClean="0">
                <a:solidFill>
                  <a:srgbClr val="7030A0"/>
                </a:solidFill>
              </a:rPr>
              <a:t>спиваковцами</a:t>
            </a:r>
            <a:r>
              <a:rPr lang="ru-RU" dirty="0" smtClean="0">
                <a:solidFill>
                  <a:srgbClr val="7030A0"/>
                </a:solidFill>
              </a:rPr>
              <a:t>» </a:t>
            </a:r>
            <a:r>
              <a:rPr lang="ru-RU" dirty="0" smtClean="0"/>
              <a:t>великих музыкальных классиков. </a:t>
            </a:r>
            <a:br>
              <a:rPr lang="ru-RU" dirty="0" smtClean="0"/>
            </a:br>
            <a:r>
              <a:rPr lang="ru-RU" dirty="0" smtClean="0"/>
              <a:t>В «Виртуозах»  все без исключения оркестранты – лауреаты престижных международных конкурсов.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Скрипка  - особое существо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У маэстро совершенно удивительное отношение к своему рабочему инструменту. «Володя считает, что если в его отсутствие кто-то прикоснётся к его скрипке, в ней нарушится молекулярный состав», – говорит жена музыканта </a:t>
            </a:r>
            <a:r>
              <a:rPr lang="ru-RU" dirty="0" err="1" smtClean="0"/>
              <a:t>Сати</a:t>
            </a:r>
            <a:r>
              <a:rPr lang="ru-RU" dirty="0" smtClean="0"/>
              <a:t> Спивакова. Перед тем как отправиться дирижировать скрипкой, он обнимается с ней. Прижимается к ней щекой. Наигрывает что-то. И отправляется на сцену. </a:t>
            </a:r>
          </a:p>
          <a:p>
            <a:pPr>
              <a:buNone/>
            </a:pPr>
            <a:r>
              <a:rPr lang="ru-RU" dirty="0" smtClean="0"/>
              <a:t>    «Скрипка – особое существо. Иногда друг, иногда сестра, иногда – </a:t>
            </a:r>
            <a:r>
              <a:rPr lang="ru-RU" dirty="0" err="1" smtClean="0"/>
              <a:t>непрощающий</a:t>
            </a:r>
            <a:r>
              <a:rPr lang="ru-RU" dirty="0" smtClean="0"/>
              <a:t> человек»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Скрипка Страдивари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Мечта любого музыканта – </a:t>
            </a:r>
            <a:r>
              <a:rPr lang="ru-RU" dirty="0" smtClean="0">
                <a:solidFill>
                  <a:srgbClr val="7030A0"/>
                </a:solidFill>
              </a:rPr>
              <a:t>скрипка Страдивари</a:t>
            </a:r>
            <a:r>
              <a:rPr lang="ru-RU" dirty="0" smtClean="0"/>
              <a:t>. Мечтал о такой и Владимир Теодорович.. В </a:t>
            </a:r>
            <a:r>
              <a:rPr lang="ru-RU" dirty="0" smtClean="0">
                <a:solidFill>
                  <a:srgbClr val="7030A0"/>
                </a:solidFill>
              </a:rPr>
              <a:t>1997</a:t>
            </a:r>
            <a:r>
              <a:rPr lang="ru-RU" dirty="0" smtClean="0"/>
              <a:t> году, меценаты </a:t>
            </a:r>
            <a:r>
              <a:rPr lang="ru-RU" dirty="0" err="1" smtClean="0"/>
              <a:t>предоставаили</a:t>
            </a:r>
            <a:r>
              <a:rPr lang="ru-RU" dirty="0" smtClean="0"/>
              <a:t> в пожизненное пользование скрипку А. Страдивари </a:t>
            </a:r>
            <a:r>
              <a:rPr lang="ru-RU" dirty="0" smtClean="0">
                <a:solidFill>
                  <a:srgbClr val="7030A0"/>
                </a:solidFill>
              </a:rPr>
              <a:t>1712</a:t>
            </a:r>
            <a:r>
              <a:rPr lang="ru-RU" dirty="0" smtClean="0"/>
              <a:t> года, на которой маэстро играет по сей день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Дирижёрская палочка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У маэстро особая дирижёрская палочка – её подарил Спивакову </a:t>
            </a:r>
            <a:r>
              <a:rPr lang="ru-RU" dirty="0" smtClean="0">
                <a:solidFill>
                  <a:srgbClr val="7030A0"/>
                </a:solidFill>
              </a:rPr>
              <a:t>Леонард </a:t>
            </a:r>
            <a:r>
              <a:rPr lang="ru-RU" dirty="0" err="1" smtClean="0">
                <a:solidFill>
                  <a:srgbClr val="7030A0"/>
                </a:solidFill>
              </a:rPr>
              <a:t>Бернстайн</a:t>
            </a:r>
            <a:r>
              <a:rPr lang="ru-RU" dirty="0" smtClean="0"/>
              <a:t>, великий американский композитор, пианист и дирижёр. Это произошло после их совместного выступления в Зальцбурге на юбилее Моцарта в </a:t>
            </a:r>
            <a:r>
              <a:rPr lang="ru-RU" dirty="0" smtClean="0">
                <a:solidFill>
                  <a:srgbClr val="7030A0"/>
                </a:solidFill>
              </a:rPr>
              <a:t>1984 году. </a:t>
            </a:r>
            <a:r>
              <a:rPr lang="ru-RU" dirty="0" smtClean="0"/>
              <a:t>«Придёт время, когда ты будешь дирижировать так же, как играешь на скрипке» - сказал он.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Человек – большой души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Вот уже 13 лет существует Международный благотворительный фонд его имени. За это время 4000 детей получили помощь, организовано 2000 концертов в городах России и за рубежом, проведено более 300 художественных выставок, 800 человек являются стипендиатами фонда, более 1000 человек участвуют в программах МБФ, 350 из них – лауреаты международных конкурсов и фестивалей, подарено 212 музыкальных инструментов, выделены средства на обследование 150 человек.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сп\1291061017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196752"/>
            <a:ext cx="6191250" cy="4133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046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Достаточно произнести эти имя и фамилию, как в сознании каждого русского человека возникает образ обаятельного седовласого мужчины за дирижёрским пультом. Кажется, музыка льется из-под его рук, а дирижерская палочка, наподобие волшебной, превращает ноты в прекрасные звуки…</a:t>
            </a:r>
            <a:endParaRPr lang="ru-RU" dirty="0"/>
          </a:p>
        </p:txBody>
      </p:sp>
      <p:pic>
        <p:nvPicPr>
          <p:cNvPr id="4" name="Рисунок 3" descr="Владимир-Спивако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3068960"/>
            <a:ext cx="3888432" cy="36792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K:\сп\0_9f5ad_f6f76ccf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88640"/>
            <a:ext cx="4445000" cy="4889500"/>
          </a:xfrm>
          <a:prstGeom prst="rect">
            <a:avLst/>
          </a:prstGeom>
          <a:noFill/>
        </p:spPr>
      </p:pic>
      <p:pic>
        <p:nvPicPr>
          <p:cNvPr id="3" name="Picture 2" descr="K:\сп\20090910182354_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861048"/>
            <a:ext cx="428625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K:\сп\1711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764704"/>
            <a:ext cx="7112000" cy="508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Интересные факты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ru-RU" dirty="0" smtClean="0"/>
              <a:t>В связи </a:t>
            </a:r>
            <a:r>
              <a:rPr lang="ru-RU" dirty="0" smtClean="0">
                <a:solidFill>
                  <a:srgbClr val="7030A0"/>
                </a:solidFill>
              </a:rPr>
              <a:t>с 50-летием </a:t>
            </a:r>
            <a:r>
              <a:rPr lang="ru-RU" dirty="0" smtClean="0"/>
              <a:t>Владимира Спивакова российский Центр космических исследований назвал одну из малых планет его именем.</a:t>
            </a:r>
          </a:p>
          <a:p>
            <a:pPr lvl="0"/>
            <a:r>
              <a:rPr lang="ru-RU" dirty="0" smtClean="0"/>
              <a:t>Музыкант говорит на многих иностранных языках</a:t>
            </a:r>
          </a:p>
          <a:p>
            <a:pPr lvl="0"/>
            <a:r>
              <a:rPr lang="ru-RU" dirty="0" smtClean="0"/>
              <a:t>Современные композиторы неоднократно посвящают Владимиру Спивакову свои произведения, в их числе А. </a:t>
            </a:r>
            <a:r>
              <a:rPr lang="ru-RU" dirty="0" err="1" smtClean="0"/>
              <a:t>Шнитке</a:t>
            </a:r>
            <a:r>
              <a:rPr lang="ru-RU" dirty="0" smtClean="0"/>
              <a:t>, Р. Щедрин, Шварц и другие.</a:t>
            </a:r>
          </a:p>
          <a:p>
            <a:pPr lvl="0"/>
            <a:r>
              <a:rPr lang="ru-RU" dirty="0" smtClean="0"/>
              <a:t>К президентским выборам </a:t>
            </a:r>
            <a:r>
              <a:rPr lang="ru-RU" dirty="0" smtClean="0">
                <a:solidFill>
                  <a:srgbClr val="7030A0"/>
                </a:solidFill>
              </a:rPr>
              <a:t>2012 года </a:t>
            </a:r>
            <a:r>
              <a:rPr lang="ru-RU" dirty="0" smtClean="0"/>
              <a:t>Владимир Спиваков выступил с видеороликом в поддержку кандидата В.Путина.</a:t>
            </a:r>
          </a:p>
          <a:p>
            <a:pPr lvl="0"/>
            <a:r>
              <a:rPr lang="ru-RU" dirty="0" smtClean="0"/>
              <a:t>Выдающийся музыкант, скрипач и дирижёр удостоен премии «Герой нашего времени» в номинации «Музыкант десятилетия».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Семья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У Владимира Спивакова две квартиры – в Москве и в Париже. Но домом он считает ту, где в настоящее время находится его семья. </a:t>
            </a:r>
          </a:p>
          <a:p>
            <a:pPr>
              <a:buNone/>
            </a:pPr>
            <a:r>
              <a:rPr lang="ru-RU" dirty="0" smtClean="0"/>
              <a:t>    У Владимира Теодоровича замечательная семья – жена </a:t>
            </a:r>
            <a:r>
              <a:rPr lang="ru-RU" dirty="0" err="1" smtClean="0"/>
              <a:t>Сати</a:t>
            </a:r>
            <a:r>
              <a:rPr lang="ru-RU" dirty="0" smtClean="0"/>
              <a:t> и дочери: Катя, Таня и Аня</a:t>
            </a:r>
            <a:br>
              <a:rPr lang="ru-RU" dirty="0" smtClean="0"/>
            </a:br>
            <a:r>
              <a:rPr lang="ru-RU" dirty="0" smtClean="0"/>
              <a:t>В семье Спиваковых живёт также племянница Владимира Теодоровича – Саша, дочь его безвременно ушедшей из жизни сестры. Однажды маэстро спросили: «Если бы вы могли изменить что-нибудь одно в семье, что бы вы изменили?» И он ответил: </a:t>
            </a:r>
            <a:r>
              <a:rPr lang="ru-RU" dirty="0" smtClean="0">
                <a:solidFill>
                  <a:srgbClr val="7030A0"/>
                </a:solidFill>
              </a:rPr>
              <a:t>«Увеличил бы её численность как минимум вдвое»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274638"/>
            <a:ext cx="3168352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820a9ae084d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0"/>
            <a:ext cx="4536503" cy="68047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>
                <a:hlinkClick r:id="rId2" tooltip="Народный артист СССР"/>
              </a:rPr>
              <a:t>Народный артист СССР</a:t>
            </a:r>
            <a:r>
              <a:rPr lang="ru-RU" dirty="0" smtClean="0"/>
              <a:t> (1990)</a:t>
            </a:r>
          </a:p>
          <a:p>
            <a:pPr lvl="0"/>
            <a:r>
              <a:rPr lang="ru-RU" dirty="0" smtClean="0">
                <a:hlinkClick r:id="rId3" tooltip="Народный артист республики Северная Осетия-Алания"/>
              </a:rPr>
              <a:t>Народный артист республики Северная Осетия-Алания</a:t>
            </a:r>
            <a:r>
              <a:rPr lang="ru-RU" dirty="0" smtClean="0"/>
              <a:t> (2005)</a:t>
            </a:r>
          </a:p>
          <a:p>
            <a:pPr lvl="0"/>
            <a:r>
              <a:rPr lang="ru-RU" dirty="0" smtClean="0"/>
              <a:t>«Артист мира </a:t>
            </a:r>
            <a:r>
              <a:rPr lang="ru-RU" dirty="0" smtClean="0">
                <a:hlinkClick r:id="rId4" tooltip="Организация Объединённых Наций по вопросам образования, науки и культуры"/>
              </a:rPr>
              <a:t>ЮНЕСКО</a:t>
            </a:r>
            <a:r>
              <a:rPr lang="ru-RU" dirty="0" smtClean="0"/>
              <a:t>» — за «выдающийся вклад музыканта в мировое искусство, его деятельность во имя мира и развитие диалога между культурами» (</a:t>
            </a:r>
            <a:r>
              <a:rPr lang="ru-RU" dirty="0" smtClean="0">
                <a:hlinkClick r:id="rId5" tooltip="2006"/>
              </a:rPr>
              <a:t>2006</a:t>
            </a:r>
            <a:r>
              <a:rPr lang="ru-RU" dirty="0" smtClean="0"/>
              <a:t>)</a:t>
            </a:r>
          </a:p>
          <a:p>
            <a:pPr lvl="0"/>
            <a:r>
              <a:rPr lang="ru-RU" dirty="0" smtClean="0"/>
              <a:t> «Лучший музыкант Радио-1» (1999)</a:t>
            </a:r>
          </a:p>
          <a:p>
            <a:pPr lvl="0"/>
            <a:r>
              <a:rPr lang="ru-RU" dirty="0" smtClean="0"/>
              <a:t>Почетный гражданин города </a:t>
            </a:r>
            <a:r>
              <a:rPr lang="ru-RU" dirty="0" smtClean="0">
                <a:hlinkClick r:id="rId6" tooltip="Тольятти"/>
              </a:rPr>
              <a:t>Тольятти</a:t>
            </a:r>
            <a:r>
              <a:rPr lang="ru-RU" dirty="0" smtClean="0"/>
              <a:t> (2004)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Ордена и медали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 smtClean="0">
                <a:hlinkClick r:id="rId2" tooltip="Орден Дружбы"/>
              </a:rPr>
              <a:t>Орден Дружбы</a:t>
            </a:r>
            <a:r>
              <a:rPr lang="ru-RU" dirty="0" smtClean="0"/>
              <a:t> (1994)</a:t>
            </a:r>
          </a:p>
          <a:p>
            <a:pPr lvl="0"/>
            <a:r>
              <a:rPr lang="ru-RU" dirty="0" smtClean="0">
                <a:hlinkClick r:id="rId3" tooltip="Орден "/>
              </a:rPr>
              <a:t>Орден «За заслуги перед Отечеством»</a:t>
            </a:r>
            <a:r>
              <a:rPr lang="ru-RU" dirty="0" smtClean="0"/>
              <a:t> III степени (1999)</a:t>
            </a:r>
          </a:p>
          <a:p>
            <a:pPr lvl="0"/>
            <a:r>
              <a:rPr lang="ru-RU" dirty="0" smtClean="0">
                <a:hlinkClick r:id="rId3" tooltip="Орден "/>
              </a:rPr>
              <a:t>Орден «За заслуги перед Отечеством»</a:t>
            </a:r>
            <a:r>
              <a:rPr lang="ru-RU" dirty="0" smtClean="0"/>
              <a:t> II степени (2009)</a:t>
            </a:r>
          </a:p>
          <a:p>
            <a:pPr lvl="0"/>
            <a:r>
              <a:rPr lang="ru-RU" dirty="0" smtClean="0">
                <a:hlinkClick r:id="rId4" tooltip="Орден "/>
              </a:rPr>
              <a:t>Орден «За заслуги» (Украина)</a:t>
            </a:r>
            <a:r>
              <a:rPr lang="ru-RU" dirty="0" smtClean="0"/>
              <a:t> II степени (2009)</a:t>
            </a:r>
          </a:p>
          <a:p>
            <a:pPr lvl="0"/>
            <a:r>
              <a:rPr lang="ru-RU" dirty="0" smtClean="0">
                <a:hlinkClick r:id="rId5" tooltip="Орден "/>
              </a:rPr>
              <a:t>Орден «</a:t>
            </a:r>
            <a:r>
              <a:rPr lang="ru-RU" dirty="0" err="1" smtClean="0">
                <a:hlinkClick r:id="rId5" tooltip="Орден "/>
              </a:rPr>
              <a:t>Данакер</a:t>
            </a:r>
            <a:r>
              <a:rPr lang="ru-RU" dirty="0" smtClean="0">
                <a:hlinkClick r:id="rId5" tooltip="Орден "/>
              </a:rPr>
              <a:t>»</a:t>
            </a:r>
            <a:r>
              <a:rPr lang="ru-RU" dirty="0" smtClean="0"/>
              <a:t> (</a:t>
            </a:r>
            <a:r>
              <a:rPr lang="ru-RU" dirty="0" smtClean="0">
                <a:hlinkClick r:id="rId6" tooltip="Кыргызстан"/>
              </a:rPr>
              <a:t>Кыргызстан</a:t>
            </a:r>
            <a:r>
              <a:rPr lang="ru-RU" dirty="0" smtClean="0"/>
              <a:t>, 2001)</a:t>
            </a:r>
          </a:p>
          <a:p>
            <a:pPr lvl="0"/>
            <a:r>
              <a:rPr lang="ru-RU" dirty="0" smtClean="0">
                <a:hlinkClick r:id="rId7" tooltip="Орден Святого Месропа Маштоца"/>
              </a:rPr>
              <a:t>Орден Святого </a:t>
            </a:r>
            <a:r>
              <a:rPr lang="ru-RU" dirty="0" err="1" smtClean="0">
                <a:hlinkClick r:id="rId7" tooltip="Орден Святого Месропа Маштоца"/>
              </a:rPr>
              <a:t>Месропа</a:t>
            </a:r>
            <a:r>
              <a:rPr lang="ru-RU" dirty="0" smtClean="0">
                <a:hlinkClick r:id="rId7" tooltip="Орден Святого Месропа Маштоца"/>
              </a:rPr>
              <a:t> Маштоца</a:t>
            </a:r>
            <a:r>
              <a:rPr lang="ru-RU" dirty="0" smtClean="0"/>
              <a:t> (</a:t>
            </a:r>
            <a:r>
              <a:rPr lang="ru-RU" dirty="0" smtClean="0">
                <a:hlinkClick r:id="rId8" tooltip="Армения"/>
              </a:rPr>
              <a:t>Армения</a:t>
            </a:r>
            <a:r>
              <a:rPr lang="ru-RU" dirty="0" smtClean="0"/>
              <a:t>, 1999)</a:t>
            </a:r>
          </a:p>
          <a:p>
            <a:pPr lvl="0"/>
            <a:r>
              <a:rPr lang="ru-RU" dirty="0" smtClean="0">
                <a:hlinkClick r:id="rId9" tooltip="Орден Искусств и литературы"/>
              </a:rPr>
              <a:t>Орден Искусств и литературы</a:t>
            </a:r>
            <a:r>
              <a:rPr lang="ru-RU" dirty="0" smtClean="0"/>
              <a:t> (Офицер) (</a:t>
            </a:r>
            <a:r>
              <a:rPr lang="ru-RU" dirty="0" smtClean="0">
                <a:hlinkClick r:id="rId10" tooltip="Франция"/>
              </a:rPr>
              <a:t>Франция</a:t>
            </a:r>
            <a:r>
              <a:rPr lang="ru-RU" dirty="0" smtClean="0"/>
              <a:t>, 1999)</a:t>
            </a:r>
          </a:p>
          <a:p>
            <a:pPr lvl="0"/>
            <a:r>
              <a:rPr lang="ru-RU" dirty="0" smtClean="0">
                <a:hlinkClick r:id="rId11" tooltip="Орден Почётного легиона"/>
              </a:rPr>
              <a:t>Орден Почётного легиона</a:t>
            </a:r>
            <a:r>
              <a:rPr lang="ru-RU" dirty="0" smtClean="0"/>
              <a:t> (Франция, кавалер с 2000 года, офицер с 1 февраля 2011 года</a:t>
            </a:r>
            <a:r>
              <a:rPr lang="ru-RU" baseline="30000" dirty="0" smtClean="0">
                <a:hlinkClick r:id="rId12"/>
              </a:rPr>
              <a:t>[23][24]</a:t>
            </a:r>
            <a:r>
              <a:rPr lang="ru-RU" dirty="0" smtClean="0"/>
              <a:t>)</a:t>
            </a:r>
          </a:p>
          <a:p>
            <a:pPr lvl="0"/>
            <a:r>
              <a:rPr lang="ru-RU" dirty="0" smtClean="0"/>
              <a:t>Медаль «Оливковая ветвь» (Армения, 2001)</a:t>
            </a:r>
          </a:p>
          <a:p>
            <a:pPr lvl="0"/>
            <a:r>
              <a:rPr lang="ru-RU" dirty="0" smtClean="0"/>
              <a:t>Орден «Меценаты столетия» (2005)</a:t>
            </a:r>
          </a:p>
          <a:p>
            <a:pPr lvl="0"/>
            <a:r>
              <a:rPr lang="ru-RU" dirty="0" smtClean="0"/>
              <a:t>Международный общественный орден «Золотой сокол» (2005)</a:t>
            </a:r>
          </a:p>
          <a:p>
            <a:pPr lvl="0"/>
            <a:r>
              <a:rPr lang="ru-RU" dirty="0" smtClean="0"/>
              <a:t>Золотая медаль Моцарта ЮНЕСКО (</a:t>
            </a:r>
            <a:r>
              <a:rPr lang="ru-RU" dirty="0" smtClean="0">
                <a:hlinkClick r:id="rId13" tooltip="2009"/>
              </a:rPr>
              <a:t>2009</a:t>
            </a:r>
            <a:r>
              <a:rPr lang="ru-RU" dirty="0" smtClean="0"/>
              <a:t>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Слова признания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Представить современный музыкальный мир без Владимира Спивакова так же сложно, как Петербург – без белых ночей, а Париж – без Эйфелевой башни. Концерты и фестивали, благотворительные фонды и конкурсы, «Виртуозы Москвы» и Фестиваль в </a:t>
            </a:r>
            <a:r>
              <a:rPr lang="ru-RU" dirty="0" err="1" smtClean="0"/>
              <a:t>Кольмаре</a:t>
            </a:r>
            <a:r>
              <a:rPr lang="ru-RU" dirty="0" smtClean="0"/>
              <a:t>… Это и многое другое – заслуга неутомимого маэстро.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Владимир Спиваков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5662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Гениальный скрипач, талантливейший дирижер, основатель Международного благотворительного фонда и просто сногсшибательный мужчина и светский лев.</a:t>
            </a:r>
          </a:p>
          <a:p>
            <a:endParaRPr lang="ru-RU" dirty="0"/>
          </a:p>
        </p:txBody>
      </p:sp>
      <p:pic>
        <p:nvPicPr>
          <p:cNvPr id="6" name="Рисунок 5" descr="0000011455-540x4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19872" y="3140968"/>
            <a:ext cx="5020022" cy="32630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Жизненный путь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     В.Т. Спиваков родился в еврейской семье 12 сентября 1944 года в местечке </a:t>
            </a:r>
            <a:r>
              <a:rPr lang="ru-RU" b="1" dirty="0" err="1" smtClean="0"/>
              <a:t>Черниковск</a:t>
            </a:r>
            <a:r>
              <a:rPr lang="ru-RU" b="1" dirty="0" smtClean="0"/>
              <a:t> Башкирской АССР, сейчас вошедшем в состав города Уфы. Мать — Екатерина Осиповна </a:t>
            </a:r>
            <a:r>
              <a:rPr lang="ru-RU" b="1" dirty="0" err="1" smtClean="0"/>
              <a:t>Вайнтрауб</a:t>
            </a:r>
            <a:r>
              <a:rPr lang="ru-RU" b="1" dirty="0" smtClean="0"/>
              <a:t>, пианистка, окончила Ленинградскую консерваторию и всю жизнь концертировала. Отец, Теодор Владимирович Спиваков, по специальности инженер-технолог, ушел добровольцем на фронт и был тяжело ранен. От родителей — отца-фронтовика и матери-блокадницы — Спиваков с детства воспринял дух жертвования и помощи страждущим.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Семья: мать - Екатерина Осиповна </a:t>
            </a:r>
            <a:r>
              <a:rPr lang="ru-RU" dirty="0" err="1" smtClean="0"/>
              <a:t>Вайнтрауб</a:t>
            </a:r>
            <a:r>
              <a:rPr lang="ru-RU" dirty="0" smtClean="0"/>
              <a:t>, отец - Теодор Владимирович Спиваков</a:t>
            </a:r>
            <a:endParaRPr lang="ru-RU" dirty="0"/>
          </a:p>
        </p:txBody>
      </p:sp>
      <p:pic>
        <p:nvPicPr>
          <p:cNvPr id="4" name="Содержимое 3" descr="мать сп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988840"/>
            <a:ext cx="3160368" cy="42331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отец сп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2204864"/>
            <a:ext cx="4782266" cy="31261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Первые шаги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     После окончания войны семья переехала в Ленинград. Первыми музыкальными впечатлениями мальчика была игра матери на фортепиано. С шести лет Володя начал учиться на скрипке у Б. Э. </a:t>
            </a:r>
            <a:r>
              <a:rPr lang="ru-RU" b="1" dirty="0" err="1" smtClean="0"/>
              <a:t>Крюгера</a:t>
            </a:r>
            <a:r>
              <a:rPr lang="ru-RU" b="1" dirty="0" smtClean="0"/>
              <a:t>. Поступил сначала в районную музыкальную школу, затем, в 1955 году, — в среднюю специальную музыкальную школу при Ленинградской консерватории. В целях самозащиты начал заниматься боксом, получив впоследствии 2-й разряд.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Воспоминания детства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В детстве я занимался </a:t>
            </a:r>
            <a:r>
              <a:rPr lang="ru-RU" dirty="0" smtClean="0">
                <a:hlinkClick r:id="rId2" tooltip="Бокс"/>
              </a:rPr>
              <a:t>боксом</a:t>
            </a:r>
            <a:r>
              <a:rPr lang="ru-RU" dirty="0" smtClean="0"/>
              <a:t>, а толчком к этому послужило желание постоять за себя: когда мы учились в ленинградской школе-десятилетке, нас, еврейских мальчишек, постоянно лупила компания хулиганов, собиравшаяся обычно на углу возле школы. Скрипки разбивались в щепки. Естественно, в один прекрасный день мне это надоело — так я попал в секцию бокса. Через три месяца, когда мы снова лицом к лицу столкнулись с вражеской компанией, я аккуратно положил свою скрипочку на землю и первый раз в жизни ответил, наконец, так, как следовало. Это умение в дальнейшем не раз мне помогло.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Жизнь в музыке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Кажется, слава и признание сопутствовали ему с самого детства. </a:t>
            </a:r>
          </a:p>
          <a:p>
            <a:r>
              <a:rPr lang="ru-RU" dirty="0" smtClean="0"/>
              <a:t>Уже в 13 лет (</a:t>
            </a:r>
            <a:r>
              <a:rPr lang="ru-RU" dirty="0" smtClean="0">
                <a:solidFill>
                  <a:srgbClr val="7030A0"/>
                </a:solidFill>
              </a:rPr>
              <a:t>в 1957 году</a:t>
            </a:r>
            <a:r>
              <a:rPr lang="ru-RU" dirty="0" smtClean="0"/>
              <a:t>) Владимир Спиваков получает I премию на конкурсе «Белые ночи». 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1965 г</a:t>
            </a:r>
            <a:r>
              <a:rPr lang="ru-RU" dirty="0" smtClean="0"/>
              <a:t>– I премия Международного конкурса имени Маргариты Лонг и Жака </a:t>
            </a:r>
            <a:r>
              <a:rPr lang="ru-RU" dirty="0" err="1" smtClean="0"/>
              <a:t>Тибо</a:t>
            </a:r>
            <a:r>
              <a:rPr lang="ru-RU" dirty="0" smtClean="0"/>
              <a:t> (Париж),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1967г</a:t>
            </a:r>
            <a:r>
              <a:rPr lang="ru-RU" dirty="0" smtClean="0"/>
              <a:t> – премия в конкурсе имени Паганини (Генуя)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1969г </a:t>
            </a:r>
            <a:r>
              <a:rPr lang="ru-RU" dirty="0" smtClean="0"/>
              <a:t> – I премия на Международном конкурсе в Монреале (Канада) 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1970г</a:t>
            </a:r>
            <a:r>
              <a:rPr lang="ru-RU" dirty="0" smtClean="0"/>
              <a:t> – II премия на Международном конкурсе имени Чайковского (Москва).</a:t>
            </a:r>
          </a:p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7030A0"/>
                </a:solidFill>
              </a:rPr>
              <a:t>1979г</a:t>
            </a:r>
            <a:r>
              <a:rPr lang="ru-RU" dirty="0" smtClean="0"/>
              <a:t>  становится доцентом, затем профессором. 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Жизнь в музыке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Спивакова-скрипача одаривают приглашениями о сотрудничестве. Он совершает триумфальные гастроли по США: как скрипач выступает в </a:t>
            </a:r>
            <a:r>
              <a:rPr lang="ru-RU" dirty="0" err="1" smtClean="0"/>
              <a:t>Питтсбурге</a:t>
            </a:r>
            <a:r>
              <a:rPr lang="ru-RU" dirty="0" smtClean="0"/>
              <a:t>, Нью-Йорке, Лос-Анджелесе и других городах мира.</a:t>
            </a:r>
          </a:p>
          <a:p>
            <a:pPr>
              <a:buNone/>
            </a:pPr>
            <a:r>
              <a:rPr lang="ru-RU" dirty="0" smtClean="0"/>
              <a:t>     Тогда же знаменитый к тому времени скрипач впервые публично встаёт за дирижёрский пульт.   </a:t>
            </a:r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b="1" dirty="0" smtClean="0">
                <a:solidFill>
                  <a:srgbClr val="7030A0"/>
                </a:solidFill>
              </a:rPr>
              <a:t>1999</a:t>
            </a:r>
            <a:r>
              <a:rPr lang="ru-RU" dirty="0" smtClean="0"/>
              <a:t>-м наступил важнейший поворот в творческой судьбе музыканта: он стал постоянным дирижёром не только камерного оркестра, но и симфонического.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134</TotalTime>
  <Words>894</Words>
  <Application>Microsoft Office PowerPoint</Application>
  <PresentationFormat>Экран (4:3)</PresentationFormat>
  <Paragraphs>95</Paragraphs>
  <Slides>27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Апекс</vt:lpstr>
      <vt:lpstr>В.Т.Спиваков</vt:lpstr>
      <vt:lpstr>  </vt:lpstr>
      <vt:lpstr> Владимир Спиваков</vt:lpstr>
      <vt:lpstr>Жизненный путь</vt:lpstr>
      <vt:lpstr> Семья: мать - Екатерина Осиповна Вайнтрауб, отец - Теодор Владимирович Спиваков</vt:lpstr>
      <vt:lpstr>Первые шаги</vt:lpstr>
      <vt:lpstr>Воспоминания детства</vt:lpstr>
      <vt:lpstr>Жизнь в музыке</vt:lpstr>
      <vt:lpstr>Жизнь в музыке</vt:lpstr>
      <vt:lpstr>Жизнь в музыке</vt:lpstr>
      <vt:lpstr>Стиль маэстро</vt:lpstr>
      <vt:lpstr>Настоящие эмоции</vt:lpstr>
      <vt:lpstr>Первое и любимое дитя </vt:lpstr>
      <vt:lpstr>Признание таланта</vt:lpstr>
      <vt:lpstr>Скрипка  - особое существо</vt:lpstr>
      <vt:lpstr>Скрипка Страдивари</vt:lpstr>
      <vt:lpstr>Дирижёрская палочка</vt:lpstr>
      <vt:lpstr>Человек – большой души</vt:lpstr>
      <vt:lpstr>Слайд 19</vt:lpstr>
      <vt:lpstr>Слайд 20</vt:lpstr>
      <vt:lpstr>Слайд 21</vt:lpstr>
      <vt:lpstr>Интересные факты</vt:lpstr>
      <vt:lpstr>Семья</vt:lpstr>
      <vt:lpstr>Слайд 24</vt:lpstr>
      <vt:lpstr>Звания</vt:lpstr>
      <vt:lpstr>Ордена и медали</vt:lpstr>
      <vt:lpstr>Слова признания</vt:lpstr>
    </vt:vector>
  </TitlesOfParts>
  <Company>частное лицо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Полина</dc:creator>
  <cp:lastModifiedBy>Полина</cp:lastModifiedBy>
  <cp:revision>15</cp:revision>
  <dcterms:created xsi:type="dcterms:W3CDTF">2013-09-01T11:26:08Z</dcterms:created>
  <dcterms:modified xsi:type="dcterms:W3CDTF">2013-10-08T16:43:15Z</dcterms:modified>
</cp:coreProperties>
</file>