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4633AEAB-A4DD-47FA-9834-7C3F0339994C}" type="datetimeFigureOut">
              <a:rPr lang="ru-RU" smtClean="0"/>
              <a:t>24.12.2015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240A6C-0A91-45DB-B623-F501FF0445AD}"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633AEAB-A4DD-47FA-9834-7C3F0339994C}" type="datetimeFigureOut">
              <a:rPr lang="ru-RU" smtClean="0"/>
              <a:t>24.12.2015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240A6C-0A91-45DB-B623-F501FF0445AD}"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4633AEAB-A4DD-47FA-9834-7C3F0339994C}" type="datetimeFigureOut">
              <a:rPr lang="ru-RU" smtClean="0"/>
              <a:t>24.12.2015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240A6C-0A91-45DB-B623-F501FF0445AD}"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633AEAB-A4DD-47FA-9834-7C3F0339994C}" type="datetimeFigureOut">
              <a:rPr lang="ru-RU" smtClean="0"/>
              <a:t>24.12.2015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240A6C-0A91-45DB-B623-F501FF0445AD}"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633AEAB-A4DD-47FA-9834-7C3F0339994C}" type="datetimeFigureOut">
              <a:rPr lang="ru-RU" smtClean="0"/>
              <a:t>24.12.2015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5240A6C-0A91-45DB-B623-F501FF0445AD}"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4633AEAB-A4DD-47FA-9834-7C3F0339994C}" type="datetimeFigureOut">
              <a:rPr lang="ru-RU" smtClean="0"/>
              <a:t>24.12.2015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5240A6C-0A91-45DB-B623-F501FF0445AD}"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633AEAB-A4DD-47FA-9834-7C3F0339994C}" type="datetimeFigureOut">
              <a:rPr lang="ru-RU" smtClean="0"/>
              <a:t>24.12.2015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5240A6C-0A91-45DB-B623-F501FF0445AD}"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4633AEAB-A4DD-47FA-9834-7C3F0339994C}" type="datetimeFigureOut">
              <a:rPr lang="ru-RU" smtClean="0"/>
              <a:t>24.12.2015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5240A6C-0A91-45DB-B623-F501FF0445AD}"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4633AEAB-A4DD-47FA-9834-7C3F0339994C}" type="datetimeFigureOut">
              <a:rPr lang="ru-RU" smtClean="0"/>
              <a:t>24.12.2015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5240A6C-0A91-45DB-B623-F501FF0445AD}"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4633AEAB-A4DD-47FA-9834-7C3F0339994C}" type="datetimeFigureOut">
              <a:rPr lang="ru-RU" smtClean="0"/>
              <a:t>24.12.2015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5240A6C-0A91-45DB-B623-F501FF0445AD}"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633AEAB-A4DD-47FA-9834-7C3F0339994C}" type="datetimeFigureOut">
              <a:rPr lang="ru-RU" smtClean="0"/>
              <a:t>24.12.2015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5240A6C-0A91-45DB-B623-F501FF0445AD}"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4633AEAB-A4DD-47FA-9834-7C3F0339994C}" type="datetimeFigureOut">
              <a:rPr lang="ru-RU" smtClean="0"/>
              <a:t>24.12.2015</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5240A6C-0A91-45DB-B623-F501FF0445AD}"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548680"/>
            <a:ext cx="7772400" cy="1780108"/>
          </a:xfrm>
        </p:spPr>
        <p:txBody>
          <a:bodyPr/>
          <a:lstStyle/>
          <a:p>
            <a:r>
              <a:rPr lang="ru-RU" b="1" dirty="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rPr>
              <a:t>Поверхностное натяжение жидкости</a:t>
            </a:r>
          </a:p>
        </p:txBody>
      </p:sp>
      <p:sp>
        <p:nvSpPr>
          <p:cNvPr id="3" name="Подзаголовок 2"/>
          <p:cNvSpPr>
            <a:spLocks noGrp="1"/>
          </p:cNvSpPr>
          <p:nvPr>
            <p:ph type="subTitle" idx="1"/>
          </p:nvPr>
        </p:nvSpPr>
        <p:spPr>
          <a:xfrm>
            <a:off x="4211960" y="3429000"/>
            <a:ext cx="4536504" cy="2088232"/>
          </a:xfrm>
        </p:spPr>
        <p:txBody>
          <a:bodyPr/>
          <a:lstStyle/>
          <a:p>
            <a:pPr algn="r"/>
            <a:r>
              <a:rPr lang="ru-RU" b="1" dirty="0">
                <a:solidFill>
                  <a:schemeClr val="tx1"/>
                </a:solidFill>
              </a:rPr>
              <a:t>Авторы проекта: </a:t>
            </a:r>
            <a:r>
              <a:rPr lang="ru-RU" b="1" dirty="0" err="1">
                <a:solidFill>
                  <a:schemeClr val="tx1"/>
                </a:solidFill>
              </a:rPr>
              <a:t>Гайганов</a:t>
            </a:r>
            <a:r>
              <a:rPr lang="ru-RU" b="1" dirty="0">
                <a:solidFill>
                  <a:schemeClr val="tx1"/>
                </a:solidFill>
              </a:rPr>
              <a:t> Даниил</a:t>
            </a:r>
          </a:p>
          <a:p>
            <a:pPr algn="r"/>
            <a:r>
              <a:rPr lang="ru-RU" b="1" dirty="0">
                <a:solidFill>
                  <a:schemeClr val="tx1"/>
                </a:solidFill>
              </a:rPr>
              <a:t>                              Шевченко Сергей</a:t>
            </a:r>
          </a:p>
          <a:p>
            <a:pPr algn="r"/>
            <a:r>
              <a:rPr lang="ru-RU" b="1" dirty="0">
                <a:solidFill>
                  <a:schemeClr val="tx1"/>
                </a:solidFill>
              </a:rPr>
              <a:t>            Уч-ся 8 класса МБУ школа </a:t>
            </a:r>
            <a:r>
              <a:rPr lang="ru-RU" b="1" dirty="0" smtClean="0">
                <a:solidFill>
                  <a:schemeClr val="tx1"/>
                </a:solidFill>
              </a:rPr>
              <a:t>№</a:t>
            </a:r>
            <a:r>
              <a:rPr lang="ru-RU" b="1" dirty="0" smtClean="0">
                <a:solidFill>
                  <a:schemeClr val="tx1"/>
                </a:solidFill>
              </a:rPr>
              <a:t>80</a:t>
            </a:r>
            <a:endParaRPr lang="ru-RU" b="1" dirty="0">
              <a:solidFill>
                <a:schemeClr val="tx1"/>
              </a:solidFill>
            </a:endParaRPr>
          </a:p>
          <a:p>
            <a:pPr algn="r"/>
            <a:r>
              <a:rPr lang="ru-RU" b="1" dirty="0">
                <a:solidFill>
                  <a:schemeClr val="tx1"/>
                </a:solidFill>
              </a:rPr>
              <a:t>Проверил: учитель физики</a:t>
            </a:r>
          </a:p>
          <a:p>
            <a:pPr algn="r"/>
            <a:r>
              <a:rPr lang="ru-RU" b="1" dirty="0">
                <a:solidFill>
                  <a:schemeClr val="tx1"/>
                </a:solidFill>
              </a:rPr>
              <a:t> </a:t>
            </a:r>
            <a:r>
              <a:rPr lang="ru-RU" b="1" dirty="0" err="1">
                <a:solidFill>
                  <a:schemeClr val="tx1"/>
                </a:solidFill>
              </a:rPr>
              <a:t>Клевина</a:t>
            </a:r>
            <a:r>
              <a:rPr lang="ru-RU" b="1" dirty="0">
                <a:solidFill>
                  <a:schemeClr val="tx1"/>
                </a:solidFill>
              </a:rPr>
              <a:t> В.К.</a:t>
            </a:r>
          </a:p>
          <a:p>
            <a:endParaRPr lang="ru-RU" dirty="0"/>
          </a:p>
        </p:txBody>
      </p:sp>
      <p:pic>
        <p:nvPicPr>
          <p:cNvPr id="4" name="Рисунок 3"/>
          <p:cNvPicPr/>
          <p:nvPr/>
        </p:nvPicPr>
        <p:blipFill>
          <a:blip r:embed="rId2">
            <a:extLst>
              <a:ext uri="{28A0092B-C50C-407E-A947-70E740481C1C}">
                <a14:useLocalDpi xmlns:a14="http://schemas.microsoft.com/office/drawing/2010/main" val="0"/>
              </a:ext>
            </a:extLst>
          </a:blip>
          <a:srcRect/>
          <a:stretch>
            <a:fillRect/>
          </a:stretch>
        </p:blipFill>
        <p:spPr bwMode="auto">
          <a:xfrm>
            <a:off x="683568" y="2348880"/>
            <a:ext cx="2952328" cy="2901442"/>
          </a:xfrm>
          <a:prstGeom prst="rect">
            <a:avLst/>
          </a:prstGeom>
          <a:noFill/>
        </p:spPr>
      </p:pic>
    </p:spTree>
    <p:extLst>
      <p:ext uri="{BB962C8B-B14F-4D97-AF65-F5344CB8AC3E}">
        <p14:creationId xmlns:p14="http://schemas.microsoft.com/office/powerpoint/2010/main" val="1264042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2" presetClass="entr" presetSubtype="4" fill="hold" grpId="0"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down)">
                                      <p:cBhvr>
                                        <p:cTn id="17" dur="500"/>
                                        <p:tgtEl>
                                          <p:spTgt spid="3">
                                            <p:txEl>
                                              <p:pRg st="0" end="0"/>
                                            </p:txEl>
                                          </p:spTgt>
                                        </p:tgtEl>
                                      </p:cBhvr>
                                    </p:animEffect>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wipe(down)">
                                      <p:cBhvr>
                                        <p:cTn id="21" dur="500"/>
                                        <p:tgtEl>
                                          <p:spTgt spid="3">
                                            <p:txEl>
                                              <p:pRg st="1" end="1"/>
                                            </p:txEl>
                                          </p:spTgt>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500"/>
                                        <p:tgtEl>
                                          <p:spTgt spid="3">
                                            <p:txEl>
                                              <p:pRg st="2" end="2"/>
                                            </p:tx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wipe(down)">
                                      <p:cBhvr>
                                        <p:cTn id="29" dur="500"/>
                                        <p:tgtEl>
                                          <p:spTgt spid="3">
                                            <p:txEl>
                                              <p:pRg st="3" end="3"/>
                                            </p:txEl>
                                          </p:spTgt>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wipe(down)">
                                      <p:cBhvr>
                                        <p:cTn id="3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548680"/>
            <a:ext cx="7772400" cy="432048"/>
          </a:xfrm>
        </p:spPr>
        <p:txBody>
          <a:bodyPr>
            <a:noAutofit/>
          </a:bodyPr>
          <a:lstStyle/>
          <a:p>
            <a:r>
              <a:rPr lang="ru-RU" sz="3200" b="1" dirty="0">
                <a:solidFill>
                  <a:schemeClr val="tx1"/>
                </a:solidFill>
              </a:rPr>
              <a:t>Актуальность проекта</a:t>
            </a:r>
            <a:endParaRPr lang="ru-RU" sz="3200" dirty="0">
              <a:solidFill>
                <a:schemeClr val="tx1"/>
              </a:solidFill>
            </a:endParaRPr>
          </a:p>
        </p:txBody>
      </p:sp>
      <p:sp>
        <p:nvSpPr>
          <p:cNvPr id="3" name="Подзаголовок 2"/>
          <p:cNvSpPr>
            <a:spLocks noGrp="1"/>
          </p:cNvSpPr>
          <p:nvPr>
            <p:ph type="subTitle" idx="1"/>
          </p:nvPr>
        </p:nvSpPr>
        <p:spPr>
          <a:xfrm>
            <a:off x="827584" y="1268760"/>
            <a:ext cx="7376864" cy="4320480"/>
          </a:xfrm>
        </p:spPr>
        <p:txBody>
          <a:bodyPr>
            <a:normAutofit/>
          </a:bodyPr>
          <a:lstStyle/>
          <a:p>
            <a:pPr algn="just"/>
            <a:r>
              <a:rPr lang="ru-RU" dirty="0">
                <a:solidFill>
                  <a:schemeClr val="tx1"/>
                </a:solidFill>
              </a:rPr>
              <a:t>Наблюдая за явлениями в природе, мы заметили, что можем налить воды в стакан, помыть руки только жидкостью. Такие силы, как тяготение, упругость и трение, бросаются в глаза; ощущаем их непосредственно каждый день. Но в окружающем нас мире действует еще одна сила, на которую мы обычно не обращаем никакого внимания. Сила эта сравнительно невелика, ее действия никогда не вызывают мощных эффектов. Мы не ничего не можем проделать с какой-либо жидкостью, т. е. удержать в определённом объёме, создать наше питание и растений, чтобы не привести в действие силы, о которой у нас сейчас пойдет речь -  это сила поверхностного натяжения.  Тем не менее, нас заинтересовал тот факт, что жидкость ведёт себя по-разному на различных поверхностях и в разных ситуациях.  </a:t>
            </a:r>
          </a:p>
          <a:p>
            <a:endParaRPr lang="ru-RU" dirty="0"/>
          </a:p>
        </p:txBody>
      </p:sp>
    </p:spTree>
    <p:extLst>
      <p:ext uri="{BB962C8B-B14F-4D97-AF65-F5344CB8AC3E}">
        <p14:creationId xmlns:p14="http://schemas.microsoft.com/office/powerpoint/2010/main" val="654064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548680"/>
            <a:ext cx="7772400" cy="432048"/>
          </a:xfrm>
        </p:spPr>
        <p:txBody>
          <a:bodyPr>
            <a:noAutofit/>
          </a:bodyPr>
          <a:lstStyle/>
          <a:p>
            <a:r>
              <a:rPr lang="ru-RU" sz="2800" b="1" dirty="0" smtClean="0">
                <a:solidFill>
                  <a:schemeClr val="tx1"/>
                </a:solidFill>
              </a:rPr>
              <a:t>Цели:</a:t>
            </a:r>
            <a:endParaRPr lang="ru-RU" sz="2800" dirty="0">
              <a:solidFill>
                <a:schemeClr val="tx1"/>
              </a:solidFill>
            </a:endParaRPr>
          </a:p>
        </p:txBody>
      </p:sp>
      <p:sp>
        <p:nvSpPr>
          <p:cNvPr id="3" name="Подзаголовок 2"/>
          <p:cNvSpPr>
            <a:spLocks noGrp="1"/>
          </p:cNvSpPr>
          <p:nvPr>
            <p:ph type="subTitle" idx="1"/>
          </p:nvPr>
        </p:nvSpPr>
        <p:spPr>
          <a:xfrm>
            <a:off x="737320" y="3645024"/>
            <a:ext cx="7376864" cy="2088232"/>
          </a:xfrm>
        </p:spPr>
        <p:txBody>
          <a:bodyPr>
            <a:normAutofit fontScale="92500" lnSpcReduction="10000"/>
          </a:bodyPr>
          <a:lstStyle/>
          <a:p>
            <a:r>
              <a:rPr lang="ru-RU" sz="2200" dirty="0">
                <a:solidFill>
                  <a:schemeClr val="tx1"/>
                </a:solidFill>
              </a:rPr>
              <a:t>1. Подобрать и изучить соответствующую литературу.</a:t>
            </a:r>
          </a:p>
          <a:p>
            <a:r>
              <a:rPr lang="ru-RU" sz="2200" dirty="0">
                <a:solidFill>
                  <a:schemeClr val="tx1"/>
                </a:solidFill>
              </a:rPr>
              <a:t>               2. Поставить  эксперимент  смачивание и не смачивание жидкости.</a:t>
            </a:r>
          </a:p>
          <a:p>
            <a:r>
              <a:rPr lang="ru-RU" sz="2200" dirty="0">
                <a:solidFill>
                  <a:schemeClr val="tx1"/>
                </a:solidFill>
              </a:rPr>
              <a:t>               3. Наблюдать за поведением водомерок и других насекомых.</a:t>
            </a:r>
          </a:p>
          <a:p>
            <a:r>
              <a:rPr lang="ru-RU" sz="2200" dirty="0">
                <a:solidFill>
                  <a:schemeClr val="tx1"/>
                </a:solidFill>
              </a:rPr>
              <a:t>               4. Изучить применения явления в технике.</a:t>
            </a:r>
          </a:p>
          <a:p>
            <a:endParaRPr lang="ru-RU" dirty="0">
              <a:solidFill>
                <a:schemeClr val="tx1"/>
              </a:solidFill>
            </a:endParaRPr>
          </a:p>
        </p:txBody>
      </p:sp>
      <p:sp>
        <p:nvSpPr>
          <p:cNvPr id="4" name="Заголовок 1"/>
          <p:cNvSpPr txBox="1">
            <a:spLocks/>
          </p:cNvSpPr>
          <p:nvPr/>
        </p:nvSpPr>
        <p:spPr>
          <a:xfrm>
            <a:off x="611560" y="3140968"/>
            <a:ext cx="7772400" cy="432048"/>
          </a:xfrm>
          <a:prstGeom prst="rect">
            <a:avLst/>
          </a:prstGeom>
        </p:spPr>
        <p:txBody>
          <a:bodyPr vert="horz" lIns="91440" tIns="45720" rIns="91440" bIns="45720" rtlCol="0" anchor="b">
            <a:no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ru-RU" sz="2800" b="1" dirty="0" smtClean="0">
                <a:solidFill>
                  <a:schemeClr val="tx1"/>
                </a:solidFill>
              </a:rPr>
              <a:t>Задачи:</a:t>
            </a:r>
            <a:endParaRPr lang="ru-RU" sz="2800" dirty="0">
              <a:solidFill>
                <a:schemeClr val="tx1"/>
              </a:solidFill>
            </a:endParaRPr>
          </a:p>
        </p:txBody>
      </p:sp>
      <p:sp>
        <p:nvSpPr>
          <p:cNvPr id="5" name="Подзаголовок 2"/>
          <p:cNvSpPr txBox="1">
            <a:spLocks/>
          </p:cNvSpPr>
          <p:nvPr/>
        </p:nvSpPr>
        <p:spPr>
          <a:xfrm>
            <a:off x="882844" y="1268760"/>
            <a:ext cx="7376864" cy="1728192"/>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r>
              <a:rPr lang="ru-RU" dirty="0" smtClean="0">
                <a:solidFill>
                  <a:schemeClr val="tx1"/>
                </a:solidFill>
              </a:rPr>
              <a:t>1. Изучить силовые и  энергетические характеристики поверхностного натяжения.</a:t>
            </a:r>
          </a:p>
          <a:p>
            <a:r>
              <a:rPr lang="ru-RU" dirty="0" smtClean="0">
                <a:solidFill>
                  <a:schemeClr val="tx1"/>
                </a:solidFill>
              </a:rPr>
              <a:t>            2. Изучить свойства жидкости: капиллярность, смачивание и не смачивание.</a:t>
            </a:r>
          </a:p>
          <a:p>
            <a:r>
              <a:rPr lang="ru-RU" dirty="0" smtClean="0">
                <a:solidFill>
                  <a:schemeClr val="tx1"/>
                </a:solidFill>
              </a:rPr>
              <a:t>            3. Применение явления поверхностного натяжения.</a:t>
            </a:r>
            <a:endParaRPr lang="ru-RU" dirty="0">
              <a:solidFill>
                <a:schemeClr val="tx1"/>
              </a:solidFill>
            </a:endParaRPr>
          </a:p>
        </p:txBody>
      </p:sp>
    </p:spTree>
    <p:extLst>
      <p:ext uri="{BB962C8B-B14F-4D97-AF65-F5344CB8AC3E}">
        <p14:creationId xmlns:p14="http://schemas.microsoft.com/office/powerpoint/2010/main" val="2279992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par>
                          <p:cTn id="18" fill="hold">
                            <p:stCondLst>
                              <p:cond delay="500"/>
                            </p:stCondLst>
                            <p:childTnLst>
                              <p:par>
                                <p:cTn id="19" presetID="21" presetClass="entr" presetSubtype="1" fill="hold" grpId="0" nodeType="after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wheel(1)">
                                      <p:cBhvr>
                                        <p:cTn id="21" dur="2000"/>
                                        <p:tgtEl>
                                          <p:spTgt spid="3">
                                            <p:txEl>
                                              <p:pRg st="0" end="0"/>
                                            </p:txEl>
                                          </p:spTgt>
                                        </p:tgtEl>
                                      </p:cBhvr>
                                    </p:animEffect>
                                  </p:childTnLst>
                                </p:cTn>
                              </p:par>
                            </p:childTnLst>
                          </p:cTn>
                        </p:par>
                        <p:par>
                          <p:cTn id="22" fill="hold">
                            <p:stCondLst>
                              <p:cond delay="2500"/>
                            </p:stCondLst>
                            <p:childTnLst>
                              <p:par>
                                <p:cTn id="23" presetID="21" presetClass="entr" presetSubtype="1" fill="hold" grpId="0" nodeType="after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heel(1)">
                                      <p:cBhvr>
                                        <p:cTn id="25" dur="2000"/>
                                        <p:tgtEl>
                                          <p:spTgt spid="3">
                                            <p:txEl>
                                              <p:pRg st="1" end="1"/>
                                            </p:txEl>
                                          </p:spTgt>
                                        </p:tgtEl>
                                      </p:cBhvr>
                                    </p:animEffect>
                                  </p:childTnLst>
                                </p:cTn>
                              </p:par>
                            </p:childTnLst>
                          </p:cTn>
                        </p:par>
                        <p:par>
                          <p:cTn id="26" fill="hold">
                            <p:stCondLst>
                              <p:cond delay="4500"/>
                            </p:stCondLst>
                            <p:childTnLst>
                              <p:par>
                                <p:cTn id="27" presetID="21" presetClass="entr" presetSubtype="1" fill="hold" grpId="0" nodeType="after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wheel(1)">
                                      <p:cBhvr>
                                        <p:cTn id="29" dur="2000"/>
                                        <p:tgtEl>
                                          <p:spTgt spid="3">
                                            <p:txEl>
                                              <p:pRg st="2" end="2"/>
                                            </p:txEl>
                                          </p:spTgt>
                                        </p:tgtEl>
                                      </p:cBhvr>
                                    </p:animEffect>
                                  </p:childTnLst>
                                </p:cTn>
                              </p:par>
                            </p:childTnLst>
                          </p:cTn>
                        </p:par>
                        <p:par>
                          <p:cTn id="30" fill="hold">
                            <p:stCondLst>
                              <p:cond delay="6500"/>
                            </p:stCondLst>
                            <p:childTnLst>
                              <p:par>
                                <p:cTn id="31" presetID="21" presetClass="entr" presetSubtype="1" fill="hold" grpId="0" nodeType="after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wheel(1)">
                                      <p:cBhvr>
                                        <p:cTn id="33"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548680"/>
            <a:ext cx="7772400" cy="432048"/>
          </a:xfrm>
        </p:spPr>
        <p:txBody>
          <a:bodyPr>
            <a:noAutofit/>
          </a:bodyPr>
          <a:lstStyle/>
          <a:p>
            <a:r>
              <a:rPr lang="ru-RU" sz="3200" b="1" dirty="0">
                <a:solidFill>
                  <a:schemeClr val="tx1"/>
                </a:solidFill>
              </a:rPr>
              <a:t>Описание </a:t>
            </a:r>
            <a:r>
              <a:rPr lang="ru-RU" sz="3200" b="1" dirty="0" smtClean="0">
                <a:solidFill>
                  <a:schemeClr val="tx1"/>
                </a:solidFill>
              </a:rPr>
              <a:t>проекта</a:t>
            </a:r>
            <a:endParaRPr lang="ru-RU" sz="3200" dirty="0">
              <a:solidFill>
                <a:schemeClr val="tx1"/>
              </a:solidFill>
            </a:endParaRPr>
          </a:p>
        </p:txBody>
      </p:sp>
      <p:sp>
        <p:nvSpPr>
          <p:cNvPr id="3" name="Подзаголовок 2"/>
          <p:cNvSpPr>
            <a:spLocks noGrp="1"/>
          </p:cNvSpPr>
          <p:nvPr>
            <p:ph type="subTitle" idx="1"/>
          </p:nvPr>
        </p:nvSpPr>
        <p:spPr>
          <a:xfrm>
            <a:off x="3833372" y="3645024"/>
            <a:ext cx="4979233" cy="1944216"/>
          </a:xfrm>
        </p:spPr>
        <p:txBody>
          <a:bodyPr>
            <a:noAutofit/>
          </a:bodyPr>
          <a:lstStyle/>
          <a:p>
            <a:pPr algn="just"/>
            <a:r>
              <a:rPr lang="ru-RU" sz="2400" dirty="0">
                <a:solidFill>
                  <a:schemeClr val="tx1"/>
                </a:solidFill>
              </a:rPr>
              <a:t>Сила поверхностного натяжения обусловлена  взаимным притяжением молекул жидкости, направленная  по касательной к ее поверхности. </a:t>
            </a:r>
          </a:p>
        </p:txBody>
      </p:sp>
      <p:sp>
        <p:nvSpPr>
          <p:cNvPr id="6" name="Заголовок 1"/>
          <p:cNvSpPr txBox="1">
            <a:spLocks/>
          </p:cNvSpPr>
          <p:nvPr/>
        </p:nvSpPr>
        <p:spPr>
          <a:xfrm>
            <a:off x="640839" y="1167636"/>
            <a:ext cx="7772400" cy="432048"/>
          </a:xfrm>
          <a:prstGeom prst="rect">
            <a:avLst/>
          </a:prstGeom>
        </p:spPr>
        <p:txBody>
          <a:bodyPr vert="horz" lIns="91440" tIns="45720" rIns="91440" bIns="45720" rtlCol="0" anchor="b">
            <a:no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ru-RU" sz="2800" b="1" dirty="0" smtClean="0">
                <a:solidFill>
                  <a:schemeClr val="tx1"/>
                </a:solidFill>
              </a:rPr>
              <a:t>Вводная часть</a:t>
            </a:r>
            <a:endParaRPr lang="ru-RU" sz="2800" dirty="0">
              <a:solidFill>
                <a:schemeClr val="tx1"/>
              </a:solidFill>
            </a:endParaRPr>
          </a:p>
        </p:txBody>
      </p:sp>
      <p:sp>
        <p:nvSpPr>
          <p:cNvPr id="8" name="Подзаголовок 2"/>
          <p:cNvSpPr txBox="1">
            <a:spLocks/>
          </p:cNvSpPr>
          <p:nvPr/>
        </p:nvSpPr>
        <p:spPr>
          <a:xfrm>
            <a:off x="1259632" y="1599684"/>
            <a:ext cx="2581607" cy="3688463"/>
          </a:xfrm>
          <a:prstGeom prst="rect">
            <a:avLst/>
          </a:prstGeom>
        </p:spPr>
        <p:txBody>
          <a:bodyPr vert="horz" lIns="91440" tIns="45720" rIns="91440" bIns="45720" rtlCol="0">
            <a:norm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just"/>
            <a:endParaRPr lang="ru-RU" dirty="0">
              <a:solidFill>
                <a:schemeClr val="tx1"/>
              </a:solidFill>
            </a:endParaRPr>
          </a:p>
        </p:txBody>
      </p:sp>
      <p:pic>
        <p:nvPicPr>
          <p:cNvPr id="9" name="Рисунок 8"/>
          <p:cNvPicPr/>
          <p:nvPr/>
        </p:nvPicPr>
        <p:blipFill>
          <a:blip r:embed="rId2"/>
          <a:stretch>
            <a:fillRect/>
          </a:stretch>
        </p:blipFill>
        <p:spPr>
          <a:xfrm rot="16200000">
            <a:off x="898604" y="2965773"/>
            <a:ext cx="2369164" cy="2719555"/>
          </a:xfrm>
          <a:prstGeom prst="rect">
            <a:avLst/>
          </a:prstGeom>
        </p:spPr>
      </p:pic>
      <p:pic>
        <p:nvPicPr>
          <p:cNvPr id="10" name="Рисунок 9" descr="Образование и отрыв капли воды"/>
          <p:cNvPicPr/>
          <p:nvPr/>
        </p:nvPicPr>
        <p:blipFill>
          <a:blip r:embed="rId3"/>
          <a:srcRect/>
          <a:stretch>
            <a:fillRect/>
          </a:stretch>
        </p:blipFill>
        <p:spPr bwMode="auto">
          <a:xfrm>
            <a:off x="539552" y="1599684"/>
            <a:ext cx="2857500" cy="1476375"/>
          </a:xfrm>
          <a:prstGeom prst="rect">
            <a:avLst/>
          </a:prstGeom>
          <a:noFill/>
          <a:ln w="9525">
            <a:noFill/>
            <a:miter lim="800000"/>
            <a:headEnd/>
            <a:tailEnd/>
          </a:ln>
        </p:spPr>
      </p:pic>
      <p:pic>
        <p:nvPicPr>
          <p:cNvPr id="11" name="Рисунок 10"/>
          <p:cNvPicPr/>
          <p:nvPr/>
        </p:nvPicPr>
        <p:blipFill>
          <a:blip r:embed="rId4"/>
          <a:stretch>
            <a:fillRect/>
          </a:stretch>
        </p:blipFill>
        <p:spPr>
          <a:xfrm>
            <a:off x="4355976" y="1585396"/>
            <a:ext cx="3743325" cy="1504950"/>
          </a:xfrm>
          <a:prstGeom prst="rect">
            <a:avLst/>
          </a:prstGeom>
        </p:spPr>
      </p:pic>
    </p:spTree>
    <p:extLst>
      <p:ext uri="{BB962C8B-B14F-4D97-AF65-F5344CB8AC3E}">
        <p14:creationId xmlns:p14="http://schemas.microsoft.com/office/powerpoint/2010/main" val="2384391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heel(1)">
                                      <p:cBhvr>
                                        <p:cTn id="17" dur="2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heel(1)">
                                      <p:cBhvr>
                                        <p:cTn id="22" dur="20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20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txEl>
                                              <p:pRg st="0" end="0"/>
                                            </p:txEl>
                                          </p:spTgt>
                                        </p:tgtEl>
                                        <p:attrNameLst>
                                          <p:attrName>style.visibility</p:attrName>
                                        </p:attrNameLst>
                                      </p:cBhvr>
                                      <p:to>
                                        <p:strVal val="visible"/>
                                      </p:to>
                                    </p:set>
                                    <p:animEffect transition="in" filter="fade">
                                      <p:cBhvr>
                                        <p:cTn id="32" dur="1000"/>
                                        <p:tgtEl>
                                          <p:spTgt spid="3">
                                            <p:txEl>
                                              <p:pRg st="0" end="0"/>
                                            </p:txEl>
                                          </p:spTgt>
                                        </p:tgtEl>
                                      </p:cBhvr>
                                    </p:animEffect>
                                    <p:anim calcmode="lin" valueType="num">
                                      <p:cBhvr>
                                        <p:cTn id="3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548680"/>
            <a:ext cx="7772400" cy="432048"/>
          </a:xfrm>
        </p:spPr>
        <p:txBody>
          <a:bodyPr>
            <a:noAutofit/>
          </a:bodyPr>
          <a:lstStyle/>
          <a:p>
            <a:r>
              <a:rPr lang="ru-RU" sz="3200" b="1" dirty="0">
                <a:solidFill>
                  <a:schemeClr val="tx1"/>
                </a:solidFill>
              </a:rPr>
              <a:t>Описание </a:t>
            </a:r>
            <a:r>
              <a:rPr lang="ru-RU" sz="3200" b="1" dirty="0" smtClean="0">
                <a:solidFill>
                  <a:schemeClr val="tx1"/>
                </a:solidFill>
              </a:rPr>
              <a:t>проекта</a:t>
            </a:r>
            <a:endParaRPr lang="ru-RU" sz="3200" dirty="0">
              <a:solidFill>
                <a:schemeClr val="tx1"/>
              </a:solidFill>
            </a:endParaRPr>
          </a:p>
        </p:txBody>
      </p:sp>
      <p:sp>
        <p:nvSpPr>
          <p:cNvPr id="3" name="Подзаголовок 2"/>
          <p:cNvSpPr>
            <a:spLocks noGrp="1"/>
          </p:cNvSpPr>
          <p:nvPr>
            <p:ph type="subTitle" idx="1"/>
          </p:nvPr>
        </p:nvSpPr>
        <p:spPr>
          <a:xfrm>
            <a:off x="395536" y="3315137"/>
            <a:ext cx="2952328" cy="1770047"/>
          </a:xfrm>
        </p:spPr>
        <p:txBody>
          <a:bodyPr>
            <a:noAutofit/>
          </a:bodyPr>
          <a:lstStyle/>
          <a:p>
            <a:pPr algn="l"/>
            <a:r>
              <a:rPr lang="ru-RU" sz="1800" dirty="0">
                <a:solidFill>
                  <a:schemeClr val="tx1"/>
                </a:solidFill>
              </a:rPr>
              <a:t>Под </a:t>
            </a:r>
            <a:r>
              <a:rPr lang="ru-RU" sz="1800" dirty="0" smtClean="0">
                <a:solidFill>
                  <a:schemeClr val="tx1"/>
                </a:solidFill>
              </a:rPr>
              <a:t>действием давления поверхностного слоя </a:t>
            </a:r>
            <a:r>
              <a:rPr lang="ru-RU" sz="1800" dirty="0">
                <a:solidFill>
                  <a:schemeClr val="tx1"/>
                </a:solidFill>
              </a:rPr>
              <a:t>жидкость, предоставленная самой себе, принимает шарообразную </a:t>
            </a:r>
            <a:r>
              <a:rPr lang="ru-RU" sz="1800" dirty="0" smtClean="0">
                <a:solidFill>
                  <a:schemeClr val="tx1"/>
                </a:solidFill>
              </a:rPr>
              <a:t>форму</a:t>
            </a:r>
            <a:endParaRPr lang="ru-RU" sz="1800" dirty="0">
              <a:solidFill>
                <a:schemeClr val="tx1"/>
              </a:solidFill>
            </a:endParaRPr>
          </a:p>
        </p:txBody>
      </p:sp>
      <p:sp>
        <p:nvSpPr>
          <p:cNvPr id="6" name="Заголовок 1"/>
          <p:cNvSpPr txBox="1">
            <a:spLocks/>
          </p:cNvSpPr>
          <p:nvPr/>
        </p:nvSpPr>
        <p:spPr>
          <a:xfrm>
            <a:off x="640839" y="1167636"/>
            <a:ext cx="7772400" cy="432048"/>
          </a:xfrm>
          <a:prstGeom prst="rect">
            <a:avLst/>
          </a:prstGeom>
        </p:spPr>
        <p:txBody>
          <a:bodyPr vert="horz" lIns="91440" tIns="45720" rIns="91440" bIns="45720" rtlCol="0" anchor="b">
            <a:noAutofit/>
          </a:bodyPr>
          <a:lst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ru-RU" sz="2800" b="1" dirty="0" smtClean="0">
                <a:solidFill>
                  <a:schemeClr val="tx1"/>
                </a:solidFill>
              </a:rPr>
              <a:t>Теоретическая часть</a:t>
            </a:r>
            <a:endParaRPr lang="ru-RU" sz="2800" dirty="0">
              <a:solidFill>
                <a:schemeClr val="tx1"/>
              </a:solidFill>
            </a:endParaRPr>
          </a:p>
        </p:txBody>
      </p:sp>
      <p:sp>
        <p:nvSpPr>
          <p:cNvPr id="8" name="Подзаголовок 2"/>
          <p:cNvSpPr txBox="1">
            <a:spLocks/>
          </p:cNvSpPr>
          <p:nvPr/>
        </p:nvSpPr>
        <p:spPr>
          <a:xfrm>
            <a:off x="1259632" y="1599684"/>
            <a:ext cx="2581607" cy="3688463"/>
          </a:xfrm>
          <a:prstGeom prst="rect">
            <a:avLst/>
          </a:prstGeom>
        </p:spPr>
        <p:txBody>
          <a:bodyPr vert="horz" lIns="91440" tIns="45720" rIns="91440" bIns="45720" rtlCol="0">
            <a:norm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just"/>
            <a:endParaRPr lang="ru-RU" dirty="0">
              <a:solidFill>
                <a:schemeClr val="tx1"/>
              </a:solidFill>
            </a:endParaRPr>
          </a:p>
        </p:txBody>
      </p:sp>
      <p:pic>
        <p:nvPicPr>
          <p:cNvPr id="12" name="Рисунок 11"/>
          <p:cNvPicPr/>
          <p:nvPr/>
        </p:nvPicPr>
        <p:blipFill>
          <a:blip r:embed="rId2"/>
          <a:stretch>
            <a:fillRect/>
          </a:stretch>
        </p:blipFill>
        <p:spPr>
          <a:xfrm>
            <a:off x="812822" y="1700808"/>
            <a:ext cx="1958977" cy="1584176"/>
          </a:xfrm>
          <a:prstGeom prst="rect">
            <a:avLst/>
          </a:prstGeom>
        </p:spPr>
      </p:pic>
      <p:pic>
        <p:nvPicPr>
          <p:cNvPr id="13" name="Рисунок 12" descr="hello_html_7b67d62d.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5896" y="1700808"/>
            <a:ext cx="2395401" cy="1621935"/>
          </a:xfrm>
          <a:prstGeom prst="rect">
            <a:avLst/>
          </a:prstGeom>
          <a:noFill/>
          <a:ln>
            <a:noFill/>
          </a:ln>
        </p:spPr>
      </p:pic>
      <p:pic>
        <p:nvPicPr>
          <p:cNvPr id="14" name="Рисунок 13" descr="изготовление-дроби-в-домашних-условиях"/>
          <p:cNvPicPr/>
          <p:nvPr/>
        </p:nvPicPr>
        <p:blipFill>
          <a:blip r:embed="rId4">
            <a:extLst>
              <a:ext uri="{28A0092B-C50C-407E-A947-70E740481C1C}">
                <a14:useLocalDpi xmlns:a14="http://schemas.microsoft.com/office/drawing/2010/main" val="0"/>
              </a:ext>
            </a:extLst>
          </a:blip>
          <a:srcRect/>
          <a:stretch>
            <a:fillRect/>
          </a:stretch>
        </p:blipFill>
        <p:spPr bwMode="auto">
          <a:xfrm>
            <a:off x="3635896" y="3443915"/>
            <a:ext cx="2395401" cy="2075171"/>
          </a:xfrm>
          <a:prstGeom prst="rect">
            <a:avLst/>
          </a:prstGeom>
          <a:noFill/>
          <a:ln>
            <a:noFill/>
          </a:ln>
        </p:spPr>
      </p:pic>
      <p:sp>
        <p:nvSpPr>
          <p:cNvPr id="15" name="Подзаголовок 2"/>
          <p:cNvSpPr txBox="1">
            <a:spLocks/>
          </p:cNvSpPr>
          <p:nvPr/>
        </p:nvSpPr>
        <p:spPr>
          <a:xfrm>
            <a:off x="6079421" y="1700807"/>
            <a:ext cx="2741051" cy="1621936"/>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ru-RU" sz="1800" dirty="0">
                <a:solidFill>
                  <a:schemeClr val="tx1"/>
                </a:solidFill>
              </a:rPr>
              <a:t>Мыльная плёнка образуется силами поверхностного натяжения </a:t>
            </a:r>
          </a:p>
        </p:txBody>
      </p:sp>
      <p:sp>
        <p:nvSpPr>
          <p:cNvPr id="16" name="Подзаголовок 2"/>
          <p:cNvSpPr txBox="1">
            <a:spLocks/>
          </p:cNvSpPr>
          <p:nvPr/>
        </p:nvSpPr>
        <p:spPr>
          <a:xfrm>
            <a:off x="6079420" y="3443914"/>
            <a:ext cx="2741051" cy="2505365"/>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ru-RU" sz="1800" dirty="0">
                <a:solidFill>
                  <a:schemeClr val="tx1"/>
                </a:solidFill>
              </a:rPr>
              <a:t>Каплям расплавленного металла дать застыть на лету при падении с достаточной для этого высоты, и они сами застывают в форме шариков, прежде чем упадут в приемный контейнер</a:t>
            </a:r>
          </a:p>
        </p:txBody>
      </p:sp>
    </p:spTree>
    <p:extLst>
      <p:ext uri="{BB962C8B-B14F-4D97-AF65-F5344CB8AC3E}">
        <p14:creationId xmlns:p14="http://schemas.microsoft.com/office/powerpoint/2010/main" val="2709486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heel(1)">
                                      <p:cBhvr>
                                        <p:cTn id="17" dur="2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22" dur="500"/>
                                        <p:tgtEl>
                                          <p:spTgt spid="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heel(1)">
                                      <p:cBhvr>
                                        <p:cTn id="27" dur="20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randombar(horizontal)">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heel(1)">
                                      <p:cBhvr>
                                        <p:cTn id="37" dur="20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randombar(horizontal)">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P spid="15"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548680"/>
            <a:ext cx="7772400" cy="432048"/>
          </a:xfrm>
        </p:spPr>
        <p:txBody>
          <a:bodyPr>
            <a:noAutofit/>
          </a:bodyPr>
          <a:lstStyle/>
          <a:p>
            <a:r>
              <a:rPr lang="ru-RU" sz="3200" b="1" dirty="0" smtClean="0">
                <a:solidFill>
                  <a:schemeClr val="tx1"/>
                </a:solidFill>
              </a:rPr>
              <a:t>Эксперименты</a:t>
            </a:r>
            <a:endParaRPr lang="ru-RU" sz="3200" dirty="0">
              <a:solidFill>
                <a:schemeClr val="tx1"/>
              </a:solidFill>
            </a:endParaRPr>
          </a:p>
        </p:txBody>
      </p:sp>
      <p:sp>
        <p:nvSpPr>
          <p:cNvPr id="3" name="Подзаголовок 2"/>
          <p:cNvSpPr>
            <a:spLocks noGrp="1"/>
          </p:cNvSpPr>
          <p:nvPr>
            <p:ph type="subTitle" idx="1"/>
          </p:nvPr>
        </p:nvSpPr>
        <p:spPr>
          <a:xfrm>
            <a:off x="323528" y="2829581"/>
            <a:ext cx="2736304" cy="2792095"/>
          </a:xfrm>
        </p:spPr>
        <p:txBody>
          <a:bodyPr>
            <a:noAutofit/>
          </a:bodyPr>
          <a:lstStyle/>
          <a:p>
            <a:pPr algn="l"/>
            <a:r>
              <a:rPr lang="ru-RU" sz="1800" dirty="0">
                <a:solidFill>
                  <a:schemeClr val="tx1"/>
                </a:solidFill>
              </a:rPr>
              <a:t>Благодаря добавочному </a:t>
            </a:r>
            <a:r>
              <a:rPr lang="ru-RU" sz="1800" i="1" dirty="0">
                <a:solidFill>
                  <a:schemeClr val="tx1"/>
                </a:solidFill>
              </a:rPr>
              <a:t> </a:t>
            </a:r>
            <a:r>
              <a:rPr lang="ru-RU" sz="1800" i="1" dirty="0" err="1">
                <a:solidFill>
                  <a:schemeClr val="tx1"/>
                </a:solidFill>
              </a:rPr>
              <a:t>лапласову</a:t>
            </a:r>
            <a:r>
              <a:rPr lang="ru-RU" sz="1800" dirty="0">
                <a:solidFill>
                  <a:schemeClr val="tx1"/>
                </a:solidFill>
              </a:rPr>
              <a:t>  </a:t>
            </a:r>
            <a:r>
              <a:rPr lang="ru-RU" sz="1800" dirty="0" smtClean="0">
                <a:solidFill>
                  <a:schemeClr val="tx1"/>
                </a:solidFill>
              </a:rPr>
              <a:t>давлению, </a:t>
            </a:r>
            <a:r>
              <a:rPr lang="ru-RU" sz="1800" dirty="0">
                <a:solidFill>
                  <a:schemeClr val="tx1"/>
                </a:solidFill>
              </a:rPr>
              <a:t>которое направлено к центру кривизны изогнутой поверхности,  удерживается на поверхности воды, как в нашем случае, монета достоинством в одну копейку</a:t>
            </a:r>
          </a:p>
        </p:txBody>
      </p:sp>
      <p:sp>
        <p:nvSpPr>
          <p:cNvPr id="8" name="Подзаголовок 2"/>
          <p:cNvSpPr txBox="1">
            <a:spLocks/>
          </p:cNvSpPr>
          <p:nvPr/>
        </p:nvSpPr>
        <p:spPr>
          <a:xfrm>
            <a:off x="1259632" y="1599684"/>
            <a:ext cx="2581607" cy="3688463"/>
          </a:xfrm>
          <a:prstGeom prst="rect">
            <a:avLst/>
          </a:prstGeom>
        </p:spPr>
        <p:txBody>
          <a:bodyPr vert="horz" lIns="91440" tIns="45720" rIns="91440" bIns="45720" rtlCol="0">
            <a:norm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just"/>
            <a:endParaRPr lang="ru-RU" dirty="0">
              <a:solidFill>
                <a:schemeClr val="tx1"/>
              </a:solidFill>
            </a:endParaRPr>
          </a:p>
        </p:txBody>
      </p:sp>
      <p:sp>
        <p:nvSpPr>
          <p:cNvPr id="15" name="Подзаголовок 2"/>
          <p:cNvSpPr txBox="1">
            <a:spLocks/>
          </p:cNvSpPr>
          <p:nvPr/>
        </p:nvSpPr>
        <p:spPr>
          <a:xfrm>
            <a:off x="6156176" y="1016731"/>
            <a:ext cx="2741051" cy="2376265"/>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ru-RU" sz="1800" dirty="0">
                <a:solidFill>
                  <a:schemeClr val="tx1"/>
                </a:solidFill>
              </a:rPr>
              <a:t>Е</a:t>
            </a:r>
            <a:r>
              <a:rPr lang="ru-RU" sz="1800" dirty="0" smtClean="0">
                <a:solidFill>
                  <a:schemeClr val="tx1"/>
                </a:solidFill>
              </a:rPr>
              <a:t>сли </a:t>
            </a:r>
            <a:r>
              <a:rPr lang="ru-RU" sz="1800" dirty="0">
                <a:solidFill>
                  <a:schemeClr val="tx1"/>
                </a:solidFill>
              </a:rPr>
              <a:t>силы притяжения между молекулами внутри жидкости больше, чем между меду молекулами жидкости и твёрдым телом, то эта жидкость </a:t>
            </a:r>
            <a:r>
              <a:rPr lang="ru-RU" sz="1800" dirty="0" smtClean="0">
                <a:solidFill>
                  <a:schemeClr val="tx1"/>
                </a:solidFill>
              </a:rPr>
              <a:t>не смачивающаяся</a:t>
            </a:r>
            <a:endParaRPr lang="ru-RU" sz="1800" dirty="0">
              <a:solidFill>
                <a:schemeClr val="tx1"/>
              </a:solidFill>
            </a:endParaRPr>
          </a:p>
        </p:txBody>
      </p:sp>
      <p:sp>
        <p:nvSpPr>
          <p:cNvPr id="16" name="Подзаголовок 2"/>
          <p:cNvSpPr txBox="1">
            <a:spLocks/>
          </p:cNvSpPr>
          <p:nvPr/>
        </p:nvSpPr>
        <p:spPr>
          <a:xfrm>
            <a:off x="5940151" y="3443915"/>
            <a:ext cx="2741051" cy="2505365"/>
          </a:xfrm>
          <a:prstGeom prst="rect">
            <a:avLst/>
          </a:prstGeom>
        </p:spPr>
        <p:txBody>
          <a:bodyPr vert="horz" lIns="91440" tIns="45720" rIns="91440" bIns="45720" rtlCol="0">
            <a:no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pPr algn="l"/>
            <a:r>
              <a:rPr lang="ru-RU" sz="1800" dirty="0" smtClean="0">
                <a:solidFill>
                  <a:schemeClr val="tx1"/>
                </a:solidFill>
              </a:rPr>
              <a:t>Смачивающаяся жидкость поднимается по капиллярам, а не смачивающаяся опускается</a:t>
            </a:r>
            <a:endParaRPr lang="ru-RU" sz="1800" dirty="0">
              <a:solidFill>
                <a:schemeClr val="tx1"/>
              </a:solidFill>
            </a:endParaRPr>
          </a:p>
        </p:txBody>
      </p:sp>
      <p:pic>
        <p:nvPicPr>
          <p:cNvPr id="11" name="Рисунок 10" descr="https://im0-tub-ru.yandex.net/i?id=1bc20a266721d4b5cc37c25ade3bec03&amp;n=22"/>
          <p:cNvPicPr/>
          <p:nvPr/>
        </p:nvPicPr>
        <p:blipFill>
          <a:blip r:embed="rId2">
            <a:extLst>
              <a:ext uri="{28A0092B-C50C-407E-A947-70E740481C1C}">
                <a14:useLocalDpi xmlns:a14="http://schemas.microsoft.com/office/drawing/2010/main" val="0"/>
              </a:ext>
            </a:extLst>
          </a:blip>
          <a:srcRect/>
          <a:stretch>
            <a:fillRect/>
          </a:stretch>
        </p:blipFill>
        <p:spPr bwMode="auto">
          <a:xfrm>
            <a:off x="568434" y="1052736"/>
            <a:ext cx="1483286" cy="1800200"/>
          </a:xfrm>
          <a:prstGeom prst="rect">
            <a:avLst/>
          </a:prstGeom>
          <a:noFill/>
          <a:ln>
            <a:noFill/>
          </a:ln>
          <a:effectLst>
            <a:glow rad="63500">
              <a:schemeClr val="accent1">
                <a:satMod val="175000"/>
                <a:alpha val="40000"/>
              </a:schemeClr>
            </a:glow>
          </a:effectLst>
        </p:spPr>
      </p:pic>
      <p:pic>
        <p:nvPicPr>
          <p:cNvPr id="17" name="Рисунок 16" descr="Капли ртути и воды на твердой поверхности"/>
          <p:cNvPicPr/>
          <p:nvPr/>
        </p:nvPicPr>
        <p:blipFill>
          <a:blip r:embed="rId3"/>
          <a:srcRect/>
          <a:stretch>
            <a:fillRect/>
          </a:stretch>
        </p:blipFill>
        <p:spPr bwMode="auto">
          <a:xfrm>
            <a:off x="3115145" y="1052735"/>
            <a:ext cx="2825005" cy="2304256"/>
          </a:xfrm>
          <a:prstGeom prst="rect">
            <a:avLst/>
          </a:prstGeom>
          <a:noFill/>
          <a:ln w="9525">
            <a:noFill/>
            <a:miter lim="800000"/>
            <a:headEnd/>
            <a:tailEnd/>
          </a:ln>
        </p:spPr>
      </p:pic>
      <p:pic>
        <p:nvPicPr>
          <p:cNvPr id="18" name="Рисунок 17"/>
          <p:cNvPicPr/>
          <p:nvPr/>
        </p:nvPicPr>
        <p:blipFill>
          <a:blip r:embed="rId4"/>
          <a:stretch>
            <a:fillRect/>
          </a:stretch>
        </p:blipFill>
        <p:spPr>
          <a:xfrm>
            <a:off x="3115146" y="3443915"/>
            <a:ext cx="2825005" cy="1929302"/>
          </a:xfrm>
          <a:prstGeom prst="rect">
            <a:avLst/>
          </a:prstGeom>
        </p:spPr>
      </p:pic>
    </p:spTree>
    <p:extLst>
      <p:ext uri="{BB962C8B-B14F-4D97-AF65-F5344CB8AC3E}">
        <p14:creationId xmlns:p14="http://schemas.microsoft.com/office/powerpoint/2010/main" val="3446527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heel(1)">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heel(1)">
                                      <p:cBhvr>
                                        <p:cTn id="22" dur="20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randombar(horizontal)">
                                      <p:cBhvr>
                                        <p:cTn id="27" dur="5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heel(1)">
                                      <p:cBhvr>
                                        <p:cTn id="32" dur="20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randombar(horizontal)">
                                      <p:cBhvr>
                                        <p:cTn id="3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15"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548680"/>
            <a:ext cx="7772400" cy="432048"/>
          </a:xfrm>
        </p:spPr>
        <p:txBody>
          <a:bodyPr>
            <a:noAutofit/>
          </a:bodyPr>
          <a:lstStyle/>
          <a:p>
            <a:r>
              <a:rPr lang="ru-RU" sz="3200" b="1" dirty="0">
                <a:solidFill>
                  <a:schemeClr val="tx1"/>
                </a:solidFill>
              </a:rPr>
              <a:t>Вывод и механизм реализации</a:t>
            </a:r>
            <a:endParaRPr lang="ru-RU" sz="3200" dirty="0">
              <a:solidFill>
                <a:schemeClr val="tx1"/>
              </a:solidFill>
            </a:endParaRPr>
          </a:p>
        </p:txBody>
      </p:sp>
      <p:sp>
        <p:nvSpPr>
          <p:cNvPr id="3" name="Подзаголовок 2"/>
          <p:cNvSpPr>
            <a:spLocks noGrp="1"/>
          </p:cNvSpPr>
          <p:nvPr>
            <p:ph type="subTitle" idx="1"/>
          </p:nvPr>
        </p:nvSpPr>
        <p:spPr>
          <a:xfrm>
            <a:off x="827584" y="1700808"/>
            <a:ext cx="7376864" cy="3384376"/>
          </a:xfrm>
        </p:spPr>
        <p:txBody>
          <a:bodyPr>
            <a:normAutofit/>
          </a:bodyPr>
          <a:lstStyle/>
          <a:p>
            <a:pPr algn="just"/>
            <a:r>
              <a:rPr lang="ru-RU" sz="2800" dirty="0">
                <a:solidFill>
                  <a:schemeClr val="tx1"/>
                </a:solidFill>
              </a:rPr>
              <a:t>В результате работы над этой темы, мы глубже познакомились с проявлением и применением поверхностного натяжения. </a:t>
            </a:r>
          </a:p>
          <a:p>
            <a:r>
              <a:rPr lang="ru-RU" sz="2400" dirty="0"/>
              <a:t>Знания этого явления помогут усовершенствовать создание новых технологий, изготовлению более современных моющих средств, изменять силы «сцепления» при фазовых переходах.</a:t>
            </a:r>
          </a:p>
          <a:p>
            <a:endParaRPr lang="ru-RU" dirty="0"/>
          </a:p>
        </p:txBody>
      </p:sp>
    </p:spTree>
    <p:extLst>
      <p:ext uri="{BB962C8B-B14F-4D97-AF65-F5344CB8AC3E}">
        <p14:creationId xmlns:p14="http://schemas.microsoft.com/office/powerpoint/2010/main" val="2769728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ircle(in)">
                                      <p:cBhvr>
                                        <p:cTn id="1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43608" y="2204864"/>
            <a:ext cx="7376864" cy="1584176"/>
          </a:xfrm>
          <a:scene3d>
            <a:camera prst="orthographicFront"/>
            <a:lightRig rig="threePt" dir="t"/>
          </a:scene3d>
          <a:sp3d>
            <a:bevelT w="101600" prst="riblet"/>
          </a:sp3d>
        </p:spPr>
        <p:txBody>
          <a:bodyPr>
            <a:prstTxWarp prst="textWave1">
              <a:avLst/>
            </a:prstTxWarp>
            <a:normAutofit/>
          </a:bodyPr>
          <a:lstStyle/>
          <a:p>
            <a:r>
              <a:rPr lang="ru-RU" sz="5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Спасибо за внимание!</a:t>
            </a:r>
            <a:endParaRPr lang="ru-RU"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a:p>
            <a:endParaRPr lang="ru-RU" dirty="0"/>
          </a:p>
        </p:txBody>
      </p:sp>
    </p:spTree>
    <p:extLst>
      <p:ext uri="{BB962C8B-B14F-4D97-AF65-F5344CB8AC3E}">
        <p14:creationId xmlns:p14="http://schemas.microsoft.com/office/powerpoint/2010/main" val="1402980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75</TotalTime>
  <Words>428</Words>
  <Application>Microsoft Office PowerPoint</Application>
  <PresentationFormat>Экран (4:3)</PresentationFormat>
  <Paragraphs>33</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Волна</vt:lpstr>
      <vt:lpstr>Поверхностное натяжение жидкости</vt:lpstr>
      <vt:lpstr>Актуальность проекта</vt:lpstr>
      <vt:lpstr>Цели:</vt:lpstr>
      <vt:lpstr>Описание проекта</vt:lpstr>
      <vt:lpstr>Описание проекта</vt:lpstr>
      <vt:lpstr>Эксперименты</vt:lpstr>
      <vt:lpstr>Вывод и механизм реализации</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Поверхностное натяжение жидкости</dc:title>
  <dc:creator>Антон</dc:creator>
  <cp:lastModifiedBy>Клевина</cp:lastModifiedBy>
  <cp:revision>26</cp:revision>
  <dcterms:created xsi:type="dcterms:W3CDTF">2015-12-24T08:06:24Z</dcterms:created>
  <dcterms:modified xsi:type="dcterms:W3CDTF">2015-12-24T18:41:24Z</dcterms:modified>
</cp:coreProperties>
</file>