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6"/>
  </p:notesMasterIdLst>
  <p:sldIdLst>
    <p:sldId id="257" r:id="rId2"/>
    <p:sldId id="258" r:id="rId3"/>
    <p:sldId id="259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221" autoAdjust="0"/>
    <p:restoredTop sz="94660"/>
  </p:normalViewPr>
  <p:slideViewPr>
    <p:cSldViewPr>
      <p:cViewPr varScale="1">
        <p:scale>
          <a:sx n="69" d="100"/>
          <a:sy n="69" d="100"/>
        </p:scale>
        <p:origin x="-163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7969B71-0E11-4D28-9CE7-9B6177773E06}" type="datetimeFigureOut">
              <a:rPr lang="ru-RU" smtClean="0"/>
              <a:t>06.02.2014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8BA319C-CC6F-4964-BF43-87023FA04A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62814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BA319C-CC6F-4964-BF43-87023FA04A17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79800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06.02.2014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06.02.2014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06.02.2014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06.02.2014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06.02.2014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06.02.2014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06.02.2014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06.02.2014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06.02.2014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06.02.2014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06.02.2014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06.02.2014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908720"/>
            <a:ext cx="7772400" cy="1470025"/>
          </a:xfrm>
        </p:spPr>
        <p:txBody>
          <a:bodyPr>
            <a:noAutofit/>
          </a:bodyPr>
          <a:lstStyle/>
          <a:p>
            <a:r>
              <a:rPr lang="ru-RU" sz="3200" i="1" dirty="0" smtClean="0">
                <a:solidFill>
                  <a:schemeClr val="tx1"/>
                </a:solidFill>
              </a:rPr>
              <a:t>Повышение качества подготовки  учащихся</a:t>
            </a:r>
            <a:r>
              <a:rPr lang="ru-RU" sz="3200" i="1" dirty="0">
                <a:solidFill>
                  <a:schemeClr val="tx1"/>
                </a:solidFill>
              </a:rPr>
              <a:t> </a:t>
            </a:r>
            <a:r>
              <a:rPr lang="ru-RU" sz="3200" i="1" dirty="0" smtClean="0">
                <a:solidFill>
                  <a:schemeClr val="tx1"/>
                </a:solidFill>
              </a:rPr>
              <a:t> по музыке</a:t>
            </a:r>
            <a:endParaRPr lang="ru-RU" sz="3200" i="1" dirty="0">
              <a:solidFill>
                <a:schemeClr val="tx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556000"/>
            <a:ext cx="6400800" cy="2537296"/>
          </a:xfrm>
        </p:spPr>
        <p:txBody>
          <a:bodyPr>
            <a:normAutofit/>
          </a:bodyPr>
          <a:lstStyle/>
          <a:p>
            <a:pPr algn="r"/>
            <a:r>
              <a:rPr lang="ru-RU" sz="2000" i="1" dirty="0" smtClean="0">
                <a:solidFill>
                  <a:schemeClr val="tx1"/>
                </a:solidFill>
              </a:rPr>
              <a:t>Автор проекта: Ерина Лариса Викторовна </a:t>
            </a:r>
          </a:p>
          <a:p>
            <a:pPr algn="r"/>
            <a:r>
              <a:rPr lang="ru-RU" sz="2000" i="1" dirty="0" smtClean="0">
                <a:solidFill>
                  <a:schemeClr val="tx1"/>
                </a:solidFill>
              </a:rPr>
              <a:t>МБУ СОШ № 80 </a:t>
            </a:r>
          </a:p>
          <a:p>
            <a:pPr algn="r"/>
            <a:r>
              <a:rPr lang="ru-RU" sz="2000" i="1" dirty="0">
                <a:solidFill>
                  <a:schemeClr val="tx1"/>
                </a:solidFill>
              </a:rPr>
              <a:t>у</a:t>
            </a:r>
            <a:r>
              <a:rPr lang="ru-RU" sz="2000" i="1" dirty="0" smtClean="0">
                <a:solidFill>
                  <a:schemeClr val="tx1"/>
                </a:solidFill>
              </a:rPr>
              <a:t>читель  музыки</a:t>
            </a:r>
          </a:p>
          <a:p>
            <a:endParaRPr lang="ru-RU" i="1" dirty="0" smtClean="0">
              <a:solidFill>
                <a:schemeClr val="tx1"/>
              </a:solidFill>
            </a:endParaRPr>
          </a:p>
          <a:p>
            <a:endParaRPr lang="ru-RU" i="1" dirty="0" smtClean="0">
              <a:solidFill>
                <a:schemeClr val="tx1"/>
              </a:solidFill>
            </a:endParaRPr>
          </a:p>
          <a:p>
            <a:r>
              <a:rPr lang="ru-RU" sz="1600" i="1" dirty="0" err="1" smtClean="0">
                <a:solidFill>
                  <a:schemeClr val="tx1"/>
                </a:solidFill>
              </a:rPr>
              <a:t>г.о.Тольятти</a:t>
            </a:r>
            <a:r>
              <a:rPr lang="ru-RU" sz="1600" i="1" dirty="0" smtClean="0">
                <a:solidFill>
                  <a:schemeClr val="tx1"/>
                </a:solidFill>
              </a:rPr>
              <a:t> </a:t>
            </a:r>
          </a:p>
          <a:p>
            <a:r>
              <a:rPr lang="ru-RU" sz="1600" i="1" dirty="0" smtClean="0">
                <a:solidFill>
                  <a:schemeClr val="tx1"/>
                </a:solidFill>
              </a:rPr>
              <a:t>2013 г.</a:t>
            </a:r>
          </a:p>
          <a:p>
            <a:pPr algn="r"/>
            <a:endParaRPr lang="ru-RU" i="1" dirty="0">
              <a:solidFill>
                <a:schemeClr val="tx1"/>
              </a:solidFill>
            </a:endParaRPr>
          </a:p>
        </p:txBody>
      </p:sp>
      <p:pic>
        <p:nvPicPr>
          <p:cNvPr id="5122" name="Picture 2" descr="C:\Users\1\AppData\Local\Microsoft\Windows\Temporary Internet Files\Content.IE5\C5041ENV\MC900441798[1]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233888">
            <a:off x="777694" y="5083064"/>
            <a:ext cx="1479284" cy="14792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8436108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6187016"/>
          </a:xfrm>
        </p:spPr>
        <p:txBody>
          <a:bodyPr/>
          <a:lstStyle/>
          <a:p>
            <a:pPr lvl="0" algn="l">
              <a:spcBef>
                <a:spcPct val="20000"/>
              </a:spcBef>
            </a:pPr>
            <a:r>
              <a:rPr lang="ru-RU" sz="3200" b="1" dirty="0" smtClean="0">
                <a:solidFill>
                  <a:prstClr val="black"/>
                </a:solidFill>
                <a:ea typeface="+mn-ea"/>
                <a:cs typeface="+mn-cs"/>
              </a:rPr>
              <a:t>               Формируемые </a:t>
            </a:r>
            <a:r>
              <a:rPr lang="ru-RU" sz="3200" b="1" dirty="0">
                <a:solidFill>
                  <a:prstClr val="black"/>
                </a:solidFill>
                <a:ea typeface="+mn-ea"/>
                <a:cs typeface="+mn-cs"/>
              </a:rPr>
              <a:t>компетенции</a:t>
            </a:r>
            <a:r>
              <a:rPr lang="ru-RU" sz="3200" b="1" dirty="0" smtClean="0">
                <a:solidFill>
                  <a:prstClr val="black"/>
                </a:solidFill>
                <a:ea typeface="+mn-ea"/>
                <a:cs typeface="+mn-cs"/>
              </a:rPr>
              <a:t>:</a:t>
            </a:r>
            <a:r>
              <a:rPr lang="ru-RU" sz="3200" b="1" dirty="0">
                <a:solidFill>
                  <a:prstClr val="black"/>
                </a:solidFill>
                <a:ea typeface="+mn-ea"/>
                <a:cs typeface="+mn-cs"/>
              </a:rPr>
              <a:t/>
            </a:r>
            <a:br>
              <a:rPr lang="ru-RU" sz="3200" b="1" dirty="0">
                <a:solidFill>
                  <a:prstClr val="black"/>
                </a:solidFill>
                <a:ea typeface="+mn-ea"/>
                <a:cs typeface="+mn-cs"/>
              </a:rPr>
            </a:br>
            <a:r>
              <a:rPr lang="ru-RU" sz="3200" b="1" dirty="0" smtClean="0">
                <a:solidFill>
                  <a:prstClr val="black"/>
                </a:solidFill>
                <a:ea typeface="+mn-ea"/>
                <a:cs typeface="+mn-cs"/>
              </a:rPr>
              <a:t>             </a:t>
            </a:r>
            <a:r>
              <a:rPr lang="ru-RU" sz="2800" i="1" dirty="0" smtClean="0">
                <a:solidFill>
                  <a:prstClr val="black"/>
                </a:solidFill>
                <a:ea typeface="+mn-ea"/>
                <a:cs typeface="+mn-cs"/>
              </a:rPr>
              <a:t>системно-деятельные компетенции</a:t>
            </a:r>
            <a:br>
              <a:rPr lang="ru-RU" sz="2800" i="1" dirty="0" smtClean="0">
                <a:solidFill>
                  <a:prstClr val="black"/>
                </a:solidFill>
                <a:ea typeface="+mn-ea"/>
                <a:cs typeface="+mn-cs"/>
              </a:rPr>
            </a:br>
            <a:r>
              <a:rPr lang="ru-RU" sz="2800" i="1" dirty="0" smtClean="0">
                <a:solidFill>
                  <a:prstClr val="black"/>
                </a:solidFill>
                <a:ea typeface="+mn-ea"/>
                <a:cs typeface="+mn-cs"/>
              </a:rPr>
              <a:t/>
            </a:r>
            <a:br>
              <a:rPr lang="ru-RU" sz="2800" i="1" dirty="0" smtClean="0">
                <a:solidFill>
                  <a:prstClr val="black"/>
                </a:solidFill>
                <a:ea typeface="+mn-ea"/>
                <a:cs typeface="+mn-cs"/>
              </a:rPr>
            </a:br>
            <a:r>
              <a:rPr lang="ru-RU" sz="2800" i="1" dirty="0">
                <a:solidFill>
                  <a:prstClr val="black"/>
                </a:solidFill>
                <a:ea typeface="+mn-ea"/>
                <a:cs typeface="+mn-cs"/>
              </a:rPr>
              <a:t/>
            </a:r>
            <a:br>
              <a:rPr lang="ru-RU" sz="2800" i="1" dirty="0">
                <a:solidFill>
                  <a:prstClr val="black"/>
                </a:solidFill>
                <a:ea typeface="+mn-ea"/>
                <a:cs typeface="+mn-cs"/>
              </a:rPr>
            </a:br>
            <a:r>
              <a:rPr lang="ru-RU" sz="2800" i="1" dirty="0" smtClean="0">
                <a:solidFill>
                  <a:prstClr val="black"/>
                </a:solidFill>
                <a:ea typeface="+mn-ea"/>
                <a:cs typeface="+mn-cs"/>
              </a:rPr>
              <a:t/>
            </a:r>
            <a:br>
              <a:rPr lang="ru-RU" sz="2800" i="1" dirty="0" smtClean="0">
                <a:solidFill>
                  <a:prstClr val="black"/>
                </a:solidFill>
                <a:ea typeface="+mn-ea"/>
                <a:cs typeface="+mn-cs"/>
              </a:rPr>
            </a:br>
            <a:r>
              <a:rPr lang="ru-RU" sz="2400" i="1" dirty="0" smtClean="0">
                <a:solidFill>
                  <a:prstClr val="black"/>
                </a:solidFill>
                <a:ea typeface="+mn-ea"/>
                <a:cs typeface="+mn-cs"/>
              </a:rPr>
              <a:t>1. способность к анализу и синтезу;</a:t>
            </a:r>
            <a:br>
              <a:rPr lang="ru-RU" sz="2400" i="1" dirty="0" smtClean="0">
                <a:solidFill>
                  <a:prstClr val="black"/>
                </a:solidFill>
                <a:ea typeface="+mn-ea"/>
                <a:cs typeface="+mn-cs"/>
              </a:rPr>
            </a:br>
            <a:r>
              <a:rPr lang="ru-RU" sz="2400" i="1" dirty="0" smtClean="0">
                <a:solidFill>
                  <a:prstClr val="black"/>
                </a:solidFill>
                <a:ea typeface="+mn-ea"/>
                <a:cs typeface="+mn-cs"/>
              </a:rPr>
              <a:t>2. базовые знания в различных областях;</a:t>
            </a:r>
            <a:br>
              <a:rPr lang="ru-RU" sz="2400" i="1" dirty="0" smtClean="0">
                <a:solidFill>
                  <a:prstClr val="black"/>
                </a:solidFill>
                <a:ea typeface="+mn-ea"/>
                <a:cs typeface="+mn-cs"/>
              </a:rPr>
            </a:br>
            <a:r>
              <a:rPr lang="ru-RU" sz="2400" i="1" dirty="0" smtClean="0">
                <a:solidFill>
                  <a:prstClr val="black"/>
                </a:solidFill>
                <a:ea typeface="+mn-ea"/>
                <a:cs typeface="+mn-cs"/>
              </a:rPr>
              <a:t>3. решение проблем;</a:t>
            </a:r>
            <a:br>
              <a:rPr lang="ru-RU" sz="2400" i="1" dirty="0" smtClean="0">
                <a:solidFill>
                  <a:prstClr val="black"/>
                </a:solidFill>
                <a:ea typeface="+mn-ea"/>
                <a:cs typeface="+mn-cs"/>
              </a:rPr>
            </a:br>
            <a:r>
              <a:rPr lang="ru-RU" sz="2400" i="1" dirty="0" smtClean="0">
                <a:solidFill>
                  <a:prstClr val="black"/>
                </a:solidFill>
                <a:ea typeface="+mn-ea"/>
                <a:cs typeface="+mn-cs"/>
              </a:rPr>
              <a:t>4. способность применять знания на практике;</a:t>
            </a:r>
            <a:br>
              <a:rPr lang="ru-RU" sz="2400" i="1" dirty="0" smtClean="0">
                <a:solidFill>
                  <a:prstClr val="black"/>
                </a:solidFill>
                <a:ea typeface="+mn-ea"/>
                <a:cs typeface="+mn-cs"/>
              </a:rPr>
            </a:br>
            <a:r>
              <a:rPr lang="ru-RU" sz="2400" i="1" dirty="0" smtClean="0">
                <a:solidFill>
                  <a:prstClr val="black"/>
                </a:solidFill>
                <a:ea typeface="+mn-ea"/>
                <a:cs typeface="+mn-cs"/>
              </a:rPr>
              <a:t>5. исследовательские навыки;</a:t>
            </a:r>
            <a:br>
              <a:rPr lang="ru-RU" sz="2400" i="1" dirty="0" smtClean="0">
                <a:solidFill>
                  <a:prstClr val="black"/>
                </a:solidFill>
                <a:ea typeface="+mn-ea"/>
                <a:cs typeface="+mn-cs"/>
              </a:rPr>
            </a:br>
            <a:r>
              <a:rPr lang="ru-RU" sz="2400" i="1" dirty="0" smtClean="0">
                <a:solidFill>
                  <a:prstClr val="black"/>
                </a:solidFill>
                <a:ea typeface="+mn-ea"/>
                <a:cs typeface="+mn-cs"/>
              </a:rPr>
              <a:t>6. способность адаптироваться  к новым ситуациям;</a:t>
            </a:r>
            <a:br>
              <a:rPr lang="ru-RU" sz="2400" i="1" dirty="0" smtClean="0">
                <a:solidFill>
                  <a:prstClr val="black"/>
                </a:solidFill>
                <a:ea typeface="+mn-ea"/>
                <a:cs typeface="+mn-cs"/>
              </a:rPr>
            </a:br>
            <a:r>
              <a:rPr lang="ru-RU" sz="2400" i="1" dirty="0" smtClean="0">
                <a:solidFill>
                  <a:prstClr val="black"/>
                </a:solidFill>
                <a:ea typeface="+mn-ea"/>
                <a:cs typeface="+mn-cs"/>
              </a:rPr>
              <a:t>7. способность порождать новые идеи;</a:t>
            </a:r>
            <a:br>
              <a:rPr lang="ru-RU" sz="2400" i="1" dirty="0" smtClean="0">
                <a:solidFill>
                  <a:prstClr val="black"/>
                </a:solidFill>
                <a:ea typeface="+mn-ea"/>
                <a:cs typeface="+mn-cs"/>
              </a:rPr>
            </a:br>
            <a:r>
              <a:rPr lang="ru-RU" sz="2400" i="1" dirty="0" smtClean="0">
                <a:solidFill>
                  <a:prstClr val="black"/>
                </a:solidFill>
                <a:ea typeface="+mn-ea"/>
                <a:cs typeface="+mn-cs"/>
              </a:rPr>
              <a:t>8. владение методами поиска нового .</a:t>
            </a:r>
            <a:br>
              <a:rPr lang="ru-RU" sz="2400" i="1" dirty="0" smtClean="0">
                <a:solidFill>
                  <a:prstClr val="black"/>
                </a:solidFill>
                <a:ea typeface="+mn-ea"/>
                <a:cs typeface="+mn-cs"/>
              </a:rPr>
            </a:br>
            <a:endParaRPr lang="ru-RU" sz="2400" i="1" dirty="0"/>
          </a:p>
        </p:txBody>
      </p:sp>
      <p:pic>
        <p:nvPicPr>
          <p:cNvPr id="11267" name="Picture 3" descr="C:\Users\1\Desktop\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248" y="5373216"/>
            <a:ext cx="1240532" cy="9303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6239070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844824"/>
            <a:ext cx="8352928" cy="4464496"/>
          </a:xfrm>
        </p:spPr>
        <p:txBody>
          <a:bodyPr>
            <a:normAutofit/>
          </a:bodyPr>
          <a:lstStyle/>
          <a:p>
            <a:pPr algn="l"/>
            <a:r>
              <a:rPr lang="ru-RU" sz="2400" i="1" dirty="0" smtClean="0">
                <a:solidFill>
                  <a:schemeClr val="tx1"/>
                </a:solidFill>
              </a:rPr>
              <a:t>1. уверенность в себе;</a:t>
            </a:r>
            <a:br>
              <a:rPr lang="ru-RU" sz="2400" i="1" dirty="0" smtClean="0">
                <a:solidFill>
                  <a:schemeClr val="tx1"/>
                </a:solidFill>
              </a:rPr>
            </a:br>
            <a:r>
              <a:rPr lang="ru-RU" sz="2400" i="1" dirty="0" smtClean="0">
                <a:solidFill>
                  <a:schemeClr val="tx1"/>
                </a:solidFill>
              </a:rPr>
              <a:t>2. способность к рефлексии;</a:t>
            </a:r>
            <a:br>
              <a:rPr lang="ru-RU" sz="2400" i="1" dirty="0" smtClean="0">
                <a:solidFill>
                  <a:schemeClr val="tx1"/>
                </a:solidFill>
              </a:rPr>
            </a:br>
            <a:r>
              <a:rPr lang="ru-RU" sz="2400" i="1" dirty="0" smtClean="0">
                <a:solidFill>
                  <a:schemeClr val="tx1"/>
                </a:solidFill>
              </a:rPr>
              <a:t>3. способность к критике и самокритике;</a:t>
            </a:r>
            <a:br>
              <a:rPr lang="ru-RU" sz="2400" i="1" dirty="0" smtClean="0">
                <a:solidFill>
                  <a:schemeClr val="tx1"/>
                </a:solidFill>
              </a:rPr>
            </a:br>
            <a:r>
              <a:rPr lang="ru-RU" sz="2400" i="1" dirty="0" smtClean="0">
                <a:solidFill>
                  <a:schemeClr val="tx1"/>
                </a:solidFill>
              </a:rPr>
              <a:t>4. способность адаптироваться;</a:t>
            </a:r>
            <a:br>
              <a:rPr lang="ru-RU" sz="2400" i="1" dirty="0" smtClean="0">
                <a:solidFill>
                  <a:schemeClr val="tx1"/>
                </a:solidFill>
              </a:rPr>
            </a:br>
            <a:r>
              <a:rPr lang="ru-RU" sz="2400" i="1" dirty="0" smtClean="0">
                <a:solidFill>
                  <a:schemeClr val="tx1"/>
                </a:solidFill>
              </a:rPr>
              <a:t>5. самостоятельная работа;</a:t>
            </a:r>
            <a:br>
              <a:rPr lang="ru-RU" sz="2400" i="1" dirty="0" smtClean="0">
                <a:solidFill>
                  <a:schemeClr val="tx1"/>
                </a:solidFill>
              </a:rPr>
            </a:br>
            <a:r>
              <a:rPr lang="ru-RU" sz="2400" i="1" dirty="0" smtClean="0">
                <a:solidFill>
                  <a:schemeClr val="tx1"/>
                </a:solidFill>
              </a:rPr>
              <a:t>6. способность работать концентрироваться;</a:t>
            </a:r>
            <a:br>
              <a:rPr lang="ru-RU" sz="2400" i="1" dirty="0" smtClean="0">
                <a:solidFill>
                  <a:schemeClr val="tx1"/>
                </a:solidFill>
              </a:rPr>
            </a:br>
            <a:r>
              <a:rPr lang="ru-RU" sz="2400" i="1" dirty="0" smtClean="0">
                <a:solidFill>
                  <a:schemeClr val="tx1"/>
                </a:solidFill>
              </a:rPr>
              <a:t>7. способность целенаправленно организовывать свою работу;</a:t>
            </a:r>
            <a:br>
              <a:rPr lang="ru-RU" sz="2400" i="1" dirty="0" smtClean="0">
                <a:solidFill>
                  <a:schemeClr val="tx1"/>
                </a:solidFill>
              </a:rPr>
            </a:br>
            <a:r>
              <a:rPr lang="ru-RU" sz="2400" i="1" dirty="0" smtClean="0">
                <a:solidFill>
                  <a:schemeClr val="tx1"/>
                </a:solidFill>
              </a:rPr>
              <a:t>8. инициативность;</a:t>
            </a:r>
            <a:br>
              <a:rPr lang="ru-RU" sz="2400" i="1" dirty="0" smtClean="0">
                <a:solidFill>
                  <a:schemeClr val="tx1"/>
                </a:solidFill>
              </a:rPr>
            </a:br>
            <a:r>
              <a:rPr lang="ru-RU" sz="2400" i="1" dirty="0" smtClean="0">
                <a:solidFill>
                  <a:schemeClr val="tx1"/>
                </a:solidFill>
              </a:rPr>
              <a:t>9. общая образованность.</a:t>
            </a:r>
            <a:br>
              <a:rPr lang="ru-RU" sz="2400" i="1" dirty="0" smtClean="0">
                <a:solidFill>
                  <a:schemeClr val="tx1"/>
                </a:solidFill>
              </a:rPr>
            </a:br>
            <a:endParaRPr lang="ru-RU" sz="2400" i="1" dirty="0">
              <a:solidFill>
                <a:schemeClr val="tx1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9552" y="476673"/>
            <a:ext cx="8136904" cy="1008112"/>
          </a:xfrm>
        </p:spPr>
        <p:txBody>
          <a:bodyPr>
            <a:normAutofit lnSpcReduction="10000"/>
          </a:bodyPr>
          <a:lstStyle/>
          <a:p>
            <a:pPr lvl="0">
              <a:buClr>
                <a:srgbClr val="31B6FD"/>
              </a:buClr>
            </a:pPr>
            <a:r>
              <a:rPr lang="ru-RU" sz="3200" b="1" dirty="0">
                <a:solidFill>
                  <a:prstClr val="black"/>
                </a:solidFill>
              </a:rPr>
              <a:t>Формируемые компетенции</a:t>
            </a:r>
            <a:r>
              <a:rPr lang="ru-RU" sz="3200" dirty="0">
                <a:solidFill>
                  <a:prstClr val="black"/>
                </a:solidFill>
              </a:rPr>
              <a:t>:</a:t>
            </a:r>
          </a:p>
          <a:p>
            <a:r>
              <a:rPr lang="ru-RU" sz="2800" i="1" dirty="0" smtClean="0">
                <a:solidFill>
                  <a:schemeClr val="tx1"/>
                </a:solidFill>
              </a:rPr>
              <a:t>компетенции самоорганизации  и самоуправления</a:t>
            </a:r>
            <a:endParaRPr lang="ru-RU" sz="2800" i="1" dirty="0">
              <a:solidFill>
                <a:schemeClr val="tx1"/>
              </a:solidFill>
            </a:endParaRPr>
          </a:p>
        </p:txBody>
      </p:sp>
      <p:pic>
        <p:nvPicPr>
          <p:cNvPr id="10242" name="Picture 2" descr="C:\Users\1\Desktop\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4887320"/>
            <a:ext cx="2016646" cy="15124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3808554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3528" y="260648"/>
            <a:ext cx="8568952" cy="1780108"/>
          </a:xfrm>
        </p:spPr>
        <p:txBody>
          <a:bodyPr>
            <a:normAutofit/>
          </a:bodyPr>
          <a:lstStyle/>
          <a:p>
            <a:pPr lvl="0"/>
            <a:r>
              <a:rPr lang="ru-RU" sz="3600" b="1" dirty="0">
                <a:solidFill>
                  <a:prstClr val="black"/>
                </a:solidFill>
              </a:rPr>
              <a:t>Формируемые компетенции</a:t>
            </a:r>
            <a:r>
              <a:rPr lang="ru-RU" sz="3600" dirty="0">
                <a:solidFill>
                  <a:prstClr val="black"/>
                </a:solidFill>
              </a:rPr>
              <a:t>:</a:t>
            </a:r>
            <a:br>
              <a:rPr lang="ru-RU" sz="3600" dirty="0">
                <a:solidFill>
                  <a:prstClr val="black"/>
                </a:solidFill>
              </a:rPr>
            </a:br>
            <a:r>
              <a:rPr lang="ru-RU" sz="2800" i="1" dirty="0" smtClean="0">
                <a:solidFill>
                  <a:schemeClr val="tx1"/>
                </a:solidFill>
              </a:rPr>
              <a:t>ценностно-смысловые и политико-правовые компетенции</a:t>
            </a:r>
            <a:endParaRPr lang="ru-RU" sz="2800" i="1" dirty="0">
              <a:solidFill>
                <a:schemeClr val="tx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1520" y="2636912"/>
            <a:ext cx="8568952" cy="3672408"/>
          </a:xfrm>
        </p:spPr>
        <p:txBody>
          <a:bodyPr>
            <a:normAutofit/>
          </a:bodyPr>
          <a:lstStyle/>
          <a:p>
            <a:pPr algn="l"/>
            <a:r>
              <a:rPr lang="ru-RU" sz="2400" dirty="0" smtClean="0">
                <a:solidFill>
                  <a:schemeClr val="tx1"/>
                </a:solidFill>
              </a:rPr>
              <a:t>    </a:t>
            </a:r>
            <a:r>
              <a:rPr lang="ru-RU" sz="2400" i="1" dirty="0" smtClean="0">
                <a:solidFill>
                  <a:schemeClr val="tx1"/>
                </a:solidFill>
              </a:rPr>
              <a:t>1. способность переносить полученные знания в социальную</a:t>
            </a:r>
          </a:p>
          <a:p>
            <a:pPr algn="l"/>
            <a:r>
              <a:rPr lang="ru-RU" sz="2400" i="1" dirty="0">
                <a:solidFill>
                  <a:schemeClr val="tx1"/>
                </a:solidFill>
              </a:rPr>
              <a:t> </a:t>
            </a:r>
            <a:r>
              <a:rPr lang="ru-RU" sz="2400" i="1" dirty="0" smtClean="0">
                <a:solidFill>
                  <a:schemeClr val="tx1"/>
                </a:solidFill>
              </a:rPr>
              <a:t>      реальность;</a:t>
            </a:r>
          </a:p>
          <a:p>
            <a:pPr algn="l"/>
            <a:r>
              <a:rPr lang="ru-RU" sz="2400" i="1" dirty="0" smtClean="0">
                <a:solidFill>
                  <a:schemeClr val="tx1"/>
                </a:solidFill>
              </a:rPr>
              <a:t>   2. следование социальным стандартам и этике; </a:t>
            </a:r>
          </a:p>
          <a:p>
            <a:pPr algn="l"/>
            <a:r>
              <a:rPr lang="ru-RU" sz="2400" i="1" dirty="0">
                <a:solidFill>
                  <a:schemeClr val="tx1"/>
                </a:solidFill>
              </a:rPr>
              <a:t> </a:t>
            </a:r>
            <a:r>
              <a:rPr lang="ru-RU" sz="2400" i="1" dirty="0" smtClean="0">
                <a:solidFill>
                  <a:schemeClr val="tx1"/>
                </a:solidFill>
              </a:rPr>
              <a:t>  3.  социальная компетенция;</a:t>
            </a:r>
          </a:p>
          <a:p>
            <a:pPr algn="l"/>
            <a:r>
              <a:rPr lang="ru-RU" sz="2400" i="1" dirty="0">
                <a:solidFill>
                  <a:schemeClr val="tx1"/>
                </a:solidFill>
              </a:rPr>
              <a:t> </a:t>
            </a:r>
            <a:r>
              <a:rPr lang="ru-RU" sz="2400" i="1" dirty="0" smtClean="0">
                <a:solidFill>
                  <a:schemeClr val="tx1"/>
                </a:solidFill>
              </a:rPr>
              <a:t>  4. духовная организация человека.</a:t>
            </a:r>
          </a:p>
          <a:p>
            <a:pPr algn="l"/>
            <a:endParaRPr lang="ru-RU" sz="2400" i="1" dirty="0" smtClean="0">
              <a:solidFill>
                <a:schemeClr val="tx1"/>
              </a:solidFill>
            </a:endParaRPr>
          </a:p>
          <a:p>
            <a:pPr marL="457200" indent="-457200" algn="l">
              <a:buAutoNum type="arabicPeriod"/>
            </a:pPr>
            <a:endParaRPr lang="ru-RU" sz="2400" dirty="0">
              <a:solidFill>
                <a:schemeClr val="tx1"/>
              </a:solidFill>
            </a:endParaRPr>
          </a:p>
        </p:txBody>
      </p:sp>
      <p:pic>
        <p:nvPicPr>
          <p:cNvPr id="12291" name="Picture 3" descr="C:\Users\1\Desktop\577_127081951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4707142"/>
            <a:ext cx="2232248" cy="16741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8478627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492896"/>
            <a:ext cx="8208912" cy="3960440"/>
          </a:xfrm>
        </p:spPr>
        <p:txBody>
          <a:bodyPr>
            <a:normAutofit/>
          </a:bodyPr>
          <a:lstStyle/>
          <a:p>
            <a:pPr algn="l"/>
            <a:r>
              <a:rPr lang="ru-RU" sz="2400" i="1" dirty="0" smtClean="0">
                <a:solidFill>
                  <a:schemeClr val="tx1"/>
                </a:solidFill>
              </a:rPr>
              <a:t>1. способность распознавать трудности и проблемы в знаниях и устранять их;</a:t>
            </a:r>
            <a:br>
              <a:rPr lang="ru-RU" sz="2400" i="1" dirty="0" smtClean="0">
                <a:solidFill>
                  <a:schemeClr val="tx1"/>
                </a:solidFill>
              </a:rPr>
            </a:br>
            <a:r>
              <a:rPr lang="ru-RU" sz="2400" i="1" dirty="0" smtClean="0">
                <a:solidFill>
                  <a:schemeClr val="tx1"/>
                </a:solidFill>
              </a:rPr>
              <a:t>2. менеджмент знания (готовность к непрерывному обучению);</a:t>
            </a:r>
            <a:br>
              <a:rPr lang="ru-RU" sz="2400" i="1" dirty="0" smtClean="0">
                <a:solidFill>
                  <a:schemeClr val="tx1"/>
                </a:solidFill>
              </a:rPr>
            </a:br>
            <a:r>
              <a:rPr lang="ru-RU" sz="2400" i="1" dirty="0" smtClean="0">
                <a:solidFill>
                  <a:schemeClr val="tx1"/>
                </a:solidFill>
              </a:rPr>
              <a:t>3. способность перерабатывать растущую массу информации и владение информационными технологиями;</a:t>
            </a:r>
            <a:br>
              <a:rPr lang="ru-RU" sz="2400" i="1" dirty="0" smtClean="0">
                <a:solidFill>
                  <a:schemeClr val="tx1"/>
                </a:solidFill>
              </a:rPr>
            </a:br>
            <a:r>
              <a:rPr lang="ru-RU" sz="2400" i="1" dirty="0" smtClean="0">
                <a:solidFill>
                  <a:schemeClr val="tx1"/>
                </a:solidFill>
              </a:rPr>
              <a:t>4. способность учиться.</a:t>
            </a:r>
            <a:endParaRPr lang="ru-RU" sz="2400" i="1" dirty="0">
              <a:solidFill>
                <a:schemeClr val="tx1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9552" y="332656"/>
            <a:ext cx="8280920" cy="1584176"/>
          </a:xfrm>
        </p:spPr>
        <p:txBody>
          <a:bodyPr>
            <a:normAutofit fontScale="92500" lnSpcReduction="20000"/>
          </a:bodyPr>
          <a:lstStyle/>
          <a:p>
            <a:r>
              <a:rPr lang="ru-RU" sz="3900" b="1" dirty="0">
                <a:solidFill>
                  <a:prstClr val="black"/>
                </a:solidFill>
              </a:rPr>
              <a:t>Формируемые </a:t>
            </a:r>
            <a:r>
              <a:rPr lang="ru-RU" sz="3900" b="1" dirty="0" smtClean="0">
                <a:solidFill>
                  <a:prstClr val="black"/>
                </a:solidFill>
              </a:rPr>
              <a:t>компетенции:</a:t>
            </a:r>
          </a:p>
          <a:p>
            <a:r>
              <a:rPr lang="ru-RU" sz="3600" i="1" dirty="0" smtClean="0">
                <a:solidFill>
                  <a:prstClr val="black"/>
                </a:solidFill>
              </a:rPr>
              <a:t>компетенции самостоятельной познавательной деятельности</a:t>
            </a:r>
            <a:endParaRPr lang="ru-RU" i="1" dirty="0"/>
          </a:p>
        </p:txBody>
      </p:sp>
      <p:pic>
        <p:nvPicPr>
          <p:cNvPr id="13314" name="Picture 2" descr="C:\Users\1\Desktop\4112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5013176"/>
            <a:ext cx="2501968" cy="16497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4802525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703" y="764704"/>
            <a:ext cx="7772400" cy="1524000"/>
          </a:xfrm>
        </p:spPr>
        <p:txBody>
          <a:bodyPr/>
          <a:lstStyle/>
          <a:p>
            <a:r>
              <a:rPr lang="ru-RU" i="1" dirty="0" smtClean="0">
                <a:solidFill>
                  <a:schemeClr val="tx1"/>
                </a:solidFill>
              </a:rPr>
              <a:t>благодарю за внимание</a:t>
            </a:r>
            <a:endParaRPr lang="ru-RU" i="1" dirty="0">
              <a:solidFill>
                <a:schemeClr val="tx1"/>
              </a:solidFill>
            </a:endParaRPr>
          </a:p>
        </p:txBody>
      </p:sp>
      <p:pic>
        <p:nvPicPr>
          <p:cNvPr id="14338" name="Picture 2" descr="C:\Users\1\Desktop\1345637853_52533259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4562816"/>
            <a:ext cx="3312368" cy="20678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205407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72067" y="2996951"/>
            <a:ext cx="7408333" cy="3129211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200" i="1" dirty="0" smtClean="0">
                <a:solidFill>
                  <a:schemeClr val="tx1"/>
                </a:solidFill>
              </a:rPr>
              <a:t>Недостаточно эффективное использование форм работы в учебной и внеурочной деятельности по музыке и снижение мотивации к предмету</a:t>
            </a:r>
            <a:endParaRPr lang="ru-RU" sz="3200" i="1" dirty="0">
              <a:solidFill>
                <a:schemeClr val="tx1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проблема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6146" name="Picture 2" descr="C:\Users\1\AppData\Local\Microsoft\Windows\Temporary Internet Files\Content.IE5\Z8J5BYOW\MC90037940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5" y="2372644"/>
            <a:ext cx="576063" cy="8244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71625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3269696"/>
          </a:xfrm>
        </p:spPr>
        <p:txBody>
          <a:bodyPr>
            <a:normAutofit/>
          </a:bodyPr>
          <a:lstStyle/>
          <a:p>
            <a:r>
              <a:rPr lang="ru-RU" sz="4000" i="1" dirty="0" smtClean="0">
                <a:solidFill>
                  <a:schemeClr val="tx1"/>
                </a:solidFill>
              </a:rPr>
              <a:t>Создание условий для повышения качества обучения по музыке</a:t>
            </a:r>
            <a:endParaRPr lang="ru-RU" sz="4000" i="1" dirty="0">
              <a:solidFill>
                <a:schemeClr val="tx1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403648" y="620689"/>
            <a:ext cx="6417734" cy="1008112"/>
          </a:xfrm>
        </p:spPr>
        <p:txBody>
          <a:bodyPr>
            <a:normAutofit/>
          </a:bodyPr>
          <a:lstStyle/>
          <a:p>
            <a:r>
              <a:rPr lang="ru-RU" sz="5400" dirty="0" smtClean="0">
                <a:solidFill>
                  <a:schemeClr val="tx1"/>
                </a:solidFill>
              </a:rPr>
              <a:t>цель</a:t>
            </a:r>
            <a:endParaRPr lang="ru-RU" sz="5400" dirty="0">
              <a:solidFill>
                <a:schemeClr val="tx1"/>
              </a:solidFill>
            </a:endParaRPr>
          </a:p>
        </p:txBody>
      </p:sp>
      <p:pic>
        <p:nvPicPr>
          <p:cNvPr id="7171" name="Picture 3" descr="C:\Users\1\AppData\Local\Microsoft\Windows\Temporary Internet Files\Content.IE5\C5041ENV\MC900428257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0312" y="5105200"/>
            <a:ext cx="1440160" cy="13067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841833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764704"/>
            <a:ext cx="7772400" cy="1780108"/>
          </a:xfrm>
        </p:spPr>
        <p:txBody>
          <a:bodyPr/>
          <a:lstStyle/>
          <a:p>
            <a:r>
              <a:rPr lang="ru-RU" sz="4000" dirty="0">
                <a:solidFill>
                  <a:prstClr val="black"/>
                </a:solidFill>
              </a:rPr>
              <a:t>Задача №1</a:t>
            </a:r>
            <a:br>
              <a:rPr lang="ru-RU" sz="4000" dirty="0">
                <a:solidFill>
                  <a:prstClr val="black"/>
                </a:solidFill>
              </a:rPr>
            </a:br>
            <a:r>
              <a:rPr lang="ru-RU" sz="2800" i="1" dirty="0">
                <a:solidFill>
                  <a:prstClr val="black"/>
                </a:solidFill>
              </a:rPr>
              <a:t>диагностировать уровень знаний на начальном этапе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3648" y="3645024"/>
            <a:ext cx="6400800" cy="1889223"/>
          </a:xfrm>
        </p:spPr>
        <p:txBody>
          <a:bodyPr>
            <a:normAutofit fontScale="62500" lnSpcReduction="20000"/>
          </a:bodyPr>
          <a:lstStyle/>
          <a:p>
            <a:pPr lvl="0">
              <a:buClr>
                <a:srgbClr val="31B6FD"/>
              </a:buClr>
            </a:pPr>
            <a:r>
              <a:rPr lang="ru-RU" sz="4500" i="1" dirty="0" smtClean="0">
                <a:solidFill>
                  <a:prstClr val="black"/>
                </a:solidFill>
              </a:rPr>
              <a:t>Мероприятия:</a:t>
            </a:r>
            <a:endParaRPr lang="ru-RU" sz="4500" i="1" dirty="0">
              <a:solidFill>
                <a:prstClr val="black"/>
              </a:solidFill>
            </a:endParaRPr>
          </a:p>
          <a:p>
            <a:pPr lvl="0">
              <a:buClr>
                <a:srgbClr val="31B6FD"/>
              </a:buClr>
            </a:pPr>
            <a:endParaRPr lang="ru-RU" sz="4500" i="1" dirty="0">
              <a:solidFill>
                <a:prstClr val="black"/>
              </a:solidFill>
            </a:endParaRPr>
          </a:p>
          <a:p>
            <a:pPr marL="274320" lvl="0" indent="-274320" algn="l">
              <a:buClr>
                <a:srgbClr val="31B6FD"/>
              </a:buClr>
              <a:buFontTx/>
              <a:buChar char="-"/>
            </a:pPr>
            <a:r>
              <a:rPr lang="ru-RU" sz="4500" i="1" dirty="0" smtClean="0">
                <a:solidFill>
                  <a:prstClr val="black"/>
                </a:solidFill>
              </a:rPr>
              <a:t>-  викторины;</a:t>
            </a:r>
            <a:endParaRPr lang="ru-RU" sz="4500" i="1" dirty="0">
              <a:solidFill>
                <a:prstClr val="black"/>
              </a:solidFill>
            </a:endParaRPr>
          </a:p>
          <a:p>
            <a:pPr marL="274320" lvl="0" indent="-274320" algn="l">
              <a:buClr>
                <a:srgbClr val="31B6FD"/>
              </a:buClr>
              <a:buFontTx/>
              <a:buChar char="-"/>
            </a:pPr>
            <a:r>
              <a:rPr lang="ru-RU" sz="4500" i="1" dirty="0">
                <a:solidFill>
                  <a:prstClr val="black"/>
                </a:solidFill>
              </a:rPr>
              <a:t>- </a:t>
            </a:r>
            <a:r>
              <a:rPr lang="ru-RU" sz="4500" i="1" dirty="0" smtClean="0">
                <a:solidFill>
                  <a:prstClr val="black"/>
                </a:solidFill>
              </a:rPr>
              <a:t>прослушивание певческих голосов.</a:t>
            </a:r>
            <a:endParaRPr lang="ru-RU" sz="4500" i="1" dirty="0">
              <a:solidFill>
                <a:prstClr val="black"/>
              </a:solidFill>
            </a:endParaRPr>
          </a:p>
          <a:p>
            <a:endParaRPr lang="ru-RU" dirty="0"/>
          </a:p>
        </p:txBody>
      </p:sp>
      <p:pic>
        <p:nvPicPr>
          <p:cNvPr id="8195" name="Picture 3" descr="C:\Users\1\AppData\Local\Microsoft\Windows\Temporary Internet Files\Content.IE5\Z8J5BYOW\MC900433854[1]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5517232"/>
            <a:ext cx="1202318" cy="12023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993799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3068960"/>
            <a:ext cx="8208912" cy="2880320"/>
          </a:xfrm>
        </p:spPr>
        <p:txBody>
          <a:bodyPr>
            <a:normAutofit/>
          </a:bodyPr>
          <a:lstStyle/>
          <a:p>
            <a:pPr algn="l"/>
            <a:r>
              <a:rPr lang="ru-RU" sz="2800" dirty="0" smtClean="0">
                <a:solidFill>
                  <a:schemeClr val="tx1"/>
                </a:solidFill>
              </a:rPr>
              <a:t>                                          Мероприятия:</a:t>
            </a:r>
            <a:br>
              <a:rPr lang="ru-RU" sz="2800" dirty="0" smtClean="0">
                <a:solidFill>
                  <a:schemeClr val="tx1"/>
                </a:solidFill>
              </a:rPr>
            </a:br>
            <a:r>
              <a:rPr lang="ru-RU" sz="3600" dirty="0" smtClean="0">
                <a:solidFill>
                  <a:schemeClr val="tx1"/>
                </a:solidFill>
              </a:rPr>
              <a:t/>
            </a:r>
            <a:br>
              <a:rPr lang="ru-RU" sz="3600" dirty="0" smtClean="0">
                <a:solidFill>
                  <a:schemeClr val="tx1"/>
                </a:solidFill>
              </a:rPr>
            </a:br>
            <a:r>
              <a:rPr lang="ru-RU" sz="2800" i="1" dirty="0" smtClean="0">
                <a:solidFill>
                  <a:schemeClr val="tx1"/>
                </a:solidFill>
              </a:rPr>
              <a:t>- слуховой диктант «Угадай мелодию»;</a:t>
            </a:r>
            <a:br>
              <a:rPr lang="ru-RU" sz="2800" i="1" dirty="0" smtClean="0">
                <a:solidFill>
                  <a:schemeClr val="tx1"/>
                </a:solidFill>
              </a:rPr>
            </a:br>
            <a:r>
              <a:rPr lang="ru-RU" sz="2800" i="1" dirty="0" smtClean="0">
                <a:solidFill>
                  <a:schemeClr val="tx1"/>
                </a:solidFill>
              </a:rPr>
              <a:t>- различные вокальные методики.</a:t>
            </a:r>
            <a:br>
              <a:rPr lang="ru-RU" sz="2800" i="1" dirty="0" smtClean="0">
                <a:solidFill>
                  <a:schemeClr val="tx1"/>
                </a:solidFill>
              </a:rPr>
            </a:br>
            <a:r>
              <a:rPr lang="ru-RU" sz="2800" i="1" dirty="0" smtClean="0">
                <a:solidFill>
                  <a:schemeClr val="tx1"/>
                </a:solidFill>
              </a:rPr>
              <a:t/>
            </a:r>
            <a:br>
              <a:rPr lang="ru-RU" sz="2800" i="1" dirty="0" smtClean="0">
                <a:solidFill>
                  <a:schemeClr val="tx1"/>
                </a:solidFill>
              </a:rPr>
            </a:br>
            <a:endParaRPr lang="ru-RU" sz="2800" i="1" dirty="0">
              <a:solidFill>
                <a:schemeClr val="tx1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31640" y="836712"/>
            <a:ext cx="7056784" cy="1584176"/>
          </a:xfrm>
        </p:spPr>
        <p:txBody>
          <a:bodyPr>
            <a:normAutofit fontScale="92500" lnSpcReduction="10000"/>
          </a:bodyPr>
          <a:lstStyle/>
          <a:p>
            <a:r>
              <a:rPr lang="ru-RU" sz="3600" dirty="0" smtClean="0">
                <a:solidFill>
                  <a:schemeClr val="tx1"/>
                </a:solidFill>
              </a:rPr>
              <a:t>Задача №2</a:t>
            </a:r>
          </a:p>
          <a:p>
            <a:r>
              <a:rPr lang="ru-RU" sz="2400" i="1" dirty="0" smtClean="0">
                <a:solidFill>
                  <a:schemeClr val="tx1"/>
                </a:solidFill>
              </a:rPr>
              <a:t>Разработать и использовать новые формы  работы , обеспечивая взаимодействие всех участников проекта, повысить мотивацию  к предмету</a:t>
            </a:r>
            <a:endParaRPr lang="ru-RU" sz="2400" i="1" dirty="0">
              <a:solidFill>
                <a:schemeClr val="tx1"/>
              </a:solidFill>
            </a:endParaRPr>
          </a:p>
        </p:txBody>
      </p:sp>
      <p:pic>
        <p:nvPicPr>
          <p:cNvPr id="4098" name="Picture 2" descr="C:\Users\1\AppData\Local\Microsoft\Windows\Temporary Internet Files\Content.IE5\KLBHV2XJ\MC9003314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4869160"/>
            <a:ext cx="1813711" cy="12554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235599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2348880"/>
            <a:ext cx="7772400" cy="3888432"/>
          </a:xfrm>
        </p:spPr>
        <p:txBody>
          <a:bodyPr>
            <a:normAutofit/>
          </a:bodyPr>
          <a:lstStyle/>
          <a:p>
            <a:pPr algn="l"/>
            <a:r>
              <a:rPr lang="ru-RU" sz="2800" dirty="0" smtClean="0">
                <a:solidFill>
                  <a:schemeClr val="tx1"/>
                </a:solidFill>
              </a:rPr>
              <a:t>                                         Мероприятия:</a:t>
            </a:r>
            <a:br>
              <a:rPr lang="ru-RU" sz="2800" dirty="0" smtClean="0">
                <a:solidFill>
                  <a:schemeClr val="tx1"/>
                </a:solidFill>
              </a:rPr>
            </a:br>
            <a:r>
              <a:rPr lang="ru-RU" sz="2800" dirty="0" smtClean="0">
                <a:solidFill>
                  <a:schemeClr val="tx1"/>
                </a:solidFill>
              </a:rPr>
              <a:t/>
            </a:r>
            <a:br>
              <a:rPr lang="ru-RU" sz="2800" dirty="0" smtClean="0">
                <a:solidFill>
                  <a:schemeClr val="tx1"/>
                </a:solidFill>
              </a:rPr>
            </a:br>
            <a:r>
              <a:rPr lang="ru-RU" sz="2800" i="1" dirty="0" smtClean="0">
                <a:solidFill>
                  <a:schemeClr val="tx1"/>
                </a:solidFill>
              </a:rPr>
              <a:t>- викторины, тесты;</a:t>
            </a:r>
            <a:br>
              <a:rPr lang="ru-RU" sz="2800" i="1" dirty="0" smtClean="0">
                <a:solidFill>
                  <a:schemeClr val="tx1"/>
                </a:solidFill>
              </a:rPr>
            </a:br>
            <a:r>
              <a:rPr lang="ru-RU" sz="2800" i="1" dirty="0" smtClean="0">
                <a:solidFill>
                  <a:schemeClr val="tx1"/>
                </a:solidFill>
              </a:rPr>
              <a:t>- прослушивание певческих голосов;</a:t>
            </a:r>
            <a:br>
              <a:rPr lang="ru-RU" sz="2800" i="1" dirty="0" smtClean="0">
                <a:solidFill>
                  <a:schemeClr val="tx1"/>
                </a:solidFill>
              </a:rPr>
            </a:br>
            <a:r>
              <a:rPr lang="ru-RU" sz="2800" i="1" dirty="0" smtClean="0">
                <a:solidFill>
                  <a:schemeClr val="tx1"/>
                </a:solidFill>
              </a:rPr>
              <a:t>- участие в конкурсах и мероприятиях класса и школы.</a:t>
            </a:r>
            <a:endParaRPr lang="ru-RU" sz="2800" i="1" dirty="0">
              <a:solidFill>
                <a:schemeClr val="tx1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59632" y="836712"/>
            <a:ext cx="6417734" cy="939801"/>
          </a:xfrm>
        </p:spPr>
        <p:txBody>
          <a:bodyPr>
            <a:noAutofit/>
          </a:bodyPr>
          <a:lstStyle/>
          <a:p>
            <a:r>
              <a:rPr lang="ru-RU" sz="2800" dirty="0" smtClean="0">
                <a:solidFill>
                  <a:schemeClr val="tx1"/>
                </a:solidFill>
              </a:rPr>
              <a:t>Задача №3</a:t>
            </a:r>
          </a:p>
          <a:p>
            <a:r>
              <a:rPr lang="ru-RU" sz="2800" i="1" dirty="0" smtClean="0">
                <a:solidFill>
                  <a:schemeClr val="tx1"/>
                </a:solidFill>
              </a:rPr>
              <a:t>диагностировать конечный результата качества знаний</a:t>
            </a:r>
            <a:endParaRPr lang="ru-RU" sz="2800" i="1" dirty="0">
              <a:solidFill>
                <a:schemeClr val="tx1"/>
              </a:solidFill>
            </a:endParaRPr>
          </a:p>
        </p:txBody>
      </p:sp>
      <p:pic>
        <p:nvPicPr>
          <p:cNvPr id="2051" name="Picture 3" descr="C:\Users\1\AppData\Local\Microsoft\Windows\Temporary Internet Files\Content.IE5\KLBHV2XJ\MC900431569[1]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1933" y="4797152"/>
            <a:ext cx="1618637" cy="16294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4873388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620688"/>
            <a:ext cx="4536503" cy="1008112"/>
          </a:xfrm>
        </p:spPr>
        <p:txBody>
          <a:bodyPr>
            <a:normAutofit/>
          </a:bodyPr>
          <a:lstStyle/>
          <a:p>
            <a:r>
              <a:rPr lang="ru-RU" sz="3200" i="1" dirty="0" smtClean="0">
                <a:solidFill>
                  <a:schemeClr val="tx1"/>
                </a:solidFill>
              </a:rPr>
              <a:t>Ожидаемый результат</a:t>
            </a:r>
            <a:endParaRPr lang="ru-RU" sz="3200" i="1" dirty="0">
              <a:solidFill>
                <a:schemeClr val="tx1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4427985" y="2708919"/>
            <a:ext cx="4258816" cy="2498081"/>
          </a:xfrm>
        </p:spPr>
        <p:txBody>
          <a:bodyPr>
            <a:normAutofit/>
          </a:bodyPr>
          <a:lstStyle/>
          <a:p>
            <a:r>
              <a:rPr lang="ru-RU" sz="2800" i="1" dirty="0" smtClean="0">
                <a:solidFill>
                  <a:schemeClr val="tx1"/>
                </a:solidFill>
              </a:rPr>
              <a:t>Качественная подготовка учащихся по музыке</a:t>
            </a:r>
            <a:endParaRPr lang="ru-RU" sz="2800" i="1" dirty="0">
              <a:solidFill>
                <a:schemeClr val="tx1"/>
              </a:solidFill>
            </a:endParaRPr>
          </a:p>
        </p:txBody>
      </p:sp>
      <p:pic>
        <p:nvPicPr>
          <p:cNvPr id="1026" name="Picture 2" descr="C:\Users\1\AppData\Local\Microsoft\Windows\Temporary Internet Files\Content.IE5\N52PUISB\MC900343325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4321911"/>
            <a:ext cx="1805940" cy="17858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264518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72067" y="2022376"/>
            <a:ext cx="7804389" cy="4103787"/>
          </a:xfrm>
        </p:spPr>
        <p:txBody>
          <a:bodyPr/>
          <a:lstStyle/>
          <a:p>
            <a:pPr marL="0" indent="0">
              <a:buNone/>
            </a:pPr>
            <a:r>
              <a:rPr lang="ru-RU" i="1" dirty="0" smtClean="0">
                <a:solidFill>
                  <a:schemeClr val="tx1"/>
                </a:solidFill>
              </a:rPr>
              <a:t>1.  Обладание музыкальным слухом.</a:t>
            </a:r>
          </a:p>
          <a:p>
            <a:pPr marL="0" indent="0">
              <a:buNone/>
            </a:pPr>
            <a:r>
              <a:rPr lang="ru-RU" i="1" dirty="0">
                <a:solidFill>
                  <a:schemeClr val="tx1"/>
                </a:solidFill>
              </a:rPr>
              <a:t> </a:t>
            </a:r>
            <a:r>
              <a:rPr lang="ru-RU" i="1" dirty="0" smtClean="0">
                <a:solidFill>
                  <a:schemeClr val="tx1"/>
                </a:solidFill>
              </a:rPr>
              <a:t>    Показатель: количество учащихся выросло.</a:t>
            </a:r>
          </a:p>
          <a:p>
            <a:pPr marL="0" indent="0">
              <a:buNone/>
            </a:pPr>
            <a:r>
              <a:rPr lang="ru-RU" i="1" dirty="0" smtClean="0">
                <a:solidFill>
                  <a:schemeClr val="tx1"/>
                </a:solidFill>
              </a:rPr>
              <a:t>2. Широкий музыкальный кругозор.</a:t>
            </a:r>
          </a:p>
          <a:p>
            <a:pPr marL="0" indent="0">
              <a:buNone/>
            </a:pPr>
            <a:r>
              <a:rPr lang="ru-RU" i="1" dirty="0">
                <a:solidFill>
                  <a:schemeClr val="tx1"/>
                </a:solidFill>
              </a:rPr>
              <a:t> </a:t>
            </a:r>
            <a:r>
              <a:rPr lang="ru-RU" i="1" dirty="0" smtClean="0">
                <a:solidFill>
                  <a:schemeClr val="tx1"/>
                </a:solidFill>
              </a:rPr>
              <a:t>   Показатель: </a:t>
            </a:r>
            <a:r>
              <a:rPr lang="ru-RU" i="1" dirty="0">
                <a:solidFill>
                  <a:schemeClr val="tx1"/>
                </a:solidFill>
              </a:rPr>
              <a:t>количество учащихся выросло.</a:t>
            </a:r>
          </a:p>
          <a:p>
            <a:pPr marL="0" indent="0">
              <a:buNone/>
            </a:pPr>
            <a:r>
              <a:rPr lang="ru-RU" i="1" dirty="0" smtClean="0">
                <a:solidFill>
                  <a:schemeClr val="tx1"/>
                </a:solidFill>
              </a:rPr>
              <a:t>3. Участие в творческих мероприятиях класса, школы,   </a:t>
            </a:r>
          </a:p>
          <a:p>
            <a:pPr marL="0" indent="0">
              <a:buNone/>
            </a:pPr>
            <a:r>
              <a:rPr lang="ru-RU" i="1" dirty="0" smtClean="0">
                <a:solidFill>
                  <a:schemeClr val="tx1"/>
                </a:solidFill>
              </a:rPr>
              <a:t>     города.</a:t>
            </a:r>
          </a:p>
          <a:p>
            <a:pPr marL="0" lvl="0" indent="0">
              <a:buClr>
                <a:srgbClr val="31B6FD"/>
              </a:buClr>
              <a:buNone/>
            </a:pPr>
            <a:r>
              <a:rPr lang="ru-RU" i="1" dirty="0" smtClean="0">
                <a:solidFill>
                  <a:schemeClr val="tx1"/>
                </a:solidFill>
              </a:rPr>
              <a:t>     </a:t>
            </a:r>
            <a:r>
              <a:rPr lang="ru-RU" i="1" dirty="0">
                <a:solidFill>
                  <a:prstClr val="black"/>
                </a:solidFill>
              </a:rPr>
              <a:t>Показатель: количество учащихся выросло.</a:t>
            </a:r>
          </a:p>
          <a:p>
            <a:pPr marL="0" indent="0">
              <a:buNone/>
            </a:pPr>
            <a:r>
              <a:rPr lang="ru-RU" i="1" dirty="0" smtClean="0">
                <a:solidFill>
                  <a:schemeClr val="tx1"/>
                </a:solidFill>
              </a:rPr>
              <a:t>  </a:t>
            </a:r>
            <a:endParaRPr lang="ru-RU" i="1" dirty="0">
              <a:solidFill>
                <a:schemeClr val="tx1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Критерии: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3075" name="Picture 3" descr="C:\Users\1\AppData\Local\Microsoft\Windows\Temporary Internet Files\Content.IE5\C5041ENV\MC900442148[1]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6256" y="5301208"/>
            <a:ext cx="1152128" cy="11988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5515264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844824"/>
            <a:ext cx="8496944" cy="4824536"/>
          </a:xfrm>
        </p:spPr>
        <p:txBody>
          <a:bodyPr>
            <a:normAutofit fontScale="90000"/>
          </a:bodyPr>
          <a:lstStyle/>
          <a:p>
            <a:pPr algn="l"/>
            <a:r>
              <a:rPr lang="ru-RU" sz="2400" i="1" dirty="0" smtClean="0">
                <a:solidFill>
                  <a:schemeClr val="tx1"/>
                </a:solidFill>
              </a:rPr>
              <a:t>1.  навыки межличностных отношений;</a:t>
            </a:r>
            <a:br>
              <a:rPr lang="ru-RU" sz="2400" i="1" dirty="0" smtClean="0">
                <a:solidFill>
                  <a:schemeClr val="tx1"/>
                </a:solidFill>
              </a:rPr>
            </a:br>
            <a:r>
              <a:rPr lang="ru-RU" sz="2400" i="1" dirty="0" smtClean="0">
                <a:solidFill>
                  <a:schemeClr val="tx1"/>
                </a:solidFill>
              </a:rPr>
              <a:t>2. лидерство (качества руководителя, интеграция, мотивация, презентация);</a:t>
            </a:r>
            <a:br>
              <a:rPr lang="ru-RU" sz="2400" i="1" dirty="0" smtClean="0">
                <a:solidFill>
                  <a:schemeClr val="tx1"/>
                </a:solidFill>
              </a:rPr>
            </a:br>
            <a:r>
              <a:rPr lang="ru-RU" sz="2400" i="1" dirty="0" smtClean="0">
                <a:solidFill>
                  <a:schemeClr val="tx1"/>
                </a:solidFill>
              </a:rPr>
              <a:t>3. социальная коммуникативность (социальное взаимодействие, социальная интерактивность, коммуникативная компетентность);</a:t>
            </a:r>
            <a:br>
              <a:rPr lang="ru-RU" sz="2400" i="1" dirty="0" smtClean="0">
                <a:solidFill>
                  <a:schemeClr val="tx1"/>
                </a:solidFill>
              </a:rPr>
            </a:br>
            <a:r>
              <a:rPr lang="ru-RU" sz="2400" i="1" dirty="0" smtClean="0">
                <a:solidFill>
                  <a:schemeClr val="tx1"/>
                </a:solidFill>
              </a:rPr>
              <a:t>4. умение слушать;</a:t>
            </a:r>
            <a:br>
              <a:rPr lang="ru-RU" sz="2400" i="1" dirty="0" smtClean="0">
                <a:solidFill>
                  <a:schemeClr val="tx1"/>
                </a:solidFill>
              </a:rPr>
            </a:br>
            <a:r>
              <a:rPr lang="ru-RU" sz="2400" i="1" dirty="0" smtClean="0">
                <a:solidFill>
                  <a:schemeClr val="tx1"/>
                </a:solidFill>
              </a:rPr>
              <a:t>5. умение работать  в команде;</a:t>
            </a:r>
            <a:br>
              <a:rPr lang="ru-RU" sz="2400" i="1" dirty="0" smtClean="0">
                <a:solidFill>
                  <a:schemeClr val="tx1"/>
                </a:solidFill>
              </a:rPr>
            </a:br>
            <a:r>
              <a:rPr lang="ru-RU" sz="2400" i="1" dirty="0" smtClean="0">
                <a:solidFill>
                  <a:schemeClr val="tx1"/>
                </a:solidFill>
              </a:rPr>
              <a:t>6. способность устной презентации;</a:t>
            </a:r>
            <a:br>
              <a:rPr lang="ru-RU" sz="2400" i="1" dirty="0" smtClean="0">
                <a:solidFill>
                  <a:schemeClr val="tx1"/>
                </a:solidFill>
              </a:rPr>
            </a:br>
            <a:r>
              <a:rPr lang="ru-RU" sz="2400" i="1" dirty="0" smtClean="0">
                <a:solidFill>
                  <a:schemeClr val="tx1"/>
                </a:solidFill>
              </a:rPr>
              <a:t>7. искусство риторики;</a:t>
            </a:r>
            <a:br>
              <a:rPr lang="ru-RU" sz="2400" i="1" dirty="0" smtClean="0">
                <a:solidFill>
                  <a:schemeClr val="tx1"/>
                </a:solidFill>
              </a:rPr>
            </a:br>
            <a:r>
              <a:rPr lang="ru-RU" sz="2400" i="1" dirty="0" smtClean="0">
                <a:solidFill>
                  <a:schemeClr val="tx1"/>
                </a:solidFill>
              </a:rPr>
              <a:t>8. искусное поведение;</a:t>
            </a:r>
            <a:br>
              <a:rPr lang="ru-RU" sz="2400" i="1" dirty="0" smtClean="0">
                <a:solidFill>
                  <a:schemeClr val="tx1"/>
                </a:solidFill>
              </a:rPr>
            </a:br>
            <a:r>
              <a:rPr lang="ru-RU" sz="2400" i="1" dirty="0" smtClean="0">
                <a:solidFill>
                  <a:schemeClr val="tx1"/>
                </a:solidFill>
              </a:rPr>
              <a:t>9. организационные способности.</a:t>
            </a:r>
            <a:br>
              <a:rPr lang="ru-RU" sz="2400" i="1" dirty="0" smtClean="0">
                <a:solidFill>
                  <a:schemeClr val="tx1"/>
                </a:solidFill>
              </a:rPr>
            </a:b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smtClean="0"/>
              <a:t/>
            </a:r>
            <a:br>
              <a:rPr lang="ru-RU" sz="1600" dirty="0" smtClean="0"/>
            </a:br>
            <a:endParaRPr lang="ru-RU" sz="16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3568" y="332656"/>
            <a:ext cx="7992888" cy="1155825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chemeClr val="tx1"/>
                </a:solidFill>
              </a:rPr>
              <a:t>Формируемые компетенции:</a:t>
            </a:r>
          </a:p>
          <a:p>
            <a:r>
              <a:rPr lang="ru-RU" sz="2600" i="1" dirty="0">
                <a:solidFill>
                  <a:schemeClr val="tx1"/>
                </a:solidFill>
              </a:rPr>
              <a:t>к</a:t>
            </a:r>
            <a:r>
              <a:rPr lang="ru-RU" sz="2600" i="1" dirty="0" smtClean="0">
                <a:solidFill>
                  <a:schemeClr val="tx1"/>
                </a:solidFill>
              </a:rPr>
              <a:t>омпетенции социального взаимодействия</a:t>
            </a:r>
            <a:endParaRPr lang="ru-RU" sz="2600" i="1" dirty="0">
              <a:solidFill>
                <a:schemeClr val="tx1"/>
              </a:solidFill>
            </a:endParaRPr>
          </a:p>
        </p:txBody>
      </p:sp>
      <p:pic>
        <p:nvPicPr>
          <p:cNvPr id="9218" name="Picture 2" descr="C:\Users\1\AppData\Local\Microsoft\Windows\Temporary Internet Files\Content.IE5\C5041ENV\MP900439319[1]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240" y="4581128"/>
            <a:ext cx="1976264" cy="1739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8900225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140</TotalTime>
  <Words>242</Words>
  <Application>Microsoft Office PowerPoint</Application>
  <PresentationFormat>Экран (4:3)</PresentationFormat>
  <Paragraphs>52</Paragraphs>
  <Slides>14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Волна</vt:lpstr>
      <vt:lpstr>Повышение качества подготовки  учащихся  по музыке</vt:lpstr>
      <vt:lpstr>проблема</vt:lpstr>
      <vt:lpstr>Создание условий для повышения качества обучения по музыке</vt:lpstr>
      <vt:lpstr>Задача №1 диагностировать уровень знаний на начальном этапе</vt:lpstr>
      <vt:lpstr>                                          Мероприятия:  - слуховой диктант «Угадай мелодию»; - различные вокальные методики.  </vt:lpstr>
      <vt:lpstr>                                         Мероприятия:  - викторины, тесты; - прослушивание певческих голосов; - участие в конкурсах и мероприятиях класса и школы.</vt:lpstr>
      <vt:lpstr>Ожидаемый результат</vt:lpstr>
      <vt:lpstr>Критерии:</vt:lpstr>
      <vt:lpstr>1.  навыки межличностных отношений; 2. лидерство (качества руководителя, интеграция, мотивация, презентация); 3. социальная коммуникативность (социальное взаимодействие, социальная интерактивность, коммуникативная компетентность); 4. умение слушать; 5. умение работать  в команде; 6. способность устной презентации; 7. искусство риторики; 8. искусное поведение; 9. организационные способности.    </vt:lpstr>
      <vt:lpstr>               Формируемые компетенции:              системно-деятельные компетенции    1. способность к анализу и синтезу; 2. базовые знания в различных областях; 3. решение проблем; 4. способность применять знания на практике; 5. исследовательские навыки; 6. способность адаптироваться  к новым ситуациям; 7. способность порождать новые идеи; 8. владение методами поиска нового . </vt:lpstr>
      <vt:lpstr>1. уверенность в себе; 2. способность к рефлексии; 3. способность к критике и самокритике; 4. способность адаптироваться; 5. самостоятельная работа; 6. способность работать концентрироваться; 7. способность целенаправленно организовывать свою работу; 8. инициативность; 9. общая образованность. </vt:lpstr>
      <vt:lpstr>Формируемые компетенции: ценностно-смысловые и политико-правовые компетенции</vt:lpstr>
      <vt:lpstr>1. способность распознавать трудности и проблемы в знаниях и устранять их; 2. менеджмент знания (готовность к непрерывному обучению); 3. способность перерабатывать растущую массу информации и владение информационными технологиями; 4. способность учиться.</vt:lpstr>
      <vt:lpstr>благодарю за внимание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Повышение качества подготовки  учащихся  по музыке</dc:title>
  <dc:creator>1</dc:creator>
  <cp:lastModifiedBy>1</cp:lastModifiedBy>
  <cp:revision>21</cp:revision>
  <dcterms:created xsi:type="dcterms:W3CDTF">2014-02-06T14:22:03Z</dcterms:created>
  <dcterms:modified xsi:type="dcterms:W3CDTF">2014-02-06T16:54:43Z</dcterms:modified>
</cp:coreProperties>
</file>